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45"/>
  </p:notesMasterIdLst>
  <p:sldIdLst>
    <p:sldId id="779" r:id="rId2"/>
    <p:sldId id="838" r:id="rId3"/>
    <p:sldId id="837" r:id="rId4"/>
    <p:sldId id="739" r:id="rId5"/>
    <p:sldId id="741" r:id="rId6"/>
    <p:sldId id="769" r:id="rId7"/>
    <p:sldId id="768" r:id="rId8"/>
    <p:sldId id="749" r:id="rId9"/>
    <p:sldId id="771" r:id="rId10"/>
    <p:sldId id="793" r:id="rId11"/>
    <p:sldId id="821" r:id="rId12"/>
    <p:sldId id="844" r:id="rId13"/>
    <p:sldId id="795" r:id="rId14"/>
    <p:sldId id="822" r:id="rId15"/>
    <p:sldId id="824" r:id="rId16"/>
    <p:sldId id="825" r:id="rId17"/>
    <p:sldId id="826" r:id="rId18"/>
    <p:sldId id="828" r:id="rId19"/>
    <p:sldId id="829" r:id="rId20"/>
    <p:sldId id="830" r:id="rId21"/>
    <p:sldId id="832" r:id="rId22"/>
    <p:sldId id="831" r:id="rId23"/>
    <p:sldId id="797" r:id="rId24"/>
    <p:sldId id="798" r:id="rId25"/>
    <p:sldId id="842" r:id="rId26"/>
    <p:sldId id="834" r:id="rId27"/>
    <p:sldId id="843" r:id="rId28"/>
    <p:sldId id="799" r:id="rId29"/>
    <p:sldId id="777" r:id="rId30"/>
    <p:sldId id="800" r:id="rId31"/>
    <p:sldId id="845" r:id="rId32"/>
    <p:sldId id="846" r:id="rId33"/>
    <p:sldId id="804" r:id="rId34"/>
    <p:sldId id="836" r:id="rId35"/>
    <p:sldId id="805" r:id="rId36"/>
    <p:sldId id="806" r:id="rId37"/>
    <p:sldId id="807" r:id="rId38"/>
    <p:sldId id="809" r:id="rId39"/>
    <p:sldId id="819" r:id="rId40"/>
    <p:sldId id="847" r:id="rId41"/>
    <p:sldId id="848" r:id="rId42"/>
    <p:sldId id="849" r:id="rId43"/>
    <p:sldId id="850" r:id="rId44"/>
  </p:sldIdLst>
  <p:sldSz cx="12192000" cy="6858000"/>
  <p:notesSz cx="6858000" cy="9144000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alibri Light" panose="020F0302020204030204" pitchFamily="34" charset="0"/>
      <p:regular r:id="rId50"/>
      <p:italic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2" autoAdjust="0"/>
    <p:restoredTop sz="84787" autoAdjust="0"/>
  </p:normalViewPr>
  <p:slideViewPr>
    <p:cSldViewPr>
      <p:cViewPr varScale="1">
        <p:scale>
          <a:sx n="61" d="100"/>
          <a:sy n="61" d="100"/>
        </p:scale>
        <p:origin x="101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3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3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3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400" dirty="0"/>
              <a:t>Sources of unmet success criteria</a:t>
            </a:r>
            <a:r>
              <a:rPr lang="en-GB" sz="2400" baseline="0" dirty="0"/>
              <a:t> on dictionary entry pages (Rees, 2023)</a:t>
            </a:r>
            <a:endParaRPr lang="en-GB" sz="24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097-4167-8616-9791E0838EE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097-4167-8616-9791E0838EE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097-4167-8616-9791E0838EE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097-4167-8616-9791E0838EED}"/>
              </c:ext>
            </c:extLst>
          </c:dPt>
          <c:dLbls>
            <c:dLbl>
              <c:idx val="0"/>
              <c:layout>
                <c:manualLayout>
                  <c:x val="-0.21013130325383073"/>
                  <c:y val="0.2410157339504214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2400" b="0" i="0" u="none" strike="noStrike" kern="1200" baseline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608321543247257"/>
                      <c:h val="0.2801850584637253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4097-4167-8616-9791E0838EED}"/>
                </c:ext>
              </c:extLst>
            </c:dLbl>
            <c:dLbl>
              <c:idx val="1"/>
              <c:layout>
                <c:manualLayout>
                  <c:x val="-0.18941476022649789"/>
                  <c:y val="-2.710955021200064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2400" b="0" i="0" u="none" strike="noStrike" kern="1200" baseline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471435366879221"/>
                      <c:h val="0.2801850584637253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4097-4167-8616-9791E0838EED}"/>
                </c:ext>
              </c:extLst>
            </c:dLbl>
            <c:dLbl>
              <c:idx val="2"/>
              <c:layout>
                <c:manualLayout>
                  <c:x val="0.18502759564680019"/>
                  <c:y val="-7.713475919654584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2400" b="0" i="0" u="none" strike="noStrike" kern="1200" baseline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621724518922251"/>
                      <c:h val="0.2801850584637253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4097-4167-8616-9791E0838EED}"/>
                </c:ext>
              </c:extLst>
            </c:dLbl>
            <c:dLbl>
              <c:idx val="3"/>
              <c:layout>
                <c:manualLayout>
                  <c:x val="0.2113158464291405"/>
                  <c:y val="0.25298326545801092"/>
                </c:manualLayout>
              </c:layout>
              <c:tx>
                <c:rich>
                  <a:bodyPr/>
                  <a:lstStyle/>
                  <a:p>
                    <a:fld id="{0F30D987-F79A-41C1-86C8-34FBFF4830AA}" type="CATEGORYNAME">
                      <a:rPr lang="en-US" sz="2400"/>
                      <a:pPr/>
                      <a:t>[CATEGORY NAME]</a:t>
                    </a:fld>
                    <a:r>
                      <a:rPr lang="en-US" sz="2400" baseline="0" dirty="0"/>
                      <a:t>
</a:t>
                    </a:r>
                    <a:fld id="{828160DE-1F77-42D8-8793-92F0D585D8BA}" type="PERCENTAGE">
                      <a:rPr lang="en-US" sz="2400" baseline="0"/>
                      <a:pPr/>
                      <a:t>[PERCENTAGE]</a:t>
                    </a:fld>
                    <a:endParaRPr lang="en-US" sz="2400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570402179571085"/>
                      <c:h val="0.2689171157231968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4097-4167-8616-9791E0838E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Sheet1!$A$1:$A$4</c:f>
              <c:strCache>
                <c:ptCount val="4"/>
                <c:pt idx="0">
                  <c:v>advertising</c:v>
                </c:pt>
                <c:pt idx="1">
                  <c:v>lexicotainment</c:v>
                </c:pt>
                <c:pt idx="2">
                  <c:v>design</c:v>
                </c:pt>
                <c:pt idx="3">
                  <c:v>core lexicographic</c:v>
                </c:pt>
              </c:strCache>
            </c:strRef>
          </c:cat>
          <c:val>
            <c:numRef>
              <c:f>Sheet1!$B$1:$B$4</c:f>
              <c:numCache>
                <c:formatCode>General</c:formatCode>
                <c:ptCount val="4"/>
                <c:pt idx="0">
                  <c:v>11</c:v>
                </c:pt>
                <c:pt idx="1">
                  <c:v>10</c:v>
                </c:pt>
                <c:pt idx="2">
                  <c:v>10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097-4167-8616-9791E0838EED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400" dirty="0"/>
              <a:t>Sources of unmet success criteria</a:t>
            </a:r>
            <a:r>
              <a:rPr lang="en-GB" sz="2400" baseline="0" dirty="0"/>
              <a:t> on dictionary entry pages (Rees, 2023)</a:t>
            </a:r>
            <a:endParaRPr lang="en-GB" sz="24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097-4167-8616-9791E0838EE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097-4167-8616-9791E0838EE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097-4167-8616-9791E0838EE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097-4167-8616-9791E0838EED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29608321543247257"/>
                      <c:h val="0.2801850584637253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4097-4167-8616-9791E0838EED}"/>
                </c:ext>
              </c:extLst>
            </c:dLbl>
            <c:dLbl>
              <c:idx val="1"/>
              <c:layout>
                <c:manualLayout>
                  <c:x val="-0.18941476022649789"/>
                  <c:y val="-2.710955021200064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2400" b="0" i="0" u="none" strike="noStrike" kern="1200" baseline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471435366879221"/>
                      <c:h val="0.2801850584637253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4097-4167-8616-9791E0838EED}"/>
                </c:ext>
              </c:extLst>
            </c:dLbl>
            <c:dLbl>
              <c:idx val="2"/>
              <c:layout>
                <c:manualLayout>
                  <c:x val="0.18502759564680019"/>
                  <c:y val="-7.713475919654584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2400" b="0" i="0" u="none" strike="noStrike" kern="1200" baseline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621724518922251"/>
                      <c:h val="0.2801850584637253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4097-4167-8616-9791E0838EED}"/>
                </c:ext>
              </c:extLst>
            </c:dLbl>
            <c:dLbl>
              <c:idx val="3"/>
              <c:layout>
                <c:manualLayout>
                  <c:x val="0.2113158464291405"/>
                  <c:y val="0.25298326545801092"/>
                </c:manualLayout>
              </c:layout>
              <c:tx>
                <c:rich>
                  <a:bodyPr/>
                  <a:lstStyle/>
                  <a:p>
                    <a:fld id="{0F30D987-F79A-41C1-86C8-34FBFF4830AA}" type="CATEGORYNAME">
                      <a:rPr lang="en-US" sz="2400"/>
                      <a:pPr/>
                      <a:t>[CATEGORY NAME]</a:t>
                    </a:fld>
                    <a:r>
                      <a:rPr lang="en-US" sz="2400" baseline="0" dirty="0"/>
                      <a:t>
</a:t>
                    </a:r>
                    <a:fld id="{828160DE-1F77-42D8-8793-92F0D585D8BA}" type="PERCENTAGE">
                      <a:rPr lang="en-US" sz="2400" baseline="0"/>
                      <a:pPr/>
                      <a:t>[PERCENTAGE]</a:t>
                    </a:fld>
                    <a:endParaRPr lang="en-US" sz="2400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570402179571085"/>
                      <c:h val="0.2689171157231968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4097-4167-8616-9791E0838E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Sheet1!$A$1:$A$4</c:f>
              <c:strCache>
                <c:ptCount val="4"/>
                <c:pt idx="0">
                  <c:v>advertising</c:v>
                </c:pt>
                <c:pt idx="1">
                  <c:v>lexicotainment</c:v>
                </c:pt>
                <c:pt idx="2">
                  <c:v>design</c:v>
                </c:pt>
                <c:pt idx="3">
                  <c:v>core lexicographic</c:v>
                </c:pt>
              </c:strCache>
            </c:strRef>
          </c:cat>
          <c:val>
            <c:numRef>
              <c:f>Sheet1!$B$1:$B$4</c:f>
              <c:numCache>
                <c:formatCode>General</c:formatCode>
                <c:ptCount val="4"/>
                <c:pt idx="0">
                  <c:v>11</c:v>
                </c:pt>
                <c:pt idx="1">
                  <c:v>10</c:v>
                </c:pt>
                <c:pt idx="2">
                  <c:v>10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097-4167-8616-9791E0838EED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400" dirty="0"/>
              <a:t>Sources of unmet success criteria</a:t>
            </a:r>
            <a:r>
              <a:rPr lang="en-GB" sz="2400" baseline="0" dirty="0"/>
              <a:t> on dictionary entry pages (Rees, 2023)</a:t>
            </a:r>
            <a:endParaRPr lang="en-GB" sz="24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097-4167-8616-9791E0838EED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097-4167-8616-9791E0838EE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097-4167-8616-9791E0838EE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097-4167-8616-9791E0838EED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29608321543247257"/>
                      <c:h val="0.2801850584637253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4097-4167-8616-9791E0838EED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33471435366879221"/>
                      <c:h val="0.2801850584637253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4097-4167-8616-9791E0838EED}"/>
                </c:ext>
              </c:extLst>
            </c:dLbl>
            <c:dLbl>
              <c:idx val="2"/>
              <c:layout>
                <c:manualLayout>
                  <c:x val="0.18502759564680019"/>
                  <c:y val="-7.713475919654584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2400" b="0" i="0" u="none" strike="noStrike" kern="1200" baseline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621724518922251"/>
                      <c:h val="0.2801850584637253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4097-4167-8616-9791E0838EED}"/>
                </c:ext>
              </c:extLst>
            </c:dLbl>
            <c:dLbl>
              <c:idx val="3"/>
              <c:layout>
                <c:manualLayout>
                  <c:x val="0.2113158464291405"/>
                  <c:y val="0.25298326545801092"/>
                </c:manualLayout>
              </c:layout>
              <c:tx>
                <c:rich>
                  <a:bodyPr/>
                  <a:lstStyle/>
                  <a:p>
                    <a:fld id="{0F30D987-F79A-41C1-86C8-34FBFF4830AA}" type="CATEGORYNAME">
                      <a:rPr lang="en-US" sz="2400"/>
                      <a:pPr/>
                      <a:t>[CATEGORY NAME]</a:t>
                    </a:fld>
                    <a:r>
                      <a:rPr lang="en-US" sz="2400" baseline="0" dirty="0"/>
                      <a:t>
</a:t>
                    </a:r>
                    <a:fld id="{828160DE-1F77-42D8-8793-92F0D585D8BA}" type="PERCENTAGE">
                      <a:rPr lang="en-US" sz="2400" baseline="0"/>
                      <a:pPr/>
                      <a:t>[PERCENTAGE]</a:t>
                    </a:fld>
                    <a:endParaRPr lang="en-US" sz="2400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570402179571085"/>
                      <c:h val="0.2689171157231968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4097-4167-8616-9791E0838E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Sheet1!$A$1:$A$4</c:f>
              <c:strCache>
                <c:ptCount val="4"/>
                <c:pt idx="0">
                  <c:v>advertising</c:v>
                </c:pt>
                <c:pt idx="1">
                  <c:v>lexicotainment</c:v>
                </c:pt>
                <c:pt idx="2">
                  <c:v>design</c:v>
                </c:pt>
                <c:pt idx="3">
                  <c:v>core lexicographic</c:v>
                </c:pt>
              </c:strCache>
            </c:strRef>
          </c:cat>
          <c:val>
            <c:numRef>
              <c:f>Sheet1!$B$1:$B$4</c:f>
              <c:numCache>
                <c:formatCode>General</c:formatCode>
                <c:ptCount val="4"/>
                <c:pt idx="0">
                  <c:v>11</c:v>
                </c:pt>
                <c:pt idx="1">
                  <c:v>10</c:v>
                </c:pt>
                <c:pt idx="2">
                  <c:v>10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097-4167-8616-9791E0838EED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BE4D25-32D3-40D7-BF48-49C72BE1B498}" type="doc">
      <dgm:prSet loTypeId="urn:microsoft.com/office/officeart/2005/8/layout/pyramid3" loCatId="pyramid" qsTypeId="urn:microsoft.com/office/officeart/2005/8/quickstyle/simple1" qsCatId="simple" csTypeId="urn:microsoft.com/office/officeart/2005/8/colors/accent3_5" csCatId="accent3" phldr="1"/>
      <dgm:spPr/>
    </dgm:pt>
    <dgm:pt modelId="{4BC1AFC4-6341-4375-BDD7-720B67562244}">
      <dgm:prSet phldrT="[Text]"/>
      <dgm:spPr/>
      <dgm:t>
        <a:bodyPr/>
        <a:lstStyle/>
        <a:p>
          <a:r>
            <a:rPr lang="en-GB" dirty="0"/>
            <a:t>WCAG key principles </a:t>
          </a:r>
          <a:r>
            <a:rPr lang="en-GB" i="1" dirty="0"/>
            <a:t>perceivable</a:t>
          </a:r>
          <a:r>
            <a:rPr lang="en-GB" dirty="0"/>
            <a:t>, </a:t>
          </a:r>
          <a:r>
            <a:rPr lang="en-GB" i="1" dirty="0"/>
            <a:t>understandable</a:t>
          </a:r>
          <a:r>
            <a:rPr lang="en-GB" dirty="0"/>
            <a:t> </a:t>
          </a:r>
        </a:p>
      </dgm:t>
    </dgm:pt>
    <dgm:pt modelId="{112415E3-EC11-4E9B-BC99-06D772005C7B}" type="parTrans" cxnId="{23D557EC-7DEC-40EC-99BC-0B16CC93F335}">
      <dgm:prSet/>
      <dgm:spPr/>
      <dgm:t>
        <a:bodyPr/>
        <a:lstStyle/>
        <a:p>
          <a:endParaRPr lang="en-GB"/>
        </a:p>
      </dgm:t>
    </dgm:pt>
    <dgm:pt modelId="{2CC74E46-7A96-4CD5-ADFE-25DBD00714D6}" type="sibTrans" cxnId="{23D557EC-7DEC-40EC-99BC-0B16CC93F335}">
      <dgm:prSet/>
      <dgm:spPr/>
      <dgm:t>
        <a:bodyPr/>
        <a:lstStyle/>
        <a:p>
          <a:endParaRPr lang="en-GB"/>
        </a:p>
      </dgm:t>
    </dgm:pt>
    <dgm:pt modelId="{D5AC517E-5FEC-44A2-9B1A-4C3F8AE29CA5}">
      <dgm:prSet phldrT="[Text]"/>
      <dgm:spPr/>
      <dgm:t>
        <a:bodyPr/>
        <a:lstStyle/>
        <a:p>
          <a:r>
            <a:rPr lang="en-GB" dirty="0"/>
            <a:t>Dictionary websites</a:t>
          </a:r>
        </a:p>
      </dgm:t>
    </dgm:pt>
    <dgm:pt modelId="{6FF02002-B2DB-4DC2-8E70-1768E41E5A0A}" type="parTrans" cxnId="{14D97714-24C5-4E78-B9A9-E696DAF903AF}">
      <dgm:prSet/>
      <dgm:spPr/>
      <dgm:t>
        <a:bodyPr/>
        <a:lstStyle/>
        <a:p>
          <a:endParaRPr lang="en-GB"/>
        </a:p>
      </dgm:t>
    </dgm:pt>
    <dgm:pt modelId="{96867978-EE99-4764-AD92-856A53EAA472}" type="sibTrans" cxnId="{14D97714-24C5-4E78-B9A9-E696DAF903AF}">
      <dgm:prSet/>
      <dgm:spPr/>
      <dgm:t>
        <a:bodyPr/>
        <a:lstStyle/>
        <a:p>
          <a:endParaRPr lang="en-GB"/>
        </a:p>
      </dgm:t>
    </dgm:pt>
    <dgm:pt modelId="{9307033D-A9C1-4C37-A9B6-786DFC1676F2}" type="pres">
      <dgm:prSet presAssocID="{88BE4D25-32D3-40D7-BF48-49C72BE1B498}" presName="Name0" presStyleCnt="0">
        <dgm:presLayoutVars>
          <dgm:dir/>
          <dgm:animLvl val="lvl"/>
          <dgm:resizeHandles val="exact"/>
        </dgm:presLayoutVars>
      </dgm:prSet>
      <dgm:spPr/>
    </dgm:pt>
    <dgm:pt modelId="{4FAEB01F-6A74-4FE2-AC59-0F55F9604B6B}" type="pres">
      <dgm:prSet presAssocID="{4BC1AFC4-6341-4375-BDD7-720B67562244}" presName="Name8" presStyleCnt="0"/>
      <dgm:spPr/>
    </dgm:pt>
    <dgm:pt modelId="{A6E2D480-B44E-4F64-8E9D-0314F7E9F220}" type="pres">
      <dgm:prSet presAssocID="{4BC1AFC4-6341-4375-BDD7-720B67562244}" presName="level" presStyleLbl="node1" presStyleIdx="0" presStyleCnt="2">
        <dgm:presLayoutVars>
          <dgm:chMax val="1"/>
          <dgm:bulletEnabled val="1"/>
        </dgm:presLayoutVars>
      </dgm:prSet>
      <dgm:spPr/>
    </dgm:pt>
    <dgm:pt modelId="{793BAEEC-98FE-43D7-848A-77705EFB81F8}" type="pres">
      <dgm:prSet presAssocID="{4BC1AFC4-6341-4375-BDD7-720B67562244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BFB3F94-3389-4E03-8D4A-436FAFF33127}" type="pres">
      <dgm:prSet presAssocID="{D5AC517E-5FEC-44A2-9B1A-4C3F8AE29CA5}" presName="Name8" presStyleCnt="0"/>
      <dgm:spPr/>
    </dgm:pt>
    <dgm:pt modelId="{D9B030F7-63E5-409F-AB0D-CEEAD4A64C75}" type="pres">
      <dgm:prSet presAssocID="{D5AC517E-5FEC-44A2-9B1A-4C3F8AE29CA5}" presName="level" presStyleLbl="node1" presStyleIdx="1" presStyleCnt="2">
        <dgm:presLayoutVars>
          <dgm:chMax val="1"/>
          <dgm:bulletEnabled val="1"/>
        </dgm:presLayoutVars>
      </dgm:prSet>
      <dgm:spPr/>
    </dgm:pt>
    <dgm:pt modelId="{B6911C3A-F2B3-4532-8E4C-17F9A95ABF40}" type="pres">
      <dgm:prSet presAssocID="{D5AC517E-5FEC-44A2-9B1A-4C3F8AE29CA5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14D97714-24C5-4E78-B9A9-E696DAF903AF}" srcId="{88BE4D25-32D3-40D7-BF48-49C72BE1B498}" destId="{D5AC517E-5FEC-44A2-9B1A-4C3F8AE29CA5}" srcOrd="1" destOrd="0" parTransId="{6FF02002-B2DB-4DC2-8E70-1768E41E5A0A}" sibTransId="{96867978-EE99-4764-AD92-856A53EAA472}"/>
    <dgm:cxn modelId="{CDC1922C-7B3A-428D-8679-B8F40F3CB776}" type="presOf" srcId="{4BC1AFC4-6341-4375-BDD7-720B67562244}" destId="{A6E2D480-B44E-4F64-8E9D-0314F7E9F220}" srcOrd="0" destOrd="0" presId="urn:microsoft.com/office/officeart/2005/8/layout/pyramid3"/>
    <dgm:cxn modelId="{06535B8A-E571-4943-B2D6-04CB66EDFD26}" type="presOf" srcId="{4BC1AFC4-6341-4375-BDD7-720B67562244}" destId="{793BAEEC-98FE-43D7-848A-77705EFB81F8}" srcOrd="1" destOrd="0" presId="urn:microsoft.com/office/officeart/2005/8/layout/pyramid3"/>
    <dgm:cxn modelId="{320C9399-3598-485A-8AAB-7BB12376A35A}" type="presOf" srcId="{88BE4D25-32D3-40D7-BF48-49C72BE1B498}" destId="{9307033D-A9C1-4C37-A9B6-786DFC1676F2}" srcOrd="0" destOrd="0" presId="urn:microsoft.com/office/officeart/2005/8/layout/pyramid3"/>
    <dgm:cxn modelId="{775A23AB-2A6B-4FA8-98CD-A3CC71B09D2C}" type="presOf" srcId="{D5AC517E-5FEC-44A2-9B1A-4C3F8AE29CA5}" destId="{D9B030F7-63E5-409F-AB0D-CEEAD4A64C75}" srcOrd="0" destOrd="0" presId="urn:microsoft.com/office/officeart/2005/8/layout/pyramid3"/>
    <dgm:cxn modelId="{626232D2-7FF1-4693-9127-A67A9B7C4873}" type="presOf" srcId="{D5AC517E-5FEC-44A2-9B1A-4C3F8AE29CA5}" destId="{B6911C3A-F2B3-4532-8E4C-17F9A95ABF40}" srcOrd="1" destOrd="0" presId="urn:microsoft.com/office/officeart/2005/8/layout/pyramid3"/>
    <dgm:cxn modelId="{23D557EC-7DEC-40EC-99BC-0B16CC93F335}" srcId="{88BE4D25-32D3-40D7-BF48-49C72BE1B498}" destId="{4BC1AFC4-6341-4375-BDD7-720B67562244}" srcOrd="0" destOrd="0" parTransId="{112415E3-EC11-4E9B-BC99-06D772005C7B}" sibTransId="{2CC74E46-7A96-4CD5-ADFE-25DBD00714D6}"/>
    <dgm:cxn modelId="{74C0BCF2-A9CA-46C6-A55C-B0571BF5673A}" type="presParOf" srcId="{9307033D-A9C1-4C37-A9B6-786DFC1676F2}" destId="{4FAEB01F-6A74-4FE2-AC59-0F55F9604B6B}" srcOrd="0" destOrd="0" presId="urn:microsoft.com/office/officeart/2005/8/layout/pyramid3"/>
    <dgm:cxn modelId="{5260FFCD-5F65-4719-9B1B-AEABFAD891FE}" type="presParOf" srcId="{4FAEB01F-6A74-4FE2-AC59-0F55F9604B6B}" destId="{A6E2D480-B44E-4F64-8E9D-0314F7E9F220}" srcOrd="0" destOrd="0" presId="urn:microsoft.com/office/officeart/2005/8/layout/pyramid3"/>
    <dgm:cxn modelId="{7E7F98B5-F43D-4BE5-9B8F-703818936456}" type="presParOf" srcId="{4FAEB01F-6A74-4FE2-AC59-0F55F9604B6B}" destId="{793BAEEC-98FE-43D7-848A-77705EFB81F8}" srcOrd="1" destOrd="0" presId="urn:microsoft.com/office/officeart/2005/8/layout/pyramid3"/>
    <dgm:cxn modelId="{87C396AD-9CCD-434F-82AE-1F2553F245BC}" type="presParOf" srcId="{9307033D-A9C1-4C37-A9B6-786DFC1676F2}" destId="{CBFB3F94-3389-4E03-8D4A-436FAFF33127}" srcOrd="1" destOrd="0" presId="urn:microsoft.com/office/officeart/2005/8/layout/pyramid3"/>
    <dgm:cxn modelId="{9A5DD114-DAC4-4F8F-A3E5-955C5F30F09D}" type="presParOf" srcId="{CBFB3F94-3389-4E03-8D4A-436FAFF33127}" destId="{D9B030F7-63E5-409F-AB0D-CEEAD4A64C75}" srcOrd="0" destOrd="0" presId="urn:microsoft.com/office/officeart/2005/8/layout/pyramid3"/>
    <dgm:cxn modelId="{98D6BBC6-DFEC-4746-811F-85BA188840FB}" type="presParOf" srcId="{CBFB3F94-3389-4E03-8D4A-436FAFF33127}" destId="{B6911C3A-F2B3-4532-8E4C-17F9A95ABF40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8BE4D25-32D3-40D7-BF48-49C72BE1B498}" type="doc">
      <dgm:prSet loTypeId="urn:microsoft.com/office/officeart/2005/8/layout/pyramid1" loCatId="pyramid" qsTypeId="urn:microsoft.com/office/officeart/2005/8/quickstyle/3d1" qsCatId="3D" csTypeId="urn:microsoft.com/office/officeart/2005/8/colors/accent3_5" csCatId="accent3" phldr="1"/>
      <dgm:spPr/>
    </dgm:pt>
    <dgm:pt modelId="{4BC1AFC4-6341-4375-BDD7-720B67562244}">
      <dgm:prSet phldrT="[Text]" custT="1"/>
      <dgm:spPr/>
      <dgm:t>
        <a:bodyPr/>
        <a:lstStyle/>
        <a:p>
          <a:r>
            <a:rPr lang="en-GB" sz="2200" dirty="0"/>
            <a:t>WCAG key principles</a:t>
          </a:r>
        </a:p>
      </dgm:t>
    </dgm:pt>
    <dgm:pt modelId="{112415E3-EC11-4E9B-BC99-06D772005C7B}" type="parTrans" cxnId="{23D557EC-7DEC-40EC-99BC-0B16CC93F335}">
      <dgm:prSet/>
      <dgm:spPr/>
      <dgm:t>
        <a:bodyPr/>
        <a:lstStyle/>
        <a:p>
          <a:endParaRPr lang="en-GB"/>
        </a:p>
      </dgm:t>
    </dgm:pt>
    <dgm:pt modelId="{2CC74E46-7A96-4CD5-ADFE-25DBD00714D6}" type="sibTrans" cxnId="{23D557EC-7DEC-40EC-99BC-0B16CC93F335}">
      <dgm:prSet/>
      <dgm:spPr/>
      <dgm:t>
        <a:bodyPr/>
        <a:lstStyle/>
        <a:p>
          <a:endParaRPr lang="en-GB"/>
        </a:p>
      </dgm:t>
    </dgm:pt>
    <dgm:pt modelId="{D5AC517E-5FEC-44A2-9B1A-4C3F8AE29CA5}">
      <dgm:prSet phldrT="[Text]" custT="1"/>
      <dgm:spPr/>
      <dgm:t>
        <a:bodyPr/>
        <a:lstStyle/>
        <a:p>
          <a:r>
            <a:rPr lang="en-GB" sz="2400" dirty="0"/>
            <a:t>Dictionary websites</a:t>
          </a:r>
        </a:p>
      </dgm:t>
    </dgm:pt>
    <dgm:pt modelId="{6FF02002-B2DB-4DC2-8E70-1768E41E5A0A}" type="parTrans" cxnId="{14D97714-24C5-4E78-B9A9-E696DAF903AF}">
      <dgm:prSet/>
      <dgm:spPr/>
      <dgm:t>
        <a:bodyPr/>
        <a:lstStyle/>
        <a:p>
          <a:endParaRPr lang="en-GB"/>
        </a:p>
      </dgm:t>
    </dgm:pt>
    <dgm:pt modelId="{96867978-EE99-4764-AD92-856A53EAA472}" type="sibTrans" cxnId="{14D97714-24C5-4E78-B9A9-E696DAF903AF}">
      <dgm:prSet/>
      <dgm:spPr/>
      <dgm:t>
        <a:bodyPr/>
        <a:lstStyle/>
        <a:p>
          <a:endParaRPr lang="en-GB"/>
        </a:p>
      </dgm:t>
    </dgm:pt>
    <dgm:pt modelId="{C9277B9B-43AB-4F00-A351-27DF23EC8C68}">
      <dgm:prSet phldrT="[Text]" custT="1"/>
      <dgm:spPr/>
      <dgm:t>
        <a:bodyPr/>
        <a:lstStyle/>
        <a:p>
          <a:r>
            <a:rPr lang="en-GB" sz="2200" dirty="0"/>
            <a:t>WCAG success criteria</a:t>
          </a:r>
        </a:p>
      </dgm:t>
    </dgm:pt>
    <dgm:pt modelId="{5D7E1E1D-B5BD-43F8-9F46-2C37BB067113}" type="parTrans" cxnId="{E423A55B-4FB6-4338-A8FD-68FD1BC7AE13}">
      <dgm:prSet/>
      <dgm:spPr/>
      <dgm:t>
        <a:bodyPr/>
        <a:lstStyle/>
        <a:p>
          <a:endParaRPr lang="en-GB"/>
        </a:p>
      </dgm:t>
    </dgm:pt>
    <dgm:pt modelId="{AE38067D-0F2E-45AC-9049-DE32C455C10A}" type="sibTrans" cxnId="{E423A55B-4FB6-4338-A8FD-68FD1BC7AE13}">
      <dgm:prSet/>
      <dgm:spPr/>
      <dgm:t>
        <a:bodyPr/>
        <a:lstStyle/>
        <a:p>
          <a:endParaRPr lang="en-GB"/>
        </a:p>
      </dgm:t>
    </dgm:pt>
    <dgm:pt modelId="{6EFF8B6A-E011-4583-9055-3BF81274CD74}" type="pres">
      <dgm:prSet presAssocID="{88BE4D25-32D3-40D7-BF48-49C72BE1B498}" presName="Name0" presStyleCnt="0">
        <dgm:presLayoutVars>
          <dgm:dir/>
          <dgm:animLvl val="lvl"/>
          <dgm:resizeHandles val="exact"/>
        </dgm:presLayoutVars>
      </dgm:prSet>
      <dgm:spPr/>
    </dgm:pt>
    <dgm:pt modelId="{66EE34C9-4F63-44D8-8A43-EB90A9012349}" type="pres">
      <dgm:prSet presAssocID="{4BC1AFC4-6341-4375-BDD7-720B67562244}" presName="Name8" presStyleCnt="0"/>
      <dgm:spPr/>
    </dgm:pt>
    <dgm:pt modelId="{868CE88D-ACB8-406A-B733-4CE0F8341894}" type="pres">
      <dgm:prSet presAssocID="{4BC1AFC4-6341-4375-BDD7-720B67562244}" presName="level" presStyleLbl="node1" presStyleIdx="0" presStyleCnt="3">
        <dgm:presLayoutVars>
          <dgm:chMax val="1"/>
          <dgm:bulletEnabled val="1"/>
        </dgm:presLayoutVars>
      </dgm:prSet>
      <dgm:spPr/>
    </dgm:pt>
    <dgm:pt modelId="{555FEE29-B065-4070-A92A-9374365CF08F}" type="pres">
      <dgm:prSet presAssocID="{4BC1AFC4-6341-4375-BDD7-720B67562244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B6BD173F-6382-4567-A949-252AEB6D927D}" type="pres">
      <dgm:prSet presAssocID="{C9277B9B-43AB-4F00-A351-27DF23EC8C68}" presName="Name8" presStyleCnt="0"/>
      <dgm:spPr/>
    </dgm:pt>
    <dgm:pt modelId="{820505B5-E740-4810-A618-7EFA145BDBCA}" type="pres">
      <dgm:prSet presAssocID="{C9277B9B-43AB-4F00-A351-27DF23EC8C68}" presName="level" presStyleLbl="node1" presStyleIdx="1" presStyleCnt="3">
        <dgm:presLayoutVars>
          <dgm:chMax val="1"/>
          <dgm:bulletEnabled val="1"/>
        </dgm:presLayoutVars>
      </dgm:prSet>
      <dgm:spPr/>
    </dgm:pt>
    <dgm:pt modelId="{C7431996-09B8-42A5-B9EC-BD3AEFF1AA4D}" type="pres">
      <dgm:prSet presAssocID="{C9277B9B-43AB-4F00-A351-27DF23EC8C6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41A662A-789B-4D8F-B1CC-4D6515C65A49}" type="pres">
      <dgm:prSet presAssocID="{D5AC517E-5FEC-44A2-9B1A-4C3F8AE29CA5}" presName="Name8" presStyleCnt="0"/>
      <dgm:spPr/>
    </dgm:pt>
    <dgm:pt modelId="{63094948-2FD1-438A-83A3-7F9DCACA2A08}" type="pres">
      <dgm:prSet presAssocID="{D5AC517E-5FEC-44A2-9B1A-4C3F8AE29CA5}" presName="level" presStyleLbl="node1" presStyleIdx="2" presStyleCnt="3">
        <dgm:presLayoutVars>
          <dgm:chMax val="1"/>
          <dgm:bulletEnabled val="1"/>
        </dgm:presLayoutVars>
      </dgm:prSet>
      <dgm:spPr/>
    </dgm:pt>
    <dgm:pt modelId="{89028854-1E5F-4080-8EAD-98FC7B35F796}" type="pres">
      <dgm:prSet presAssocID="{D5AC517E-5FEC-44A2-9B1A-4C3F8AE29CA5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14D97714-24C5-4E78-B9A9-E696DAF903AF}" srcId="{88BE4D25-32D3-40D7-BF48-49C72BE1B498}" destId="{D5AC517E-5FEC-44A2-9B1A-4C3F8AE29CA5}" srcOrd="2" destOrd="0" parTransId="{6FF02002-B2DB-4DC2-8E70-1768E41E5A0A}" sibTransId="{96867978-EE99-4764-AD92-856A53EAA472}"/>
    <dgm:cxn modelId="{49139C38-7813-4A0F-850A-BFE577A3F1BB}" type="presOf" srcId="{D5AC517E-5FEC-44A2-9B1A-4C3F8AE29CA5}" destId="{89028854-1E5F-4080-8EAD-98FC7B35F796}" srcOrd="1" destOrd="0" presId="urn:microsoft.com/office/officeart/2005/8/layout/pyramid1"/>
    <dgm:cxn modelId="{E423A55B-4FB6-4338-A8FD-68FD1BC7AE13}" srcId="{88BE4D25-32D3-40D7-BF48-49C72BE1B498}" destId="{C9277B9B-43AB-4F00-A351-27DF23EC8C68}" srcOrd="1" destOrd="0" parTransId="{5D7E1E1D-B5BD-43F8-9F46-2C37BB067113}" sibTransId="{AE38067D-0F2E-45AC-9049-DE32C455C10A}"/>
    <dgm:cxn modelId="{E46ABD70-FA4E-42F7-8DA5-4B20ED090FD3}" type="presOf" srcId="{C9277B9B-43AB-4F00-A351-27DF23EC8C68}" destId="{820505B5-E740-4810-A618-7EFA145BDBCA}" srcOrd="0" destOrd="0" presId="urn:microsoft.com/office/officeart/2005/8/layout/pyramid1"/>
    <dgm:cxn modelId="{2FA2A556-AC65-48D5-B1AE-66BEFCCCADEC}" type="presOf" srcId="{D5AC517E-5FEC-44A2-9B1A-4C3F8AE29CA5}" destId="{63094948-2FD1-438A-83A3-7F9DCACA2A08}" srcOrd="0" destOrd="0" presId="urn:microsoft.com/office/officeart/2005/8/layout/pyramid1"/>
    <dgm:cxn modelId="{1B3CDF8A-858F-435B-A2C9-AA8D8325221A}" type="presOf" srcId="{4BC1AFC4-6341-4375-BDD7-720B67562244}" destId="{555FEE29-B065-4070-A92A-9374365CF08F}" srcOrd="1" destOrd="0" presId="urn:microsoft.com/office/officeart/2005/8/layout/pyramid1"/>
    <dgm:cxn modelId="{9946638B-BC2F-4E74-8B25-97A382FD8F68}" type="presOf" srcId="{4BC1AFC4-6341-4375-BDD7-720B67562244}" destId="{868CE88D-ACB8-406A-B733-4CE0F8341894}" srcOrd="0" destOrd="0" presId="urn:microsoft.com/office/officeart/2005/8/layout/pyramid1"/>
    <dgm:cxn modelId="{B996AAD8-C1F7-4D74-81A0-148C8A4197BF}" type="presOf" srcId="{88BE4D25-32D3-40D7-BF48-49C72BE1B498}" destId="{6EFF8B6A-E011-4583-9055-3BF81274CD74}" srcOrd="0" destOrd="0" presId="urn:microsoft.com/office/officeart/2005/8/layout/pyramid1"/>
    <dgm:cxn modelId="{23D557EC-7DEC-40EC-99BC-0B16CC93F335}" srcId="{88BE4D25-32D3-40D7-BF48-49C72BE1B498}" destId="{4BC1AFC4-6341-4375-BDD7-720B67562244}" srcOrd="0" destOrd="0" parTransId="{112415E3-EC11-4E9B-BC99-06D772005C7B}" sibTransId="{2CC74E46-7A96-4CD5-ADFE-25DBD00714D6}"/>
    <dgm:cxn modelId="{438C4DF3-3F17-4F7B-B84C-192BB78CD1D0}" type="presOf" srcId="{C9277B9B-43AB-4F00-A351-27DF23EC8C68}" destId="{C7431996-09B8-42A5-B9EC-BD3AEFF1AA4D}" srcOrd="1" destOrd="0" presId="urn:microsoft.com/office/officeart/2005/8/layout/pyramid1"/>
    <dgm:cxn modelId="{D61AFA05-0164-44A1-B02A-4B3BE7D29BA7}" type="presParOf" srcId="{6EFF8B6A-E011-4583-9055-3BF81274CD74}" destId="{66EE34C9-4F63-44D8-8A43-EB90A9012349}" srcOrd="0" destOrd="0" presId="urn:microsoft.com/office/officeart/2005/8/layout/pyramid1"/>
    <dgm:cxn modelId="{BF3E88C0-7EBF-48CB-8F4D-03F2E996FCCF}" type="presParOf" srcId="{66EE34C9-4F63-44D8-8A43-EB90A9012349}" destId="{868CE88D-ACB8-406A-B733-4CE0F8341894}" srcOrd="0" destOrd="0" presId="urn:microsoft.com/office/officeart/2005/8/layout/pyramid1"/>
    <dgm:cxn modelId="{F99D64DA-1B45-4BC7-A0EB-72BC9F5DB7D9}" type="presParOf" srcId="{66EE34C9-4F63-44D8-8A43-EB90A9012349}" destId="{555FEE29-B065-4070-A92A-9374365CF08F}" srcOrd="1" destOrd="0" presId="urn:microsoft.com/office/officeart/2005/8/layout/pyramid1"/>
    <dgm:cxn modelId="{916AF17D-A3B5-4F5A-AF7F-7E3F7E4EECF5}" type="presParOf" srcId="{6EFF8B6A-E011-4583-9055-3BF81274CD74}" destId="{B6BD173F-6382-4567-A949-252AEB6D927D}" srcOrd="1" destOrd="0" presId="urn:microsoft.com/office/officeart/2005/8/layout/pyramid1"/>
    <dgm:cxn modelId="{00938E43-B907-4473-A9FF-343BAAB36FD4}" type="presParOf" srcId="{B6BD173F-6382-4567-A949-252AEB6D927D}" destId="{820505B5-E740-4810-A618-7EFA145BDBCA}" srcOrd="0" destOrd="0" presId="urn:microsoft.com/office/officeart/2005/8/layout/pyramid1"/>
    <dgm:cxn modelId="{5E8DE822-ADD2-4226-8E2E-D8E01EBE225E}" type="presParOf" srcId="{B6BD173F-6382-4567-A949-252AEB6D927D}" destId="{C7431996-09B8-42A5-B9EC-BD3AEFF1AA4D}" srcOrd="1" destOrd="0" presId="urn:microsoft.com/office/officeart/2005/8/layout/pyramid1"/>
    <dgm:cxn modelId="{45DEA3BC-7150-48B5-8F8A-82598BC68ABA}" type="presParOf" srcId="{6EFF8B6A-E011-4583-9055-3BF81274CD74}" destId="{041A662A-789B-4D8F-B1CC-4D6515C65A49}" srcOrd="2" destOrd="0" presId="urn:microsoft.com/office/officeart/2005/8/layout/pyramid1"/>
    <dgm:cxn modelId="{76D8799C-348F-44C0-8C71-E7C7670FEE18}" type="presParOf" srcId="{041A662A-789B-4D8F-B1CC-4D6515C65A49}" destId="{63094948-2FD1-438A-83A3-7F9DCACA2A08}" srcOrd="0" destOrd="0" presId="urn:microsoft.com/office/officeart/2005/8/layout/pyramid1"/>
    <dgm:cxn modelId="{397CAE10-0B6D-4D3B-BDFF-B75EF583D5B7}" type="presParOf" srcId="{041A662A-789B-4D8F-B1CC-4D6515C65A49}" destId="{89028854-1E5F-4080-8EAD-98FC7B35F796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E2D480-B44E-4F64-8E9D-0314F7E9F220}">
      <dsp:nvSpPr>
        <dsp:cNvPr id="0" name=""/>
        <dsp:cNvSpPr/>
      </dsp:nvSpPr>
      <dsp:spPr>
        <a:xfrm rot="10800000">
          <a:off x="0" y="0"/>
          <a:ext cx="4064000" cy="1354667"/>
        </a:xfrm>
        <a:prstGeom prst="trapezoid">
          <a:avLst>
            <a:gd name="adj" fmla="val 75000"/>
          </a:avLst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WCAG key principles </a:t>
          </a:r>
          <a:r>
            <a:rPr lang="en-GB" sz="2400" i="1" kern="1200" dirty="0"/>
            <a:t>perceivable</a:t>
          </a:r>
          <a:r>
            <a:rPr lang="en-GB" sz="2400" kern="1200" dirty="0"/>
            <a:t>, </a:t>
          </a:r>
          <a:r>
            <a:rPr lang="en-GB" sz="2400" i="1" kern="1200" dirty="0"/>
            <a:t>understandable</a:t>
          </a:r>
          <a:r>
            <a:rPr lang="en-GB" sz="2400" kern="1200" dirty="0"/>
            <a:t> </a:t>
          </a:r>
        </a:p>
      </dsp:txBody>
      <dsp:txXfrm rot="-10800000">
        <a:off x="711199" y="0"/>
        <a:ext cx="2641600" cy="1354667"/>
      </dsp:txXfrm>
    </dsp:sp>
    <dsp:sp modelId="{D9B030F7-63E5-409F-AB0D-CEEAD4A64C75}">
      <dsp:nvSpPr>
        <dsp:cNvPr id="0" name=""/>
        <dsp:cNvSpPr/>
      </dsp:nvSpPr>
      <dsp:spPr>
        <a:xfrm rot="10800000">
          <a:off x="1016000" y="1354667"/>
          <a:ext cx="2032000" cy="1354667"/>
        </a:xfrm>
        <a:prstGeom prst="trapezoid">
          <a:avLst>
            <a:gd name="adj" fmla="val 75000"/>
          </a:avLst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Dictionary websites</a:t>
          </a:r>
        </a:p>
      </dsp:txBody>
      <dsp:txXfrm rot="-10800000">
        <a:off x="1016000" y="1354667"/>
        <a:ext cx="2032000" cy="13546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8CE88D-ACB8-406A-B733-4CE0F8341894}">
      <dsp:nvSpPr>
        <dsp:cNvPr id="0" name=""/>
        <dsp:cNvSpPr/>
      </dsp:nvSpPr>
      <dsp:spPr>
        <a:xfrm>
          <a:off x="1354666" y="0"/>
          <a:ext cx="1354666" cy="903111"/>
        </a:xfrm>
        <a:prstGeom prst="trapezoid">
          <a:avLst>
            <a:gd name="adj" fmla="val 75000"/>
          </a:avLst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WCAG key principles</a:t>
          </a:r>
        </a:p>
      </dsp:txBody>
      <dsp:txXfrm>
        <a:off x="1354666" y="0"/>
        <a:ext cx="1354666" cy="903111"/>
      </dsp:txXfrm>
    </dsp:sp>
    <dsp:sp modelId="{820505B5-E740-4810-A618-7EFA145BDBCA}">
      <dsp:nvSpPr>
        <dsp:cNvPr id="0" name=""/>
        <dsp:cNvSpPr/>
      </dsp:nvSpPr>
      <dsp:spPr>
        <a:xfrm>
          <a:off x="677333" y="903111"/>
          <a:ext cx="2709333" cy="903111"/>
        </a:xfrm>
        <a:prstGeom prst="trapezoid">
          <a:avLst>
            <a:gd name="adj" fmla="val 75000"/>
          </a:avLst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0000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2000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WCAG success criteria</a:t>
          </a:r>
        </a:p>
      </dsp:txBody>
      <dsp:txXfrm>
        <a:off x="1151466" y="903111"/>
        <a:ext cx="1761066" cy="903111"/>
      </dsp:txXfrm>
    </dsp:sp>
    <dsp:sp modelId="{63094948-2FD1-438A-83A3-7F9DCACA2A08}">
      <dsp:nvSpPr>
        <dsp:cNvPr id="0" name=""/>
        <dsp:cNvSpPr/>
      </dsp:nvSpPr>
      <dsp:spPr>
        <a:xfrm>
          <a:off x="0" y="1806222"/>
          <a:ext cx="4064000" cy="903111"/>
        </a:xfrm>
        <a:prstGeom prst="trapezoid">
          <a:avLst>
            <a:gd name="adj" fmla="val 75000"/>
          </a:avLst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Dictionary websites</a:t>
          </a:r>
        </a:p>
      </dsp:txBody>
      <dsp:txXfrm>
        <a:off x="711199" y="1806222"/>
        <a:ext cx="2641600" cy="9031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A5A260-2D90-44C8-902A-117AD8381590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8731C-E64C-48EB-859A-DE844938EE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818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26DAA-6E0F-4EF5-A9DE-B400CD45F84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534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down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58731C-E64C-48EB-859A-DE844938EE9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00291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Bottom 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58731C-E64C-48EB-859A-DE844938EE9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3751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7 monolingual dictionaries covered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58731C-E64C-48EB-859A-DE844938EE9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59365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Broad strokes…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58731C-E64C-48EB-859A-DE844938EE9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67184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26DAA-6E0F-4EF5-A9DE-B400CD45F84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5773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Not enamoured with this dictionary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58731C-E64C-48EB-859A-DE844938EE9B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52751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is an easy fix… we have a WCAG compliant dictionary website. What does this mean in practice? Without empirical testing we cannot say with any certainty. However, to give you some idea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58731C-E64C-48EB-859A-DE844938EE9B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99552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26DAA-6E0F-4EF5-A9DE-B400CD45F84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547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526DAA-6E0F-4EF5-A9DE-B400CD45F848}" type="slidenum">
              <a:rPr lang="en-GB" smtClean="0"/>
              <a:t>39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7857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58731C-E64C-48EB-859A-DE844938EE9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327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3ABDEB-EB65-4EFD-997D-9E38AF6F39E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4202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dirty="0">
                <a:effectLst/>
                <a:latin typeface="Times New Roman" panose="02020603050405020304" pitchFamily="18" charset="0"/>
                <a:ea typeface="Arial Unicode MS"/>
              </a:rPr>
              <a:t>Historically, makers of non-specialist dictionaries have sought to include a great deal of information in the limited amount of space available. Consequently, most paper dictionaries are large volumes with small font sizes and numerous dots, dashes, tildes, and other space-saving conventions which are particularly difficult for people with visual impairments to perceive.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D8580A-7A1D-442F-9360-2D8DF8F181D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9668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If accessing paper dictionaries has traditionally been problematic, with new technology comes new opportunities for improving accessibility.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58731C-E64C-48EB-859A-DE844938EE9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9512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D8580A-7A1D-442F-9360-2D8DF8F181D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857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Information on WPs should be perceivable with more than one sense</a:t>
            </a:r>
          </a:p>
          <a:p>
            <a:pPr marL="171450" indent="-171450">
              <a:buFontTx/>
              <a:buChar char="-"/>
            </a:pPr>
            <a:r>
              <a:rPr lang="en-GB" dirty="0"/>
              <a:t>Operable by more than one means</a:t>
            </a:r>
          </a:p>
          <a:p>
            <a:pPr marL="171450" indent="-171450">
              <a:buFontTx/>
              <a:buChar char="-"/>
            </a:pPr>
            <a:r>
              <a:rPr lang="en-GB" dirty="0"/>
              <a:t>Understandable </a:t>
            </a:r>
          </a:p>
          <a:p>
            <a:pPr marL="171450" indent="-171450">
              <a:buFontTx/>
              <a:buChar char="-"/>
            </a:pPr>
            <a:r>
              <a:rPr lang="en-GB" dirty="0"/>
              <a:t>Not break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58731C-E64C-48EB-859A-DE844938EE9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5655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3ABDEB-EB65-4EFD-997D-9E38AF6F39E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88550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26DAA-6E0F-4EF5-A9DE-B400CD45F84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159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2F382-5BA7-ED90-C518-9EAEF93AF9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7587C5-9D56-CFDB-E41C-01F6B7E62B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79BB6-7981-8225-CF62-A95D866D0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4F893-5762-4A81-9310-0222FB1308CD}" type="datetime1">
              <a:rPr lang="en-GB" smtClean="0"/>
              <a:t>29/06/2023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1B2665-210C-C701-C360-4CA368BAB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FA5855-8813-52DA-ECB8-2164B569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5867A-26E9-476A-A4FD-647DFD8F30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614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1C55D-CECF-7DC8-0689-DEB6265A5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76C4B6-5995-9323-3DFA-C6C004FF5E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B239DE-75C1-43BE-2A47-E3A31467A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30F6C-6CE2-45A5-89BA-1E6A8D3DF978}" type="datetime1">
              <a:rPr lang="en-GB" smtClean="0"/>
              <a:t>29/06/2023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FA2747-E525-038F-21DF-D18DF69BD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D71F42-D4D5-5D3D-87D9-AEFEE1416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5867A-26E9-476A-A4FD-647DFD8F30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7809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093510-79C4-57FD-804D-877C267AA0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F00831-BA11-1261-5930-98BF06B78B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1E7F2-895B-97A9-8CB3-BE2D6B817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2A63F-345C-4FFF-9EA4-A9433F815B5B}" type="datetime1">
              <a:rPr lang="en-GB" smtClean="0"/>
              <a:t>29/06/2023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84FF86-DBA6-5D88-9D22-B061185D4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0603B7-0C23-617B-7914-D6941A4E7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5867A-26E9-476A-A4FD-647DFD8F30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936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FB4AC-5177-49EC-D6CD-9CEB20CDA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5EBFB-7455-3043-5F2C-CD8C31643F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2DEABE-DBAC-4D36-033D-6B9F09ABC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E79CA-2A93-4535-B6F0-7735987D515B}" type="datetime1">
              <a:rPr lang="en-GB" smtClean="0"/>
              <a:t>29/06/2023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30B4F8-835E-7A85-D527-6CE8F0671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4151B-F7CB-255B-8C35-A4550F7DE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/>
            </a:lvl1pPr>
          </a:lstStyle>
          <a:p>
            <a:fld id="{2735867A-26E9-476A-A4FD-647DFD8F30F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DE09AF6C-6DEC-C85E-5F4B-6A0963067493}"/>
              </a:ext>
            </a:extLst>
          </p:cNvPr>
          <p:cNvSpPr/>
          <p:nvPr userDrawn="1"/>
        </p:nvSpPr>
        <p:spPr>
          <a:xfrm rot="5400000">
            <a:off x="-374750" y="739875"/>
            <a:ext cx="1325564" cy="576064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42753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DEE47-88D5-7742-41AC-A78BA7173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78AE12-5D2C-79F1-04BA-F36D4C9709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1FC39E-91E7-1AEF-5EA2-8044551E2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2D4FF-AF1E-41A8-B62F-A426F1C36334}" type="datetime1">
              <a:rPr lang="en-GB" smtClean="0"/>
              <a:t>29/06/2023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0D76E-80C0-4C6D-8C3B-D5A9F8C12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51289-43F2-F934-F728-20DBF0C8E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/>
            </a:lvl1pPr>
          </a:lstStyle>
          <a:p>
            <a:fld id="{2735867A-26E9-476A-A4FD-647DFD8F30F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7658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DD6CC-E8A7-98CE-58AE-4299CA7E2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0D3C6-8B2E-FF86-AB01-E903045DB1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BDF957-DF58-88CD-7C69-1402D9BDCD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8ED488-06FD-87D2-A9EA-D2FD1881E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0DE70-D5DB-43FA-8FBD-AA9031775E26}" type="datetime1">
              <a:rPr lang="en-GB" smtClean="0"/>
              <a:t>29/06/2023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5EECDC-0795-C5C3-1DBB-B8CA109B4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FA21DD-7DFE-CEAF-60FE-BFDFECC85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/>
            </a:lvl1pPr>
          </a:lstStyle>
          <a:p>
            <a:fld id="{2735867A-26E9-476A-A4FD-647DFD8F30F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D877DFE2-6CE6-89D6-81C5-7FD496ACC9FA}"/>
              </a:ext>
            </a:extLst>
          </p:cNvPr>
          <p:cNvSpPr/>
          <p:nvPr userDrawn="1"/>
        </p:nvSpPr>
        <p:spPr>
          <a:xfrm rot="5400000">
            <a:off x="-374750" y="739875"/>
            <a:ext cx="1325564" cy="576064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061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D0EC7-389A-2C80-0355-6B70B1C22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A6587F-CA30-929C-9457-24EBBEDEA8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1E3B99-15DA-9150-4E1E-1E9C4F586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C46F09-3FE7-06D5-E1E3-9ACE479DF4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835FE9-AC01-C5A5-935D-753E8AD3B5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37AA47-24C6-8CCB-5205-715D63BC3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B45F1-64BA-4F3B-BD64-59522DA3D74D}" type="datetime1">
              <a:rPr lang="en-GB" smtClean="0"/>
              <a:t>29/06/2023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7314BC-DF9F-CBF8-BEE5-8F0405CAD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CF4041-D1F0-ABF6-D318-58CFFB061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/>
            </a:lvl1pPr>
          </a:lstStyle>
          <a:p>
            <a:fld id="{2735867A-26E9-476A-A4FD-647DFD8F30F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2996AC1F-A11B-EC16-FD09-C18AA83CF8E1}"/>
              </a:ext>
            </a:extLst>
          </p:cNvPr>
          <p:cNvSpPr/>
          <p:nvPr userDrawn="1"/>
        </p:nvSpPr>
        <p:spPr>
          <a:xfrm rot="5400000">
            <a:off x="-374750" y="739875"/>
            <a:ext cx="1325564" cy="576064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5864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5F673-2837-DCBE-353A-95138617A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717551-1076-2DB2-B2BD-70C341847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59522-21A5-4A76-AB1F-BF9B21744BCA}" type="datetime1">
              <a:rPr lang="en-GB" smtClean="0"/>
              <a:t>29/06/2023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BD3BD3-0023-73F1-6646-A5220F519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4E91D9-CAE6-434A-2EC5-FC508805F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5867A-26E9-476A-A4FD-647DFD8F30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2483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294B22-4E80-69C2-F47E-26B1A5700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E7258-8CC9-4F42-A156-073DA2A5D6A0}" type="datetime1">
              <a:rPr lang="en-GB" smtClean="0"/>
              <a:t>29/06/2023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454FD1-FE29-6E0F-C16F-175924DB3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F8D719-45D5-3E03-F979-505424315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5867A-26E9-476A-A4FD-647DFD8F30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7412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2F594-4C40-7BF2-41D0-9CEC7194E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C2DCA-9C73-BE6B-0DAC-E2D2242EB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C1E9E-FE39-F0BE-F86D-9D8841B2CD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10A2C4-94D9-FB1F-A250-5FF4D8CBE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E01B8-D447-4CFC-8B14-0D8A74DE4E62}" type="datetime1">
              <a:rPr lang="en-GB" smtClean="0"/>
              <a:t>29/06/2023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88DF83-1AF9-D936-70B9-612351255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401322-111E-4C1D-1929-7D1CDC62E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5867A-26E9-476A-A4FD-647DFD8F30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115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BF470-26B6-A8E5-3AEF-BFC82EB96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5CF308-D675-F0E3-8B03-DB18D2AFF5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A9A1A5-223F-930C-3A4B-F2A416D21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1D1212-A2A2-67C7-E222-23138B31E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5A1B-0359-4ED5-8F98-DF1FB2A17FC5}" type="datetime1">
              <a:rPr lang="en-GB" smtClean="0"/>
              <a:t>29/06/2023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B07C55-64F8-C594-5A02-C0767830A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CB035D-A129-C929-F75F-FBBB6262C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5867A-26E9-476A-A4FD-647DFD8F30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161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A06CEC-2C81-0095-91EE-B1CCB5A29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161C49-8476-EE6A-AE27-A9F26AE76F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A181F-FBBC-67D3-62C4-ADD40CDC53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615F95-498D-439E-A5A4-5EDD42104F06}" type="datetime1">
              <a:rPr lang="en-GB" smtClean="0"/>
              <a:t>29/06/2023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53C581-1076-A1D3-FB83-7BEF88ECF9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7B990-B3FB-B5A5-8F7D-71E961A3F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5867A-26E9-476A-A4FD-647DFD8F30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540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geraintpaul.rees@urv.cat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93/ijl/ecac021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ebaim.org/articles/contrast/" TargetMode="External"/><Relationship Id="rId2" Type="http://schemas.openxmlformats.org/officeDocument/2006/relationships/hyperlink" Target="https://wave.webaim.org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https://pressbooks.ulib.csuohio.edu/accessibility/chapter/chapter-1-9-screen-reader-software-for-accessing-online-content/" TargetMode="External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E85D481-256A-4CC9-A285-77E74A98BC32}"/>
              </a:ext>
            </a:extLst>
          </p:cNvPr>
          <p:cNvSpPr/>
          <p:nvPr/>
        </p:nvSpPr>
        <p:spPr>
          <a:xfrm>
            <a:off x="0" y="1"/>
            <a:ext cx="12192000" cy="3921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B25029-62DF-44C9-B922-5601F5FFE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719262"/>
          </a:xfrm>
        </p:spPr>
        <p:txBody>
          <a:bodyPr>
            <a:normAutofit fontScale="90000"/>
          </a:bodyPr>
          <a:lstStyle/>
          <a:p>
            <a:r>
              <a:rPr lang="en-GB" sz="4800" dirty="0" err="1"/>
              <a:t>EDictViz</a:t>
            </a:r>
            <a:r>
              <a:rPr lang="en-GB" sz="4800" dirty="0"/>
              <a:t>: making dictionary content accessible for people with visual impairments</a:t>
            </a:r>
            <a:br>
              <a:rPr lang="en-GB" sz="4000" dirty="0"/>
            </a:br>
            <a:r>
              <a:rPr lang="en-GB" sz="3100" b="1" dirty="0" err="1"/>
              <a:t>eLex</a:t>
            </a:r>
            <a:r>
              <a:rPr lang="en-GB" sz="3100" b="1" dirty="0"/>
              <a:t> 2023, 29 July 2023, Brno, Czech Republic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6BC854-3486-4160-9FD3-D81BFAA24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06241"/>
            <a:ext cx="10515600" cy="2175352"/>
          </a:xfrm>
        </p:spPr>
        <p:txBody>
          <a:bodyPr>
            <a:normAutofit lnSpcReduction="10000"/>
          </a:bodyPr>
          <a:lstStyle/>
          <a:p>
            <a:r>
              <a:rPr lang="en-GB" dirty="0">
                <a:solidFill>
                  <a:schemeClr val="tx1"/>
                </a:solidFill>
              </a:rPr>
              <a:t>Geraint Paul Rees (geraintpaul.rees@urv.cat)</a:t>
            </a:r>
          </a:p>
          <a:p>
            <a:r>
              <a:rPr lang="en-GB" sz="1800" dirty="0" err="1">
                <a:solidFill>
                  <a:schemeClr val="tx1"/>
                </a:solidFill>
              </a:rPr>
              <a:t>Universtitat</a:t>
            </a:r>
            <a:r>
              <a:rPr lang="en-GB" sz="1800" dirty="0">
                <a:solidFill>
                  <a:schemeClr val="tx1"/>
                </a:solidFill>
              </a:rPr>
              <a:t> Rovira I </a:t>
            </a:r>
            <a:r>
              <a:rPr lang="en-GB" sz="1800" dirty="0" err="1">
                <a:solidFill>
                  <a:schemeClr val="tx1"/>
                </a:solidFill>
              </a:rPr>
              <a:t>Virgili</a:t>
            </a:r>
            <a:r>
              <a:rPr lang="en-GB" sz="1800" dirty="0">
                <a:solidFill>
                  <a:schemeClr val="tx1"/>
                </a:solidFill>
              </a:rPr>
              <a:t>, Tarragona, Spain</a:t>
            </a:r>
          </a:p>
          <a:p>
            <a:endParaRPr lang="en-GB" sz="1800" dirty="0">
              <a:solidFill>
                <a:schemeClr val="tx1"/>
              </a:solidFill>
            </a:endParaRPr>
          </a:p>
          <a:p>
            <a:endParaRPr lang="en-GB" sz="1800" dirty="0">
              <a:solidFill>
                <a:schemeClr val="tx1"/>
              </a:solidFill>
            </a:endParaRPr>
          </a:p>
          <a:p>
            <a:endParaRPr lang="en-GB" sz="1800" dirty="0">
              <a:solidFill>
                <a:schemeClr val="tx1"/>
              </a:solidFill>
            </a:endParaRPr>
          </a:p>
          <a:p>
            <a:r>
              <a:rPr lang="en-GB" sz="1800" dirty="0">
                <a:solidFill>
                  <a:schemeClr val="tx1"/>
                </a:solidFill>
              </a:rPr>
              <a:t>With the support of the BALEAP 2021 funding stream</a:t>
            </a:r>
          </a:p>
        </p:txBody>
      </p:sp>
      <p:pic>
        <p:nvPicPr>
          <p:cNvPr id="1026" name="Picture 2" descr="https://s3.amazonaws.com/landing.wisestamp.com/fbba8b45aa1cd2ad561b8293350f715d/Twitter-icon.png">
            <a:extLst>
              <a:ext uri="{FF2B5EF4-FFF2-40B4-BE49-F238E27FC236}">
                <a16:creationId xmlns:a16="http://schemas.microsoft.com/office/drawing/2014/main" id="{54078D90-F6E2-4FEB-A125-EB6929A3D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599" y="6177496"/>
            <a:ext cx="369332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F51BC86-4DB4-4EE6-9BF6-CFE9F17272A1}"/>
              </a:ext>
            </a:extLst>
          </p:cNvPr>
          <p:cNvSpPr/>
          <p:nvPr/>
        </p:nvSpPr>
        <p:spPr>
          <a:xfrm>
            <a:off x="7784491" y="6177496"/>
            <a:ext cx="1150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@ReesGP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1763DE-A903-4DB2-A0C6-E0E0632FAF5E}"/>
              </a:ext>
            </a:extLst>
          </p:cNvPr>
          <p:cNvSpPr/>
          <p:nvPr/>
        </p:nvSpPr>
        <p:spPr>
          <a:xfrm>
            <a:off x="9548773" y="6177496"/>
            <a:ext cx="22809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0000-0002-9204-8073</a:t>
            </a:r>
          </a:p>
        </p:txBody>
      </p:sp>
      <p:pic>
        <p:nvPicPr>
          <p:cNvPr id="1028" name="Picture 4" descr="Image result for orcid id icon">
            <a:extLst>
              <a:ext uri="{FF2B5EF4-FFF2-40B4-BE49-F238E27FC236}">
                <a16:creationId xmlns:a16="http://schemas.microsoft.com/office/drawing/2014/main" id="{C562B92E-FCB5-40E9-AA35-757FA5AA8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773" y="6124814"/>
            <a:ext cx="931630" cy="51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1C8D406-A853-41D6-B34C-5209D86F0C10}"/>
              </a:ext>
            </a:extLst>
          </p:cNvPr>
          <p:cNvSpPr/>
          <p:nvPr/>
        </p:nvSpPr>
        <p:spPr>
          <a:xfrm>
            <a:off x="10061911" y="6006053"/>
            <a:ext cx="22809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968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E85D481-256A-4CC9-A285-77E74A98BC32}"/>
              </a:ext>
            </a:extLst>
          </p:cNvPr>
          <p:cNvSpPr/>
          <p:nvPr/>
        </p:nvSpPr>
        <p:spPr>
          <a:xfrm>
            <a:off x="0" y="1"/>
            <a:ext cx="12192000" cy="3921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B25029-62DF-44C9-B922-5601F5FFE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719262"/>
          </a:xfrm>
        </p:spPr>
        <p:txBody>
          <a:bodyPr>
            <a:normAutofit/>
          </a:bodyPr>
          <a:lstStyle/>
          <a:p>
            <a:r>
              <a:rPr lang="en-GB" sz="4000" dirty="0"/>
              <a:t>Visual accessibility problems in existing online dictionaries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C8D406-A853-41D6-B34C-5209D86F0C10}"/>
              </a:ext>
            </a:extLst>
          </p:cNvPr>
          <p:cNvSpPr/>
          <p:nvPr/>
        </p:nvSpPr>
        <p:spPr>
          <a:xfrm>
            <a:off x="264922" y="4235047"/>
            <a:ext cx="22809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7F6FB8D-5BFF-5183-E4C5-C1C0344572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900006-1CBA-B855-03B6-9FC253124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5867A-26E9-476A-A4FD-647DFD8F30F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6012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6C31327-00EC-3E5F-8C08-4F6E1C468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Existing research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875AC6E-BA2C-60E9-6F32-96C6C85606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Arias-</a:t>
            </a:r>
            <a:r>
              <a:rPr lang="en-US" sz="2400" kern="1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Badia</a:t>
            </a:r>
            <a:r>
              <a:rPr lang="en-US" sz="24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B., &amp; </a:t>
            </a:r>
            <a:r>
              <a:rPr lang="en-US" sz="2400" kern="1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Torner</a:t>
            </a:r>
            <a:r>
              <a:rPr lang="en-US" sz="24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S. (forthcoming). Bridging the gap between website 	accessibility and lexicography: Information access in online 	dictionaries. </a:t>
            </a:r>
            <a:r>
              <a:rPr lang="en-US" sz="2400" i="1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Universal Access in the Information Society</a:t>
            </a:r>
            <a:r>
              <a:rPr lang="en-US" sz="24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400" kern="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kern="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1DEEAB-AE0E-73A0-E500-A97FF3EE3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5867A-26E9-476A-A4FD-647DFD8F30F1}" type="slidenum">
              <a:rPr lang="en-GB" smtClean="0"/>
              <a:t>11</a:t>
            </a:fld>
            <a:endParaRPr lang="en-GB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0D92236B-2B5D-F883-5941-6C09102288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1159358"/>
              </p:ext>
            </p:extLst>
          </p:nvPr>
        </p:nvGraphicFramePr>
        <p:xfrm>
          <a:off x="4064000" y="3467629"/>
          <a:ext cx="4064000" cy="2709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98926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6C31327-00EC-3E5F-8C08-4F6E1C468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Existing research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875AC6E-BA2C-60E9-6F32-96C6C85606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Rees, G. P. (2023). Online dictionaries and accessibility for people with visual 	impairments. </a:t>
            </a:r>
            <a:r>
              <a:rPr lang="en-US" sz="2400" i="1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International Journal of Lexicography</a:t>
            </a:r>
            <a:r>
              <a:rPr lang="en-US" sz="24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kern="100" dirty="0">
                <a:effectLst/>
                <a:ea typeface="SimSun" panose="02010600030101010101" pitchFamily="2" charset="-122"/>
              </a:rPr>
              <a:t>36(2), pp. 107–132. </a:t>
            </a:r>
            <a:endParaRPr lang="en-US" sz="2400" kern="100" dirty="0">
              <a:ea typeface="SimSun" panose="02010600030101010101" pitchFamily="2" charset="-122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1DEEAB-AE0E-73A0-E500-A97FF3EE3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5867A-26E9-476A-A4FD-647DFD8F30F1}" type="slidenum">
              <a:rPr lang="en-GB" smtClean="0"/>
              <a:t>12</a:t>
            </a:fld>
            <a:endParaRPr lang="en-GB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F4CE1309-B3E6-02DE-831B-4DE78766CE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8410117"/>
              </p:ext>
            </p:extLst>
          </p:nvPr>
        </p:nvGraphicFramePr>
        <p:xfrm>
          <a:off x="4064000" y="3467629"/>
          <a:ext cx="4064000" cy="2709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43256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B3EF0-9868-9D4B-50B0-E89CD984B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Dictionary websites evaluated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499FE88-901E-A2A2-8091-6F01444C8A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8140125"/>
              </p:ext>
            </p:extLst>
          </p:nvPr>
        </p:nvGraphicFramePr>
        <p:xfrm>
          <a:off x="1023457" y="2219195"/>
          <a:ext cx="9706062" cy="338347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098584">
                  <a:extLst>
                    <a:ext uri="{9D8B030D-6E8A-4147-A177-3AD203B41FA5}">
                      <a16:colId xmlns:a16="http://schemas.microsoft.com/office/drawing/2014/main" val="299432714"/>
                    </a:ext>
                  </a:extLst>
                </a:gridCol>
                <a:gridCol w="2136928">
                  <a:extLst>
                    <a:ext uri="{9D8B030D-6E8A-4147-A177-3AD203B41FA5}">
                      <a16:colId xmlns:a16="http://schemas.microsoft.com/office/drawing/2014/main" val="1915849663"/>
                    </a:ext>
                  </a:extLst>
                </a:gridCol>
                <a:gridCol w="1470550">
                  <a:extLst>
                    <a:ext uri="{9D8B030D-6E8A-4147-A177-3AD203B41FA5}">
                      <a16:colId xmlns:a16="http://schemas.microsoft.com/office/drawing/2014/main" val="28245309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 dirty="0">
                          <a:effectLst/>
                        </a:rPr>
                        <a:t> </a:t>
                      </a:r>
                      <a:endParaRPr lang="en-GB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 dirty="0">
                          <a:effectLst/>
                        </a:rPr>
                        <a:t>Arias-</a:t>
                      </a:r>
                      <a:r>
                        <a:rPr lang="en-GB" sz="2400" kern="100" dirty="0" err="1">
                          <a:effectLst/>
                        </a:rPr>
                        <a:t>Badia</a:t>
                      </a:r>
                      <a:r>
                        <a:rPr lang="en-GB" sz="2400" kern="100" dirty="0">
                          <a:effectLst/>
                        </a:rPr>
                        <a:t> &amp; </a:t>
                      </a:r>
                      <a:r>
                        <a:rPr lang="en-GB" sz="2400" kern="100" dirty="0" err="1">
                          <a:effectLst/>
                        </a:rPr>
                        <a:t>Torner</a:t>
                      </a:r>
                      <a:r>
                        <a:rPr lang="en-GB" sz="2400" kern="100" dirty="0">
                          <a:effectLst/>
                        </a:rPr>
                        <a:t> (2023)</a:t>
                      </a:r>
                      <a:endParaRPr lang="en-GB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>
                          <a:effectLst/>
                        </a:rPr>
                        <a:t>Rees (2023)</a:t>
                      </a:r>
                      <a:endParaRPr lang="en-GB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787680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i="1" kern="0" dirty="0">
                          <a:effectLst/>
                        </a:rPr>
                        <a:t>Cambridge English Dictionary</a:t>
                      </a:r>
                      <a:endParaRPr lang="en-GB" sz="2400" i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>
                          <a:effectLst/>
                        </a:rPr>
                        <a:t>X</a:t>
                      </a:r>
                      <a:endParaRPr lang="en-GB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>
                          <a:effectLst/>
                        </a:rPr>
                        <a:t> </a:t>
                      </a:r>
                      <a:endParaRPr lang="en-GB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95362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i="1" kern="100" dirty="0">
                          <a:effectLst/>
                        </a:rPr>
                        <a:t>Collins Dictionary</a:t>
                      </a:r>
                      <a:endParaRPr lang="en-GB" sz="2400" i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>
                          <a:effectLst/>
                        </a:rPr>
                        <a:t> </a:t>
                      </a:r>
                      <a:endParaRPr lang="en-GB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>
                          <a:effectLst/>
                        </a:rPr>
                        <a:t>X</a:t>
                      </a:r>
                      <a:endParaRPr lang="en-GB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363429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400" i="1" kern="0" dirty="0">
                          <a:effectLst/>
                        </a:rPr>
                        <a:t>Diccionario de la lengua española</a:t>
                      </a:r>
                      <a:endParaRPr lang="en-GB" sz="2400" i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400" kern="100">
                          <a:effectLst/>
                        </a:rPr>
                        <a:t>X</a:t>
                      </a:r>
                      <a:endParaRPr lang="en-GB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400" kern="100">
                          <a:effectLst/>
                        </a:rPr>
                        <a:t>X</a:t>
                      </a:r>
                      <a:endParaRPr lang="en-GB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78274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i="1" kern="0">
                          <a:effectLst/>
                        </a:rPr>
                        <a:t>Diccionario fácil</a:t>
                      </a:r>
                      <a:endParaRPr lang="en-GB" sz="2400" i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400" kern="100">
                          <a:effectLst/>
                        </a:rPr>
                        <a:t>X</a:t>
                      </a:r>
                      <a:endParaRPr lang="en-GB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400" kern="100">
                          <a:effectLst/>
                        </a:rPr>
                        <a:t> </a:t>
                      </a:r>
                      <a:endParaRPr lang="en-GB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64207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i="1" kern="0" dirty="0">
                          <a:effectLst/>
                        </a:rPr>
                        <a:t>Macmillan English Dictionary</a:t>
                      </a:r>
                      <a:endParaRPr lang="en-GB" sz="2400" i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400" kern="100">
                          <a:effectLst/>
                        </a:rPr>
                        <a:t>X</a:t>
                      </a:r>
                      <a:endParaRPr lang="en-GB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400" kern="100">
                          <a:effectLst/>
                        </a:rPr>
                        <a:t> </a:t>
                      </a:r>
                      <a:endParaRPr lang="en-GB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423871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i="1" kern="100">
                          <a:effectLst/>
                        </a:rPr>
                        <a:t>Merriam-Webster.com Dictionary</a:t>
                      </a:r>
                      <a:endParaRPr lang="en-GB" sz="2400" i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400" kern="100">
                          <a:effectLst/>
                        </a:rPr>
                        <a:t>X</a:t>
                      </a:r>
                      <a:endParaRPr lang="en-GB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400" kern="100">
                          <a:effectLst/>
                        </a:rPr>
                        <a:t>X</a:t>
                      </a:r>
                      <a:endParaRPr lang="en-GB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475236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i="1" kern="0" dirty="0">
                          <a:effectLst/>
                        </a:rPr>
                        <a:t>Oxford Learner’s Dictionary</a:t>
                      </a:r>
                      <a:endParaRPr lang="en-GB" sz="2400" i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400" kern="100">
                          <a:effectLst/>
                        </a:rPr>
                        <a:t>X</a:t>
                      </a:r>
                      <a:endParaRPr lang="en-GB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400" kern="100" dirty="0">
                          <a:effectLst/>
                        </a:rPr>
                        <a:t> </a:t>
                      </a:r>
                      <a:endParaRPr lang="en-GB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3821132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2485EC-FC2A-C84C-F79A-B3876D0CF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5867A-26E9-476A-A4FD-647DFD8F30F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4578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FD4EA-0BEF-6837-CB39-B64FAAD28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Suggestions for visually accessible dictionaries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73B52-4FAA-D498-1095-C0F40376F4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Use text labels</a:t>
            </a:r>
          </a:p>
          <a:p>
            <a:pPr marL="514350" indent="-514350">
              <a:buFont typeface="+mj-lt"/>
              <a:buAutoNum type="arabicPeriod"/>
            </a:pP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Make design adaptable</a:t>
            </a:r>
          </a:p>
          <a:p>
            <a:pPr marL="514350" indent="-514350">
              <a:buFont typeface="+mj-lt"/>
              <a:buAutoNum type="arabicPeriod"/>
            </a:pP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Take care with colour and contrast</a:t>
            </a:r>
          </a:p>
          <a:p>
            <a:pPr marL="514350" indent="-514350">
              <a:buFont typeface="+mj-lt"/>
              <a:buAutoNum type="arabicPeriod"/>
            </a:pP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Facilitate efficient navigation for screen reader (keyboard) users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0977AA-0E40-C593-59BD-92D235A13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5867A-26E9-476A-A4FD-647DFD8F30F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0039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9D69D-8DAE-BCAB-6D60-90B592940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 text labels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FDE9C-64F6-7515-CABA-0D25052EAC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Like this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384240-3C42-369C-7953-E9C98549D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730" y="3756563"/>
            <a:ext cx="7174030" cy="124872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AAF79E-2FAE-5BA8-404E-F27172B88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1295" y="2373325"/>
            <a:ext cx="7962900" cy="11049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2AE9CB-59B6-C244-4251-83463CF78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8962" y="5330733"/>
            <a:ext cx="7524750" cy="98107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37E9B7-46FD-08BE-4D49-2B0E8199D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5867A-26E9-476A-A4FD-647DFD8F30F1}" type="slidenum">
              <a:rPr lang="en-GB" smtClean="0"/>
              <a:t>15</a:t>
            </a:fld>
            <a:endParaRPr lang="en-GB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9C7DA3B-E9CA-97CA-B5C6-67EB941B6883}"/>
              </a:ext>
            </a:extLst>
          </p:cNvPr>
          <p:cNvSpPr/>
          <p:nvPr/>
        </p:nvSpPr>
        <p:spPr>
          <a:xfrm>
            <a:off x="7104112" y="2822920"/>
            <a:ext cx="1362472" cy="652232"/>
          </a:xfrm>
          <a:prstGeom prst="ellipse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47F621-28A5-DA48-522F-3E3C6E6678D4}"/>
              </a:ext>
            </a:extLst>
          </p:cNvPr>
          <p:cNvSpPr/>
          <p:nvPr/>
        </p:nvSpPr>
        <p:spPr>
          <a:xfrm>
            <a:off x="8256240" y="3952664"/>
            <a:ext cx="1362472" cy="652232"/>
          </a:xfrm>
          <a:prstGeom prst="ellipse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7C16CD6-AC8C-6684-98CA-EE9A6C743815}"/>
              </a:ext>
            </a:extLst>
          </p:cNvPr>
          <p:cNvSpPr/>
          <p:nvPr/>
        </p:nvSpPr>
        <p:spPr>
          <a:xfrm>
            <a:off x="4581476" y="5432753"/>
            <a:ext cx="1946572" cy="1022548"/>
          </a:xfrm>
          <a:prstGeom prst="ellipse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D70351-655A-7067-674A-A808484E85FE}"/>
              </a:ext>
            </a:extLst>
          </p:cNvPr>
          <p:cNvSpPr txBox="1"/>
          <p:nvPr/>
        </p:nvSpPr>
        <p:spPr>
          <a:xfrm>
            <a:off x="9989976" y="2466150"/>
            <a:ext cx="165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DLE </a:t>
            </a:r>
            <a:r>
              <a:rPr lang="en-GB" dirty="0"/>
              <a:t>June 2023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A042A4-CB97-0C53-D3E6-059ED2944E71}"/>
              </a:ext>
            </a:extLst>
          </p:cNvPr>
          <p:cNvSpPr txBox="1"/>
          <p:nvPr/>
        </p:nvSpPr>
        <p:spPr>
          <a:xfrm>
            <a:off x="9802362" y="4094114"/>
            <a:ext cx="1838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Collins </a:t>
            </a:r>
            <a:r>
              <a:rPr lang="en-GB" dirty="0"/>
              <a:t>June 2023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F312F5-AAC1-65FF-2382-1CB7ACE48AE6}"/>
              </a:ext>
            </a:extLst>
          </p:cNvPr>
          <p:cNvSpPr txBox="1"/>
          <p:nvPr/>
        </p:nvSpPr>
        <p:spPr>
          <a:xfrm>
            <a:off x="9860030" y="5498104"/>
            <a:ext cx="2246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Merriam-webster.com </a:t>
            </a:r>
            <a:r>
              <a:rPr lang="en-GB" dirty="0"/>
              <a:t>June 2023 </a:t>
            </a:r>
          </a:p>
        </p:txBody>
      </p:sp>
    </p:spTree>
    <p:extLst>
      <p:ext uri="{BB962C8B-B14F-4D97-AF65-F5344CB8AC3E}">
        <p14:creationId xmlns:p14="http://schemas.microsoft.com/office/powerpoint/2010/main" val="185301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2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9D69D-8DAE-BCAB-6D60-90B592940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 text labels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FDE9C-64F6-7515-CABA-0D25052EAC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Not like this</a:t>
            </a:r>
          </a:p>
        </p:txBody>
      </p:sp>
      <p:pic>
        <p:nvPicPr>
          <p:cNvPr id="4" name="Picture 3" descr="Diagram&#10;&#10;Description automatically generated with low confidence">
            <a:extLst>
              <a:ext uri="{FF2B5EF4-FFF2-40B4-BE49-F238E27FC236}">
                <a16:creationId xmlns:a16="http://schemas.microsoft.com/office/drawing/2014/main" id="{E00159B7-2C60-D47B-4D9D-AC1035A30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640" y="2328545"/>
            <a:ext cx="5760720" cy="398335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1A8ED1-89A2-35F9-12AE-A1C0A76BA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5867A-26E9-476A-A4FD-647DFD8F30F1}" type="slidenum">
              <a:rPr lang="en-GB" smtClean="0"/>
              <a:t>16</a:t>
            </a:fld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31C2D8D-D9C5-2F4C-C126-C3D7EAE3F771}"/>
              </a:ext>
            </a:extLst>
          </p:cNvPr>
          <p:cNvSpPr/>
          <p:nvPr/>
        </p:nvSpPr>
        <p:spPr>
          <a:xfrm>
            <a:off x="5122714" y="5626137"/>
            <a:ext cx="1946572" cy="1022548"/>
          </a:xfrm>
          <a:prstGeom prst="ellipse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7F4278-D132-1A92-D47E-9A5476A112A0}"/>
              </a:ext>
            </a:extLst>
          </p:cNvPr>
          <p:cNvSpPr txBox="1"/>
          <p:nvPr/>
        </p:nvSpPr>
        <p:spPr>
          <a:xfrm>
            <a:off x="9006938" y="4135556"/>
            <a:ext cx="1838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Collins </a:t>
            </a:r>
            <a:r>
              <a:rPr lang="en-GB" dirty="0"/>
              <a:t>June 2022 </a:t>
            </a:r>
          </a:p>
        </p:txBody>
      </p:sp>
    </p:spTree>
    <p:extLst>
      <p:ext uri="{BB962C8B-B14F-4D97-AF65-F5344CB8AC3E}">
        <p14:creationId xmlns:p14="http://schemas.microsoft.com/office/powerpoint/2010/main" val="39845791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5EB22-51DE-CB73-7D66-7F25943EE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Make</a:t>
            </a:r>
            <a:r>
              <a:rPr lang="es-ES" dirty="0"/>
              <a:t> </a:t>
            </a:r>
            <a:r>
              <a:rPr lang="es-ES" dirty="0" err="1"/>
              <a:t>design</a:t>
            </a:r>
            <a:r>
              <a:rPr lang="es-ES" dirty="0"/>
              <a:t> adaptable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9B08E2-25FB-9265-8421-AC1FDA138D9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/>
              <a:t>More </a:t>
            </a:r>
            <a:r>
              <a:rPr lang="es-ES" dirty="0" err="1"/>
              <a:t>like</a:t>
            </a:r>
            <a:r>
              <a:rPr lang="es-ES" dirty="0"/>
              <a:t> </a:t>
            </a:r>
            <a:r>
              <a:rPr lang="es-ES" dirty="0" err="1"/>
              <a:t>this</a:t>
            </a:r>
            <a:r>
              <a:rPr lang="es-ES" dirty="0"/>
              <a:t>…</a:t>
            </a:r>
            <a:endParaRPr lang="en-GB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B3669560-0681-CE0E-C06A-6C51FBB2FDEA}"/>
              </a:ext>
            </a:extLst>
          </p:cNvPr>
          <p:cNvSpPr/>
          <p:nvPr/>
        </p:nvSpPr>
        <p:spPr>
          <a:xfrm>
            <a:off x="5677248" y="4001294"/>
            <a:ext cx="989901" cy="61239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9363F8-77BA-95C2-66CE-2F410AA945E3}"/>
              </a:ext>
            </a:extLst>
          </p:cNvPr>
          <p:cNvSpPr txBox="1"/>
          <p:nvPr/>
        </p:nvSpPr>
        <p:spPr>
          <a:xfrm>
            <a:off x="5468525" y="2800965"/>
            <a:ext cx="1249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/>
              <a:t>Text zoom 200 %</a:t>
            </a:r>
            <a:endParaRPr lang="en-GB" sz="2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06A9E1-66AE-64CA-2068-1F3EF162A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0518" y="2800965"/>
            <a:ext cx="4428292" cy="291482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5B71614-F311-903A-A507-63B64B6383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051"/>
          <a:stretch/>
        </p:blipFill>
        <p:spPr>
          <a:xfrm>
            <a:off x="838200" y="3508088"/>
            <a:ext cx="4641902" cy="180013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B8AB7C-0A84-7288-06D1-6398A5BE3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5867A-26E9-476A-A4FD-647DFD8F30F1}" type="slidenum">
              <a:rPr lang="en-GB" smtClean="0"/>
              <a:t>17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C952E3-1963-86B9-9641-C953D9918AE7}"/>
              </a:ext>
            </a:extLst>
          </p:cNvPr>
          <p:cNvSpPr txBox="1"/>
          <p:nvPr/>
        </p:nvSpPr>
        <p:spPr>
          <a:xfrm>
            <a:off x="838200" y="5394903"/>
            <a:ext cx="165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DLE </a:t>
            </a:r>
            <a:r>
              <a:rPr lang="en-GB" dirty="0"/>
              <a:t>June 2023 </a:t>
            </a:r>
          </a:p>
        </p:txBody>
      </p:sp>
    </p:spTree>
    <p:extLst>
      <p:ext uri="{BB962C8B-B14F-4D97-AF65-F5344CB8AC3E}">
        <p14:creationId xmlns:p14="http://schemas.microsoft.com/office/powerpoint/2010/main" val="297637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5EB22-51DE-CB73-7D66-7F25943EE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Make</a:t>
            </a:r>
            <a:r>
              <a:rPr lang="es-ES" dirty="0"/>
              <a:t> </a:t>
            </a:r>
            <a:r>
              <a:rPr lang="es-ES" dirty="0" err="1"/>
              <a:t>design</a:t>
            </a:r>
            <a:r>
              <a:rPr lang="es-ES" dirty="0"/>
              <a:t> adaptable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9B08E2-25FB-9265-8421-AC1FDA138D9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/>
              <a:t>…</a:t>
            </a:r>
            <a:r>
              <a:rPr lang="es-ES" dirty="0" err="1"/>
              <a:t>than</a:t>
            </a:r>
            <a:r>
              <a:rPr lang="es-ES" dirty="0"/>
              <a:t> </a:t>
            </a:r>
            <a:r>
              <a:rPr lang="es-ES" dirty="0" err="1"/>
              <a:t>like</a:t>
            </a:r>
            <a:r>
              <a:rPr lang="es-ES" dirty="0"/>
              <a:t> </a:t>
            </a:r>
            <a:r>
              <a:rPr lang="es-ES" dirty="0" err="1"/>
              <a:t>this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54C97B-4700-5DB8-A6D8-4048D0ACC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065" y="2906768"/>
            <a:ext cx="4249174" cy="287789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BFE12D-7E98-520D-C7CB-B0A8B1F91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914" y="2916576"/>
            <a:ext cx="4426020" cy="286809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B3669560-0681-CE0E-C06A-6C51FBB2FDEA}"/>
              </a:ext>
            </a:extLst>
          </p:cNvPr>
          <p:cNvSpPr/>
          <p:nvPr/>
        </p:nvSpPr>
        <p:spPr>
          <a:xfrm>
            <a:off x="5677248" y="4001294"/>
            <a:ext cx="989901" cy="61239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9363F8-77BA-95C2-66CE-2F410AA945E3}"/>
              </a:ext>
            </a:extLst>
          </p:cNvPr>
          <p:cNvSpPr txBox="1"/>
          <p:nvPr/>
        </p:nvSpPr>
        <p:spPr>
          <a:xfrm>
            <a:off x="5468525" y="2800965"/>
            <a:ext cx="1249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/>
              <a:t>Text zoom 200 %</a:t>
            </a:r>
            <a:endParaRPr lang="en-GB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053176-FE70-8214-EEAC-2E8D4D2DC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5867A-26E9-476A-A4FD-647DFD8F30F1}" type="slidenum">
              <a:rPr lang="en-GB" smtClean="0"/>
              <a:t>18</a:t>
            </a:fld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A331FF4-F8AD-1B0F-80EB-319D0B2D4E63}"/>
              </a:ext>
            </a:extLst>
          </p:cNvPr>
          <p:cNvSpPr/>
          <p:nvPr/>
        </p:nvSpPr>
        <p:spPr>
          <a:xfrm>
            <a:off x="6371436" y="3429000"/>
            <a:ext cx="1946572" cy="2592288"/>
          </a:xfrm>
          <a:prstGeom prst="ellipse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5A9D76-7ACE-811E-F25B-EA2A77AEC4E1}"/>
              </a:ext>
            </a:extLst>
          </p:cNvPr>
          <p:cNvSpPr txBox="1"/>
          <p:nvPr/>
        </p:nvSpPr>
        <p:spPr>
          <a:xfrm>
            <a:off x="838200" y="5942568"/>
            <a:ext cx="3673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merriam-webster.com </a:t>
            </a:r>
            <a:r>
              <a:rPr lang="en-GB" dirty="0"/>
              <a:t>June 2023 </a:t>
            </a:r>
          </a:p>
        </p:txBody>
      </p:sp>
    </p:spTree>
    <p:extLst>
      <p:ext uri="{BB962C8B-B14F-4D97-AF65-F5344CB8AC3E}">
        <p14:creationId xmlns:p14="http://schemas.microsoft.com/office/powerpoint/2010/main" val="11344510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CE6B8D-4822-C717-106D-8A165F266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Take</a:t>
            </a:r>
            <a:r>
              <a:rPr lang="es-ES" dirty="0"/>
              <a:t> care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colour</a:t>
            </a:r>
            <a:r>
              <a:rPr lang="es-ES" dirty="0"/>
              <a:t> and </a:t>
            </a:r>
            <a:r>
              <a:rPr lang="es-ES" dirty="0" err="1"/>
              <a:t>contrast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DB0778-255B-EB91-20FA-0D16142BAE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/>
              <a:t>At </a:t>
            </a:r>
            <a:r>
              <a:rPr lang="es-ES" dirty="0" err="1"/>
              <a:t>least</a:t>
            </a:r>
            <a:r>
              <a:rPr lang="es-ES" dirty="0"/>
              <a:t> </a:t>
            </a:r>
            <a:r>
              <a:rPr lang="es-ES" dirty="0" err="1"/>
              <a:t>this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F00170-EBB4-8A6F-3913-781C38AFE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5867A-26E9-476A-A4FD-647DFD8F30F1}" type="slidenum">
              <a:rPr lang="en-GB" smtClean="0"/>
              <a:t>19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849C9D-48CC-EADA-BD8F-888261E9F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696" y="2321721"/>
            <a:ext cx="5760640" cy="421761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C42EA4-F29B-6712-6832-560274FA425B}"/>
              </a:ext>
            </a:extLst>
          </p:cNvPr>
          <p:cNvSpPr txBox="1"/>
          <p:nvPr/>
        </p:nvSpPr>
        <p:spPr>
          <a:xfrm>
            <a:off x="9290370" y="3212976"/>
            <a:ext cx="235146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WebAIM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(2021a). </a:t>
            </a:r>
            <a:r>
              <a:rPr lang="en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Contrast and </a:t>
            </a:r>
            <a:r>
              <a:rPr lang="en-GB" sz="18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Color</a:t>
            </a:r>
            <a:r>
              <a:rPr lang="en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Accessibility—Understanding WCAG 2 Contrast and </a:t>
            </a:r>
            <a:r>
              <a:rPr lang="en-GB" sz="18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Color</a:t>
            </a:r>
            <a:r>
              <a:rPr lang="en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Requirements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409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6BCE51-1A0C-8CDD-37BA-A5F887B1A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Outline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A443FB1-A538-DDAB-6082-B73A4A7FA4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Background</a:t>
            </a:r>
          </a:p>
          <a:p>
            <a:r>
              <a:rPr lang="en-GB" dirty="0"/>
              <a:t>Research on visual accessibility in existing online dictionaries</a:t>
            </a:r>
          </a:p>
          <a:p>
            <a:r>
              <a:rPr lang="en-GB" i="1" dirty="0" err="1"/>
              <a:t>EDictViz</a:t>
            </a:r>
            <a:r>
              <a:rPr lang="en-GB" dirty="0"/>
              <a:t>, a possible solution</a:t>
            </a:r>
          </a:p>
          <a:p>
            <a:pPr lvl="1"/>
            <a:r>
              <a:rPr lang="en-GB" dirty="0"/>
              <a:t>Design decisions</a:t>
            </a:r>
          </a:p>
          <a:p>
            <a:pPr lvl="1"/>
            <a:r>
              <a:rPr lang="en-GB" dirty="0"/>
              <a:t>Development methodology</a:t>
            </a:r>
          </a:p>
          <a:p>
            <a:pPr lvl="1"/>
            <a:r>
              <a:rPr lang="en-GB" dirty="0"/>
              <a:t>Evaluation to date</a:t>
            </a:r>
          </a:p>
          <a:p>
            <a:r>
              <a:rPr lang="en-GB" dirty="0"/>
              <a:t>Plans for future evaluation</a:t>
            </a:r>
          </a:p>
          <a:p>
            <a:r>
              <a:rPr lang="en-GB"/>
              <a:t>Implications</a:t>
            </a:r>
            <a:endParaRPr lang="en-GB" dirty="0"/>
          </a:p>
          <a:p>
            <a:pPr lvl="1"/>
            <a:endParaRPr lang="en-GB" dirty="0"/>
          </a:p>
          <a:p>
            <a:endParaRPr lang="en-GB" dirty="0"/>
          </a:p>
          <a:p>
            <a:endParaRPr lang="es-ES" dirty="0"/>
          </a:p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5990703-C688-6C41-CA18-EF4A1FA1C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5867A-26E9-476A-A4FD-647DFD8F30F1}" type="slidenum">
              <a:rPr lang="en-GB" sz="2400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99462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CE6B8D-4822-C717-106D-8A165F266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Take</a:t>
            </a:r>
            <a:r>
              <a:rPr lang="es-ES" dirty="0"/>
              <a:t> care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colour</a:t>
            </a:r>
            <a:r>
              <a:rPr lang="es-ES" dirty="0"/>
              <a:t> and </a:t>
            </a:r>
            <a:r>
              <a:rPr lang="es-ES" dirty="0" err="1"/>
              <a:t>contrast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DB0778-255B-EB91-20FA-0D16142BAE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 err="1"/>
              <a:t>Not</a:t>
            </a:r>
            <a:r>
              <a:rPr lang="es-ES" dirty="0"/>
              <a:t> quite </a:t>
            </a:r>
            <a:r>
              <a:rPr lang="es-ES" dirty="0" err="1"/>
              <a:t>this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B15E95-2DAD-ACBE-8BFD-8DEE2848A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461" y="2557462"/>
            <a:ext cx="7458075" cy="174307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2D4169-3C73-FFBB-5269-521C3C6F3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0190" y="3468925"/>
            <a:ext cx="1276596" cy="83161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D9B9D7-43E1-B748-6A58-5C5370CFD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5867A-26E9-476A-A4FD-647DFD8F30F1}" type="slidenum">
              <a:rPr lang="en-GB" smtClean="0"/>
              <a:t>20</a:t>
            </a:fld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39674CF-D192-F68C-40DB-BEE31D9C479C}"/>
              </a:ext>
            </a:extLst>
          </p:cNvPr>
          <p:cNvSpPr/>
          <p:nvPr/>
        </p:nvSpPr>
        <p:spPr>
          <a:xfrm>
            <a:off x="2664254" y="3277989"/>
            <a:ext cx="4265936" cy="1022548"/>
          </a:xfrm>
          <a:prstGeom prst="ellipse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D348BE-1743-6A7A-2EB8-8CDE953B6568}"/>
              </a:ext>
            </a:extLst>
          </p:cNvPr>
          <p:cNvSpPr txBox="1"/>
          <p:nvPr/>
        </p:nvSpPr>
        <p:spPr>
          <a:xfrm>
            <a:off x="2135560" y="4375357"/>
            <a:ext cx="3673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merriam-webster.com </a:t>
            </a:r>
            <a:r>
              <a:rPr lang="en-GB" dirty="0"/>
              <a:t>June 2023 </a:t>
            </a:r>
          </a:p>
        </p:txBody>
      </p:sp>
    </p:spTree>
    <p:extLst>
      <p:ext uri="{BB962C8B-B14F-4D97-AF65-F5344CB8AC3E}">
        <p14:creationId xmlns:p14="http://schemas.microsoft.com/office/powerpoint/2010/main" val="21554171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BB422-2887-78C9-2331-6A8E99B27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Facilitate navigation for screen reader users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D673D-D8C6-F3DA-8F48-FCC1D3A924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Something like this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63A5F7-862D-BC23-1534-430555FBC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694" y="2465341"/>
            <a:ext cx="7628388" cy="35381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B3D65-05D1-7632-DFEC-A399F5084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5867A-26E9-476A-A4FD-647DFD8F30F1}" type="slidenum">
              <a:rPr lang="en-GB" smtClean="0"/>
              <a:t>21</a:t>
            </a:fld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613D972-2C8E-303D-629D-C5F83AE2C6AD}"/>
              </a:ext>
            </a:extLst>
          </p:cNvPr>
          <p:cNvSpPr/>
          <p:nvPr/>
        </p:nvSpPr>
        <p:spPr>
          <a:xfrm>
            <a:off x="3503712" y="3443402"/>
            <a:ext cx="864096" cy="576064"/>
          </a:xfrm>
          <a:prstGeom prst="ellipse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234A9E2-C7E3-2E53-58C8-0765DCE24375}"/>
              </a:ext>
            </a:extLst>
          </p:cNvPr>
          <p:cNvSpPr/>
          <p:nvPr/>
        </p:nvSpPr>
        <p:spPr>
          <a:xfrm>
            <a:off x="5015880" y="5085184"/>
            <a:ext cx="864096" cy="1053194"/>
          </a:xfrm>
          <a:prstGeom prst="ellipse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586161-4249-AF7B-D854-A58E725AD747}"/>
              </a:ext>
            </a:extLst>
          </p:cNvPr>
          <p:cNvSpPr txBox="1"/>
          <p:nvPr/>
        </p:nvSpPr>
        <p:spPr>
          <a:xfrm>
            <a:off x="2098948" y="6011590"/>
            <a:ext cx="5365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Collins </a:t>
            </a:r>
            <a:r>
              <a:rPr lang="en-GB" dirty="0"/>
              <a:t>June 2023 annotated with WAVE </a:t>
            </a:r>
          </a:p>
        </p:txBody>
      </p:sp>
    </p:spTree>
    <p:extLst>
      <p:ext uri="{BB962C8B-B14F-4D97-AF65-F5344CB8AC3E}">
        <p14:creationId xmlns:p14="http://schemas.microsoft.com/office/powerpoint/2010/main" val="40605690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47E56-7324-92E3-2956-5429D2AEE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Facilitate navigation for screen reader users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D94D6-DE2C-3F6A-2B01-B4A989CEA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Not like this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EC95BC-334E-EA8E-6AF9-758D3EA56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758" y="2426128"/>
            <a:ext cx="6336484" cy="388577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2C675-8B16-3807-5BF9-A0BB8D1D8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5867A-26E9-476A-A4FD-647DFD8F30F1}" type="slidenum">
              <a:rPr lang="en-GB" smtClean="0"/>
              <a:t>22</a:t>
            </a:fld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6E3B4AA-BB5C-151E-E00C-1F7A572AAE5E}"/>
              </a:ext>
            </a:extLst>
          </p:cNvPr>
          <p:cNvSpPr/>
          <p:nvPr/>
        </p:nvSpPr>
        <p:spPr>
          <a:xfrm>
            <a:off x="7032104" y="4797151"/>
            <a:ext cx="864096" cy="1379811"/>
          </a:xfrm>
          <a:prstGeom prst="ellipse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B92548-A564-9332-43B7-5C8559B73F1C}"/>
              </a:ext>
            </a:extLst>
          </p:cNvPr>
          <p:cNvSpPr txBox="1"/>
          <p:nvPr/>
        </p:nvSpPr>
        <p:spPr>
          <a:xfrm>
            <a:off x="2783632" y="6334197"/>
            <a:ext cx="5365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DLE </a:t>
            </a:r>
            <a:r>
              <a:rPr lang="en-GB" dirty="0"/>
              <a:t>June 2023 annotated with WAVE </a:t>
            </a:r>
          </a:p>
        </p:txBody>
      </p:sp>
    </p:spTree>
    <p:extLst>
      <p:ext uri="{BB962C8B-B14F-4D97-AF65-F5344CB8AC3E}">
        <p14:creationId xmlns:p14="http://schemas.microsoft.com/office/powerpoint/2010/main" val="25398779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E85D481-256A-4CC9-A285-77E74A98BC32}"/>
              </a:ext>
            </a:extLst>
          </p:cNvPr>
          <p:cNvSpPr/>
          <p:nvPr/>
        </p:nvSpPr>
        <p:spPr>
          <a:xfrm>
            <a:off x="0" y="1"/>
            <a:ext cx="12192000" cy="3921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B25029-62DF-44C9-B922-5601F5FFE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719262"/>
          </a:xfrm>
        </p:spPr>
        <p:txBody>
          <a:bodyPr>
            <a:normAutofit/>
          </a:bodyPr>
          <a:lstStyle/>
          <a:p>
            <a:r>
              <a:rPr lang="en-GB" sz="4000" dirty="0" err="1"/>
              <a:t>EDictViz</a:t>
            </a:r>
            <a:r>
              <a:rPr lang="en-GB" sz="4000" dirty="0"/>
              <a:t>: a possible solution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C8D406-A853-41D6-B34C-5209D86F0C10}"/>
              </a:ext>
            </a:extLst>
          </p:cNvPr>
          <p:cNvSpPr/>
          <p:nvPr/>
        </p:nvSpPr>
        <p:spPr>
          <a:xfrm>
            <a:off x="264922" y="4235047"/>
            <a:ext cx="22809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7F6FB8D-5BFF-5183-E4C5-C1C0344572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5D6FEC-4FFA-9DE9-92AB-D2F5DC678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5867A-26E9-476A-A4FD-647DFD8F30F1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90857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3D8721-E33B-5B4C-BA81-C921BA3ED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What is </a:t>
            </a:r>
            <a:r>
              <a:rPr lang="en-GB" sz="4400" dirty="0" err="1"/>
              <a:t>EDictViz</a:t>
            </a:r>
            <a:r>
              <a:rPr lang="en-GB" sz="4400" dirty="0"/>
              <a:t>?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18326CD-6EFE-69C1-98BE-624A769CD9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r>
              <a:rPr lang="en-GB" dirty="0"/>
              <a:t>A visually pared-down dictionary website</a:t>
            </a:r>
          </a:p>
          <a:p>
            <a:endParaRPr lang="en-GB" dirty="0"/>
          </a:p>
          <a:p>
            <a:r>
              <a:rPr lang="en-GB" dirty="0"/>
              <a:t>Displays content from </a:t>
            </a:r>
            <a:r>
              <a:rPr lang="en-GB" i="1" dirty="0"/>
              <a:t>Merriam-Webster Advanced English Learner’s Dictionary</a:t>
            </a:r>
            <a:r>
              <a:rPr lang="en-GB" dirty="0"/>
              <a:t> using an API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47DF1F-ACCF-1E0C-9C9A-AFCA0EF2A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5867A-26E9-476A-A4FD-647DFD8F30F1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3723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45E90-FEE2-CF78-EA47-8AD46BEDE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Design decisions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3ED450D-9309-E4B9-0942-A7963B7ED0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5454150"/>
              </p:ext>
            </p:extLst>
          </p:nvPr>
        </p:nvGraphicFramePr>
        <p:xfrm>
          <a:off x="0" y="1690688"/>
          <a:ext cx="6865938" cy="4119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8BF2A91-3F06-17D3-90E8-CE2D65F75F1C}"/>
              </a:ext>
            </a:extLst>
          </p:cNvPr>
          <p:cNvSpPr txBox="1"/>
          <p:nvPr/>
        </p:nvSpPr>
        <p:spPr>
          <a:xfrm>
            <a:off x="5185569" y="3357265"/>
            <a:ext cx="4095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Not a commercial endeavour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749608-4A65-DF6F-25D9-4ED626E5F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5867A-26E9-476A-A4FD-647DFD8F30F1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9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45E90-FEE2-CF78-EA47-8AD46BEDE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Design decisions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3ED450D-9309-E4B9-0942-A7963B7ED0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9980214"/>
              </p:ext>
            </p:extLst>
          </p:nvPr>
        </p:nvGraphicFramePr>
        <p:xfrm>
          <a:off x="0" y="1685926"/>
          <a:ext cx="6865938" cy="4119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8BF2A91-3F06-17D3-90E8-CE2D65F75F1C}"/>
              </a:ext>
            </a:extLst>
          </p:cNvPr>
          <p:cNvSpPr txBox="1"/>
          <p:nvPr/>
        </p:nvSpPr>
        <p:spPr>
          <a:xfrm>
            <a:off x="5185569" y="3352503"/>
            <a:ext cx="4095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Not a commercial endeavour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4264FF-85BB-E30E-41CE-67C0A537D796}"/>
              </a:ext>
            </a:extLst>
          </p:cNvPr>
          <p:cNvSpPr txBox="1"/>
          <p:nvPr/>
        </p:nvSpPr>
        <p:spPr>
          <a:xfrm>
            <a:off x="5185568" y="4578996"/>
            <a:ext cx="65873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e.g., word games, word of the day, mailing lists, blog posts etc. Often increase ‘bounce rate’ of websites = more attractive to advertisers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37FEEF-28A5-1A46-D89F-BF4228BD7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5867A-26E9-476A-A4FD-647DFD8F30F1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57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45E90-FEE2-CF78-EA47-8AD46BEDE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Design decisions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3ED450D-9309-E4B9-0942-A7963B7ED0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7002785"/>
              </p:ext>
            </p:extLst>
          </p:nvPr>
        </p:nvGraphicFramePr>
        <p:xfrm>
          <a:off x="0" y="1685926"/>
          <a:ext cx="6865938" cy="4119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8805E37-CD3A-D33D-A4C5-5EE6CA4C82B1}"/>
              </a:ext>
            </a:extLst>
          </p:cNvPr>
          <p:cNvSpPr txBox="1"/>
          <p:nvPr/>
        </p:nvSpPr>
        <p:spPr>
          <a:xfrm>
            <a:off x="4766469" y="2695485"/>
            <a:ext cx="6587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Issues affecting microstructure. e.g., contrast and colour, text manipulation, abbreviations etc.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EDFF22-5043-79FA-15AB-E7A512E8B0C7}"/>
              </a:ext>
            </a:extLst>
          </p:cNvPr>
          <p:cNvSpPr txBox="1"/>
          <p:nvPr/>
        </p:nvSpPr>
        <p:spPr>
          <a:xfrm>
            <a:off x="4766468" y="4247118"/>
            <a:ext cx="65873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Structure of page and site. e.g., the use of headings, labels for regions of page and text inputs, keyboard operability etc.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9E14CC-31A8-1C25-3AB2-435EFFF5D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5867A-26E9-476A-A4FD-647DFD8F30F1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867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0663C-736B-5DF4-0AED-9BF6602E7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 Agile development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AFD13-CF04-FA1F-B859-462FFE97E7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An iterative process of collaborative development, evaluation and feedback, and further development in response to that feedback (Beck et al., 2001)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60D41E5-DA85-582E-5455-552AD11C90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1724022"/>
              </p:ext>
            </p:extLst>
          </p:nvPr>
        </p:nvGraphicFramePr>
        <p:xfrm>
          <a:off x="1536612" y="3252334"/>
          <a:ext cx="8721212" cy="324054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161732">
                  <a:extLst>
                    <a:ext uri="{9D8B030D-6E8A-4147-A177-3AD203B41FA5}">
                      <a16:colId xmlns:a16="http://schemas.microsoft.com/office/drawing/2014/main" val="2182463442"/>
                    </a:ext>
                  </a:extLst>
                </a:gridCol>
                <a:gridCol w="5414967">
                  <a:extLst>
                    <a:ext uri="{9D8B030D-6E8A-4147-A177-3AD203B41FA5}">
                      <a16:colId xmlns:a16="http://schemas.microsoft.com/office/drawing/2014/main" val="4266150457"/>
                    </a:ext>
                  </a:extLst>
                </a:gridCol>
                <a:gridCol w="2144513">
                  <a:extLst>
                    <a:ext uri="{9D8B030D-6E8A-4147-A177-3AD203B41FA5}">
                      <a16:colId xmlns:a16="http://schemas.microsoft.com/office/drawing/2014/main" val="2120227737"/>
                    </a:ext>
                  </a:extLst>
                </a:gridCol>
              </a:tblGrid>
              <a:tr h="4950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>
                          <a:effectLst/>
                        </a:rPr>
                        <a:t>Version</a:t>
                      </a:r>
                      <a:endParaRPr lang="en-GB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 dirty="0">
                          <a:effectLst/>
                        </a:rPr>
                        <a:t>Milestone</a:t>
                      </a:r>
                      <a:endParaRPr lang="en-GB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>
                          <a:effectLst/>
                        </a:rPr>
                        <a:t>Achieved</a:t>
                      </a:r>
                      <a:endParaRPr lang="en-GB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26769636"/>
                  </a:ext>
                </a:extLst>
              </a:tr>
              <a:tr h="4950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>
                          <a:effectLst/>
                        </a:rPr>
                        <a:t>0.1</a:t>
                      </a:r>
                      <a:endParaRPr lang="en-GB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>
                          <a:effectLst/>
                        </a:rPr>
                        <a:t>Basic working prototype</a:t>
                      </a:r>
                      <a:endParaRPr lang="en-GB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>
                          <a:effectLst/>
                        </a:rPr>
                        <a:t>Yes</a:t>
                      </a:r>
                      <a:endParaRPr lang="en-GB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60695359"/>
                  </a:ext>
                </a:extLst>
              </a:tr>
              <a:tr h="4950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>
                          <a:solidFill>
                            <a:schemeClr val="accent5"/>
                          </a:solidFill>
                          <a:effectLst/>
                        </a:rPr>
                        <a:t>0.2</a:t>
                      </a:r>
                      <a:endParaRPr lang="en-GB" sz="2400" kern="10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 dirty="0">
                          <a:solidFill>
                            <a:schemeClr val="accent5"/>
                          </a:solidFill>
                          <a:effectLst/>
                        </a:rPr>
                        <a:t>Pass automated WCAG evaluation</a:t>
                      </a:r>
                      <a:endParaRPr lang="en-GB" sz="2400" kern="100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>
                          <a:solidFill>
                            <a:schemeClr val="accent5"/>
                          </a:solidFill>
                          <a:effectLst/>
                        </a:rPr>
                        <a:t>Yes</a:t>
                      </a:r>
                      <a:endParaRPr lang="en-GB" sz="2400" kern="10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16869375"/>
                  </a:ext>
                </a:extLst>
              </a:tr>
              <a:tr h="4950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>
                          <a:solidFill>
                            <a:schemeClr val="accent5"/>
                          </a:solidFill>
                          <a:effectLst/>
                        </a:rPr>
                        <a:t>0.3</a:t>
                      </a:r>
                      <a:endParaRPr lang="en-GB" sz="2400" kern="10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>
                          <a:solidFill>
                            <a:schemeClr val="accent5"/>
                          </a:solidFill>
                          <a:effectLst/>
                        </a:rPr>
                        <a:t>Pass manual WCAG inspection</a:t>
                      </a:r>
                      <a:endParaRPr lang="en-GB" sz="2400" kern="10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 dirty="0">
                          <a:solidFill>
                            <a:schemeClr val="accent5"/>
                          </a:solidFill>
                          <a:effectLst/>
                        </a:rPr>
                        <a:t>Yes</a:t>
                      </a:r>
                      <a:endParaRPr lang="en-GB" sz="2400" kern="100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18372864"/>
                  </a:ext>
                </a:extLst>
              </a:tr>
              <a:tr h="4950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>
                          <a:effectLst/>
                        </a:rPr>
                        <a:t>0.4</a:t>
                      </a:r>
                      <a:endParaRPr lang="en-GB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 dirty="0">
                          <a:effectLst/>
                        </a:rPr>
                        <a:t>Usability testing</a:t>
                      </a:r>
                      <a:endParaRPr lang="en-GB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>
                          <a:effectLst/>
                        </a:rPr>
                        <a:t>Pending</a:t>
                      </a:r>
                      <a:endParaRPr lang="en-GB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59072136"/>
                  </a:ext>
                </a:extLst>
              </a:tr>
              <a:tr h="4950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>
                          <a:effectLst/>
                        </a:rPr>
                        <a:t>0.5</a:t>
                      </a:r>
                      <a:endParaRPr lang="en-GB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 dirty="0">
                          <a:effectLst/>
                        </a:rPr>
                        <a:t>User testing in language reception and production tasks</a:t>
                      </a:r>
                      <a:endParaRPr lang="en-GB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 dirty="0">
                          <a:effectLst/>
                        </a:rPr>
                        <a:t>Pending</a:t>
                      </a:r>
                      <a:endParaRPr lang="en-GB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86749267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3B178F-6AF3-9DC3-F41F-FAB13C424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5867A-26E9-476A-A4FD-647DFD8F30F1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14436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D4B1D-B8F1-D360-918D-52A1B595C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400" b="1" dirty="0"/>
              <a:t>1. Automated evaluation</a:t>
            </a:r>
          </a:p>
          <a:p>
            <a:pPr marL="0" indent="0">
              <a:buNone/>
            </a:pPr>
            <a:r>
              <a:rPr lang="en-GB" sz="2400" dirty="0" err="1"/>
              <a:t>AChecker</a:t>
            </a:r>
            <a:r>
              <a:rPr lang="en-GB" sz="2400" dirty="0"/>
              <a:t> – Web Accessibility Checker (IDI, 2022)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MAUVE++ (</a:t>
            </a:r>
            <a:r>
              <a:rPr lang="en-GB" sz="2400" dirty="0" err="1"/>
              <a:t>Broccia</a:t>
            </a:r>
            <a:r>
              <a:rPr lang="en-GB" sz="2400" dirty="0"/>
              <a:t> et al., 2020)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WAVE – Web Accessibility Evaluation Tool (</a:t>
            </a:r>
            <a:r>
              <a:rPr lang="en-GB" sz="2400" dirty="0" err="1"/>
              <a:t>WebAIM</a:t>
            </a:r>
            <a:r>
              <a:rPr lang="en-GB" sz="2400" dirty="0"/>
              <a:t>, 2021b)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400" b="1" dirty="0"/>
              <a:t>2. Manual Inspection</a:t>
            </a:r>
          </a:p>
          <a:p>
            <a:endParaRPr lang="en-GB" sz="2800" dirty="0"/>
          </a:p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E52668-9D5D-ECCF-0EF5-DE32AA2B1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Accessibility evaluation with WCAG</a:t>
            </a:r>
          </a:p>
        </p:txBody>
      </p:sp>
      <p:pic>
        <p:nvPicPr>
          <p:cNvPr id="9" name="Picture 2" descr="AChecker">
            <a:extLst>
              <a:ext uri="{FF2B5EF4-FFF2-40B4-BE49-F238E27FC236}">
                <a16:creationId xmlns:a16="http://schemas.microsoft.com/office/drawing/2014/main" id="{6791F8E7-96E0-AC2B-C5B0-133DA63A8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00" y="2226214"/>
            <a:ext cx="20383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ECB9A8-55DE-9CB9-9015-4086DCF19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3302" y="3281098"/>
            <a:ext cx="2587114" cy="7201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A95A24-469B-D96A-B305-6FD46834E7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2900" y="4317603"/>
            <a:ext cx="1847850" cy="77152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9D5172-04AB-CD6B-28E4-D4735F100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5867A-26E9-476A-A4FD-647DFD8F30F1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9236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B5D3B2D-011A-752A-5C68-86B93DC02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Access, accessibility, and lexicography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E0083B-ECC9-D5E7-F577-4B23DB9B3B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A good deal of lexicographic research is concerned with accessing lexicographic data.</a:t>
            </a:r>
          </a:p>
          <a:p>
            <a:r>
              <a:rPr lang="en-GB" sz="2400" dirty="0">
                <a:ea typeface="Arial Unicode MS"/>
              </a:rPr>
              <a:t>U</a:t>
            </a:r>
            <a:r>
              <a:rPr lang="en-GB" sz="2400" dirty="0">
                <a:effectLst/>
                <a:ea typeface="Arial Unicode MS"/>
              </a:rPr>
              <a:t>ser behaviour patterns (De Schryver et al., </a:t>
            </a:r>
            <a:r>
              <a:rPr lang="en-GB" sz="2400" dirty="0">
                <a:ea typeface="Arial Unicode MS"/>
              </a:rPr>
              <a:t>2006; Laufer and Kimmel, 1997; </a:t>
            </a:r>
            <a:r>
              <a:rPr lang="en-GB" sz="2400" dirty="0">
                <a:effectLst/>
                <a:ea typeface="Arial Unicode MS"/>
              </a:rPr>
              <a:t>Lew and Wolfer, 2023)</a:t>
            </a:r>
          </a:p>
          <a:p>
            <a:r>
              <a:rPr lang="en-GB" sz="2400" dirty="0">
                <a:effectLst/>
                <a:ea typeface="Arial Unicode MS"/>
              </a:rPr>
              <a:t>‘Signposts’ (</a:t>
            </a:r>
            <a:r>
              <a:rPr lang="en-GB" sz="2400" dirty="0" err="1">
                <a:effectLst/>
                <a:ea typeface="Arial Unicode MS"/>
              </a:rPr>
              <a:t>DeCesaris</a:t>
            </a:r>
            <a:r>
              <a:rPr lang="en-GB" sz="2400" dirty="0">
                <a:effectLst/>
                <a:ea typeface="Arial Unicode MS"/>
              </a:rPr>
              <a:t>, 2012; </a:t>
            </a:r>
            <a:r>
              <a:rPr lang="en-GB" sz="2400" dirty="0" err="1">
                <a:effectLst/>
                <a:ea typeface="Arial Unicode MS"/>
              </a:rPr>
              <a:t>Dziemianko</a:t>
            </a:r>
            <a:r>
              <a:rPr lang="en-GB" sz="2400" dirty="0">
                <a:effectLst/>
                <a:ea typeface="Arial Unicode MS"/>
              </a:rPr>
              <a:t>, 2016, 2019a; </a:t>
            </a:r>
            <a:r>
              <a:rPr lang="en-GB" sz="2400" dirty="0" err="1">
                <a:effectLst/>
                <a:ea typeface="Arial Unicode MS"/>
              </a:rPr>
              <a:t>Nesi</a:t>
            </a:r>
            <a:r>
              <a:rPr lang="en-GB" sz="2400" dirty="0">
                <a:effectLst/>
                <a:ea typeface="Arial Unicode MS"/>
              </a:rPr>
              <a:t> and Tan, 2011)</a:t>
            </a:r>
          </a:p>
          <a:p>
            <a:r>
              <a:rPr lang="en-GB" sz="2400" dirty="0">
                <a:ea typeface="Arial Unicode MS"/>
              </a:rPr>
              <a:t>A</a:t>
            </a:r>
            <a:r>
              <a:rPr lang="en-GB" sz="2400" dirty="0">
                <a:effectLst/>
                <a:ea typeface="Arial Unicode MS"/>
              </a:rPr>
              <a:t>dvertisements in online dictionaries (</a:t>
            </a:r>
            <a:r>
              <a:rPr lang="en-GB" sz="2400" dirty="0" err="1">
                <a:effectLst/>
                <a:ea typeface="Arial Unicode MS"/>
              </a:rPr>
              <a:t>Dziemianko</a:t>
            </a:r>
            <a:r>
              <a:rPr lang="en-GB" sz="2400" dirty="0">
                <a:effectLst/>
                <a:ea typeface="Arial Unicode MS"/>
              </a:rPr>
              <a:t> 2019b, 2020)</a:t>
            </a:r>
          </a:p>
          <a:p>
            <a:r>
              <a:rPr lang="en-GB" sz="2400" dirty="0">
                <a:ea typeface="Arial Unicode MS"/>
              </a:rPr>
              <a:t>Pictures in online dictionaries (</a:t>
            </a:r>
            <a:r>
              <a:rPr lang="en-GB" sz="2400" dirty="0" err="1">
                <a:ea typeface="Arial Unicode MS"/>
              </a:rPr>
              <a:t>Dziemianko</a:t>
            </a:r>
            <a:r>
              <a:rPr lang="en-GB" sz="2400" dirty="0">
                <a:ea typeface="Arial Unicode MS"/>
              </a:rPr>
              <a:t> 2022, 2023)</a:t>
            </a:r>
          </a:p>
          <a:p>
            <a:r>
              <a:rPr lang="en-GB" sz="2400" dirty="0">
                <a:ea typeface="Arial Unicode MS"/>
              </a:rPr>
              <a:t>D</a:t>
            </a:r>
            <a:r>
              <a:rPr lang="en-GB" sz="2400" dirty="0">
                <a:effectLst/>
                <a:ea typeface="Arial Unicode MS"/>
              </a:rPr>
              <a:t>igital typography (Hao et al., 2022)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“</a:t>
            </a:r>
            <a:r>
              <a:rPr lang="en-GB" sz="24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Accessibility ... Providing flexibility to accommodate each user's needs and preferences.” </a:t>
            </a:r>
            <a:r>
              <a:rPr lang="en-GB" sz="2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(Valdes, 1998)</a:t>
            </a:r>
          </a:p>
          <a:p>
            <a:pPr marL="0" indent="0">
              <a:buNone/>
            </a:pPr>
            <a:endParaRPr lang="en-GB" sz="3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4679F-8154-F928-CE25-43393D410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5867A-26E9-476A-A4FD-647DFD8F30F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692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EA50E-BD55-A1F0-3E2D-BCD927C0D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Automated evaluation (Version 0.2)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096E1D0-5D02-DFC3-B750-0CAF2F6232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7633839"/>
              </p:ext>
            </p:extLst>
          </p:nvPr>
        </p:nvGraphicFramePr>
        <p:xfrm>
          <a:off x="838200" y="3040612"/>
          <a:ext cx="4475923" cy="227876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719470">
                  <a:extLst>
                    <a:ext uri="{9D8B030D-6E8A-4147-A177-3AD203B41FA5}">
                      <a16:colId xmlns:a16="http://schemas.microsoft.com/office/drawing/2014/main" val="4214014390"/>
                    </a:ext>
                  </a:extLst>
                </a:gridCol>
                <a:gridCol w="1223728">
                  <a:extLst>
                    <a:ext uri="{9D8B030D-6E8A-4147-A177-3AD203B41FA5}">
                      <a16:colId xmlns:a16="http://schemas.microsoft.com/office/drawing/2014/main" val="1712754561"/>
                    </a:ext>
                  </a:extLst>
                </a:gridCol>
                <a:gridCol w="1532725">
                  <a:extLst>
                    <a:ext uri="{9D8B030D-6E8A-4147-A177-3AD203B41FA5}">
                      <a16:colId xmlns:a16="http://schemas.microsoft.com/office/drawing/2014/main" val="26176838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 dirty="0">
                          <a:effectLst/>
                        </a:rPr>
                        <a:t>Evaluation tool</a:t>
                      </a:r>
                      <a:endParaRPr lang="en-GB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>
                          <a:effectLst/>
                        </a:rPr>
                        <a:t>Unmet success criteria</a:t>
                      </a:r>
                      <a:endParaRPr lang="en-GB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>
                          <a:effectLst/>
                        </a:rPr>
                        <a:t>Requiring human verification</a:t>
                      </a:r>
                      <a:endParaRPr lang="en-GB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46850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>
                          <a:effectLst/>
                        </a:rPr>
                        <a:t>Achecker</a:t>
                      </a:r>
                      <a:endParaRPr lang="en-GB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>
                          <a:effectLst/>
                        </a:rPr>
                        <a:t>1</a:t>
                      </a:r>
                      <a:endParaRPr lang="en-GB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>
                          <a:effectLst/>
                        </a:rPr>
                        <a:t>50</a:t>
                      </a:r>
                      <a:endParaRPr lang="en-GB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191341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>
                          <a:effectLst/>
                        </a:rPr>
                        <a:t>Mauve++</a:t>
                      </a:r>
                      <a:endParaRPr lang="en-GB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>
                          <a:effectLst/>
                        </a:rPr>
                        <a:t>0</a:t>
                      </a:r>
                      <a:endParaRPr lang="en-GB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>
                          <a:effectLst/>
                        </a:rPr>
                        <a:t>27</a:t>
                      </a:r>
                      <a:endParaRPr lang="en-GB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734182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>
                          <a:effectLst/>
                        </a:rPr>
                        <a:t>Wave</a:t>
                      </a:r>
                      <a:endParaRPr lang="en-GB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>
                          <a:effectLst/>
                        </a:rPr>
                        <a:t>0</a:t>
                      </a:r>
                      <a:endParaRPr lang="en-GB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00" dirty="0">
                          <a:effectLst/>
                        </a:rPr>
                        <a:t>0</a:t>
                      </a:r>
                      <a:endParaRPr lang="en-GB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80779262"/>
                  </a:ext>
                </a:extLst>
              </a:tr>
            </a:tbl>
          </a:graphicData>
        </a:graphic>
      </p:graphicFrame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CE075750-3F49-C4E5-9F9B-38C569AE2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56792"/>
            <a:ext cx="5519980" cy="462050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8D16CD-A45D-5FE9-5E4D-8949C75C4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5867A-26E9-476A-A4FD-647DFD8F30F1}" type="slidenum">
              <a:rPr lang="en-GB" smtClean="0"/>
              <a:t>30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0C7534-8D43-08B3-603C-3404DE099FBF}"/>
              </a:ext>
            </a:extLst>
          </p:cNvPr>
          <p:cNvSpPr txBox="1"/>
          <p:nvPr/>
        </p:nvSpPr>
        <p:spPr>
          <a:xfrm>
            <a:off x="5988596" y="6177298"/>
            <a:ext cx="5365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err="1"/>
              <a:t>EDictViz</a:t>
            </a:r>
            <a:r>
              <a:rPr lang="en-GB" i="1" dirty="0"/>
              <a:t> V0.2 </a:t>
            </a:r>
            <a:r>
              <a:rPr lang="en-GB" dirty="0"/>
              <a:t>annotated with WAVE </a:t>
            </a:r>
          </a:p>
        </p:txBody>
      </p:sp>
    </p:spTree>
    <p:extLst>
      <p:ext uri="{BB962C8B-B14F-4D97-AF65-F5344CB8AC3E}">
        <p14:creationId xmlns:p14="http://schemas.microsoft.com/office/powerpoint/2010/main" val="7873091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29090-71B7-284F-FBDC-1F2D5ED1F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Manual inspection (Version 0.3)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6A75E4-314B-F8DB-5FFC-A7CFB6781C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Only 33 of 53 the success criteria relevant to lexicographic resources are applicable to </a:t>
            </a:r>
            <a:r>
              <a:rPr lang="en-GB" dirty="0" err="1"/>
              <a:t>EDictViz</a:t>
            </a:r>
            <a:r>
              <a:rPr lang="en-GB" dirty="0"/>
              <a:t>.</a:t>
            </a:r>
          </a:p>
          <a:p>
            <a:r>
              <a:rPr lang="en-GB" dirty="0"/>
              <a:t>One of these is unmet:</a:t>
            </a:r>
          </a:p>
          <a:p>
            <a:pPr lvl="1"/>
            <a:r>
              <a:rPr lang="en-GB" dirty="0"/>
              <a:t>2.4.1 Bypass Blocks: Provide a "Skip to Content" link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marL="457200" lvl="1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C9E7C3-7068-09C5-356A-A265C8C63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5867A-26E9-476A-A4FD-647DFD8F30F1}" type="slidenum">
              <a:rPr lang="en-GB" smtClean="0"/>
              <a:t>31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4C0663-88E5-14B5-D19A-BC4D27697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9763" y="3861048"/>
            <a:ext cx="8672474" cy="196960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9334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1517F-ED85-A104-0AD6-7DC5E6984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demo with a screen reader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44DB9D-B5A6-4DE5-92F8-CC9625C2F6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A screen reader user to look up </a:t>
            </a:r>
            <a:r>
              <a:rPr lang="en-GB" i="1" dirty="0"/>
              <a:t>salve</a:t>
            </a:r>
            <a:r>
              <a:rPr lang="en-GB" dirty="0"/>
              <a:t> in Collins then </a:t>
            </a:r>
            <a:r>
              <a:rPr lang="en-GB" dirty="0" err="1"/>
              <a:t>EDictViz</a:t>
            </a:r>
            <a:r>
              <a:rPr lang="en-GB" dirty="0"/>
              <a:t>.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i="1" dirty="0"/>
              <a:t>salve (v) </a:t>
            </a:r>
            <a:r>
              <a:rPr lang="en-GB" dirty="0"/>
              <a:t>is at the 10,000 level of the Vocabulary Levels Test (Schmitt, Schmitt &amp; Clapham, 2001)</a:t>
            </a:r>
          </a:p>
          <a:p>
            <a:endParaRPr lang="en-GB" dirty="0"/>
          </a:p>
          <a:p>
            <a:r>
              <a:rPr lang="en-GB" dirty="0"/>
              <a:t>The screen reader used was NVDA</a:t>
            </a:r>
          </a:p>
          <a:p>
            <a:endParaRPr lang="en-GB" i="1" dirty="0"/>
          </a:p>
          <a:p>
            <a:pPr marL="0" indent="0">
              <a:buNone/>
            </a:pPr>
            <a:r>
              <a:rPr lang="en-GB" b="1" dirty="0"/>
              <a:t>For illustrative purposes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AD425E-42F5-24CD-E0AD-3F1E6D9A6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5867A-26E9-476A-A4FD-647DFD8F30F1}" type="slidenum">
              <a:rPr lang="en-GB" smtClean="0"/>
              <a:pPr/>
              <a:t>32</a:t>
            </a:fld>
            <a:endParaRPr lang="en-GB" dirty="0"/>
          </a:p>
        </p:txBody>
      </p:sp>
      <p:pic>
        <p:nvPicPr>
          <p:cNvPr id="1026" name="Picture 2" descr="Icono de la comunidad de NVDA en español">
            <a:extLst>
              <a:ext uri="{FF2B5EF4-FFF2-40B4-BE49-F238E27FC236}">
                <a16:creationId xmlns:a16="http://schemas.microsoft.com/office/drawing/2014/main" id="{EA4F42B8-ADBD-2D83-904B-0A0CA66FD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4293096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6039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D136B-0509-CF75-F945-396FF6082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Collins for a screen reader user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08D58-0385-FB41-72F7-07073A715D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Video here</a:t>
            </a:r>
          </a:p>
        </p:txBody>
      </p:sp>
      <p:pic>
        <p:nvPicPr>
          <p:cNvPr id="4" name="Carnac_bCYGAzfpk9">
            <a:hlinkClick r:id="" action="ppaction://media"/>
            <a:extLst>
              <a:ext uri="{FF2B5EF4-FFF2-40B4-BE49-F238E27FC236}">
                <a16:creationId xmlns:a16="http://schemas.microsoft.com/office/drawing/2014/main" id="{2837255F-C619-0D01-522A-78C554F7F72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810" end="28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0352" y="1743501"/>
            <a:ext cx="9648812" cy="41711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7710E7-4BA7-780B-6376-3209B3D83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5867A-26E9-476A-A4FD-647DFD8F30F1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442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1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095E2-365B-0843-1B6B-FF331B06A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EDictViz</a:t>
            </a:r>
            <a:r>
              <a:rPr lang="en-GB" dirty="0"/>
              <a:t> for a screen reader user</a:t>
            </a:r>
          </a:p>
        </p:txBody>
      </p:sp>
      <p:pic>
        <p:nvPicPr>
          <p:cNvPr id="4" name="Carnac_wqWo7ymcSR">
            <a:hlinkClick r:id="" action="ppaction://media"/>
            <a:extLst>
              <a:ext uri="{FF2B5EF4-FFF2-40B4-BE49-F238E27FC236}">
                <a16:creationId xmlns:a16="http://schemas.microsoft.com/office/drawing/2014/main" id="{AD26DA68-CFD1-B6EC-3387-DF3C17EA47BC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6800" end="547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6831" y="1796749"/>
            <a:ext cx="9558337" cy="4351338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BC5F9E-9CF8-AC44-A1F5-759D11489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5867A-26E9-476A-A4FD-647DFD8F30F1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89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E85D481-256A-4CC9-A285-77E74A98BC32}"/>
              </a:ext>
            </a:extLst>
          </p:cNvPr>
          <p:cNvSpPr/>
          <p:nvPr/>
        </p:nvSpPr>
        <p:spPr>
          <a:xfrm>
            <a:off x="0" y="1"/>
            <a:ext cx="12192000" cy="3921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B25029-62DF-44C9-B922-5601F5FFE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719262"/>
          </a:xfrm>
        </p:spPr>
        <p:txBody>
          <a:bodyPr>
            <a:normAutofit/>
          </a:bodyPr>
          <a:lstStyle/>
          <a:p>
            <a:r>
              <a:rPr lang="en-GB" sz="4000" dirty="0"/>
              <a:t>Further development and evaluation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C8D406-A853-41D6-B34C-5209D86F0C10}"/>
              </a:ext>
            </a:extLst>
          </p:cNvPr>
          <p:cNvSpPr/>
          <p:nvPr/>
        </p:nvSpPr>
        <p:spPr>
          <a:xfrm>
            <a:off x="264922" y="4235047"/>
            <a:ext cx="22809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7F6FB8D-5BFF-5183-E4C5-C1C0344572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68A0A4-D183-C83F-DE10-349E68D9A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5867A-26E9-476A-A4FD-647DFD8F30F1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6944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CA63755-2692-17CE-E521-C00AF5C8C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Usability study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D46024D-381F-D240-1C72-5DA69C280D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SG" sz="2400" dirty="0">
                <a:ea typeface="Calibri" panose="020F0502020204030204" pitchFamily="34" charset="0"/>
              </a:rPr>
              <a:t>Regular online MLD vs. </a:t>
            </a:r>
            <a:r>
              <a:rPr lang="en-SG" sz="2400" dirty="0" err="1">
                <a:ea typeface="Calibri" panose="020F0502020204030204" pitchFamily="34" charset="0"/>
              </a:rPr>
              <a:t>EDictViz</a:t>
            </a:r>
            <a:r>
              <a:rPr lang="en-SG" sz="2400" dirty="0">
                <a:ea typeface="Calibri" panose="020F0502020204030204" pitchFamily="34" charset="0"/>
              </a:rPr>
              <a:t> </a:t>
            </a:r>
            <a:r>
              <a:rPr lang="en-SG" sz="2400" dirty="0">
                <a:ea typeface="Arial" panose="020B0604020202020204" pitchFamily="34" charset="0"/>
              </a:rPr>
              <a:t>(N ≈ 10)</a:t>
            </a:r>
            <a:endParaRPr lang="en-SG" sz="2400" dirty="0">
              <a:ea typeface="Calibri" panose="020F0502020204030204" pitchFamily="34" charset="0"/>
            </a:endParaRPr>
          </a:p>
          <a:p>
            <a:endParaRPr lang="en-SG" sz="2400" dirty="0">
              <a:effectLst/>
              <a:ea typeface="Arial" panose="020B0604020202020204" pitchFamily="34" charset="0"/>
            </a:endParaRPr>
          </a:p>
          <a:p>
            <a:r>
              <a:rPr lang="en-SG" sz="2400" dirty="0">
                <a:effectLst/>
                <a:ea typeface="Arial" panose="020B0604020202020204" pitchFamily="34" charset="0"/>
              </a:rPr>
              <a:t>A vocabulary look up task followed by the System Usability Scale (SUS) questionnaire </a:t>
            </a:r>
            <a:r>
              <a:rPr lang="en-SG" sz="2400" dirty="0">
                <a:effectLst/>
                <a:ea typeface="Calibri" panose="020F0502020204030204" pitchFamily="34" charset="0"/>
              </a:rPr>
              <a:t>(Brooke, 1986)</a:t>
            </a:r>
            <a:r>
              <a:rPr lang="en-SG" sz="2400" dirty="0">
                <a:effectLst/>
                <a:ea typeface="Arial" panose="020B0604020202020204" pitchFamily="34" charset="0"/>
              </a:rPr>
              <a:t>. </a:t>
            </a:r>
          </a:p>
          <a:p>
            <a:endParaRPr lang="en-SG" sz="2400" dirty="0">
              <a:highlight>
                <a:srgbClr val="FFFF00"/>
              </a:highlight>
              <a:ea typeface="Arial" panose="020B0604020202020204" pitchFamily="34" charset="0"/>
            </a:endParaRPr>
          </a:p>
          <a:p>
            <a:r>
              <a:rPr lang="en-SG" sz="2400" dirty="0">
                <a:ea typeface="Arial" panose="020B0604020202020204" pitchFamily="34" charset="0"/>
              </a:rPr>
              <a:t>For some participants,</a:t>
            </a:r>
            <a:r>
              <a:rPr lang="en-SG" sz="2400" dirty="0">
                <a:effectLst/>
                <a:ea typeface="Arial" panose="020B0604020202020204" pitchFamily="34" charset="0"/>
              </a:rPr>
              <a:t> screen recorded think-aloud procedure and </a:t>
            </a:r>
            <a:r>
              <a:rPr lang="en-SG" sz="2400" dirty="0">
                <a:ea typeface="Arial" panose="020B0604020202020204" pitchFamily="34" charset="0"/>
              </a:rPr>
              <a:t>follow up interview.</a:t>
            </a:r>
            <a:endParaRPr lang="en-SG" sz="2400" dirty="0">
              <a:effectLst/>
              <a:ea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732AA0-1211-CE5E-5E4C-3D8D2C2B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5867A-26E9-476A-A4FD-647DFD8F30F1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4605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F2B77-0E9D-94FC-C4F2-57810C59A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User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ADEEC-E25D-2585-7BF4-321C971E1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SG" sz="2600" dirty="0">
                <a:effectLst/>
                <a:ea typeface="Calibri" panose="020F0502020204030204" pitchFamily="34" charset="0"/>
              </a:rPr>
              <a:t>Regular online MLD vs. </a:t>
            </a:r>
            <a:r>
              <a:rPr lang="en-SG" sz="2600" dirty="0" err="1">
                <a:ea typeface="Calibri" panose="020F0502020204030204" pitchFamily="34" charset="0"/>
              </a:rPr>
              <a:t>EDictViz</a:t>
            </a:r>
            <a:r>
              <a:rPr lang="en-SG" sz="2600" dirty="0">
                <a:ea typeface="Calibri" panose="020F0502020204030204" pitchFamily="34" charset="0"/>
              </a:rPr>
              <a:t> </a:t>
            </a:r>
            <a:r>
              <a:rPr lang="en-SG" sz="2800" dirty="0">
                <a:effectLst/>
                <a:ea typeface="Arial" panose="020B0604020202020204" pitchFamily="34" charset="0"/>
              </a:rPr>
              <a:t>(N ≈ 12)</a:t>
            </a:r>
            <a:endParaRPr lang="en-SG" sz="2600" dirty="0">
              <a:effectLst/>
              <a:ea typeface="Calibri" panose="020F0502020204030204" pitchFamily="34" charset="0"/>
            </a:endParaRPr>
          </a:p>
          <a:p>
            <a:endParaRPr lang="en-SG" sz="2600" dirty="0">
              <a:effectLst/>
              <a:ea typeface="Calibri" panose="020F0502020204030204" pitchFamily="34" charset="0"/>
            </a:endParaRPr>
          </a:p>
          <a:p>
            <a:r>
              <a:rPr lang="en-SG" sz="2600" dirty="0">
                <a:ea typeface="Calibri" panose="020F0502020204030204" pitchFamily="34" charset="0"/>
              </a:rPr>
              <a:t>Reception Task</a:t>
            </a:r>
            <a:r>
              <a:rPr lang="en-SG" sz="2600" dirty="0">
                <a:effectLst/>
                <a:ea typeface="Calibri" panose="020F0502020204030204" pitchFamily="34" charset="0"/>
              </a:rPr>
              <a:t>: participants look up the meaning of two comparable sets of lower-frequency words from the New Academic Wordlist (Coxhead, 2020) in the two conditions. </a:t>
            </a:r>
          </a:p>
          <a:p>
            <a:r>
              <a:rPr lang="en-SG" sz="2600" dirty="0">
                <a:ea typeface="Calibri" panose="020F0502020204030204" pitchFamily="34" charset="0"/>
              </a:rPr>
              <a:t>Production Task: </a:t>
            </a:r>
            <a:r>
              <a:rPr lang="en-SG" sz="2600" dirty="0">
                <a:effectLst/>
                <a:ea typeface="Calibri" panose="020F0502020204030204" pitchFamily="34" charset="0"/>
              </a:rPr>
              <a:t>Participants complete two comparable sets of sentence frames containing salient academic collocations (c.f. Rees, 2021). </a:t>
            </a:r>
          </a:p>
          <a:p>
            <a:pPr marL="0" indent="0">
              <a:buNone/>
            </a:pPr>
            <a:endParaRPr lang="en-SG" sz="2600" dirty="0"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SG" sz="2600" dirty="0">
                <a:effectLst/>
                <a:ea typeface="Calibri" panose="020F0502020204030204" pitchFamily="34" charset="0"/>
              </a:rPr>
              <a:t>In both tasks participants self-rate their knowledge of the vocabulary items using the Test of Academic Lexicon (TAL) (Scarcella &amp; Zimmerman, 1998). </a:t>
            </a:r>
          </a:p>
          <a:p>
            <a:pPr marL="0" indent="0">
              <a:buNone/>
            </a:pPr>
            <a:r>
              <a:rPr lang="en-SG" sz="2600" dirty="0">
                <a:effectLst/>
                <a:ea typeface="Calibri" panose="020F0502020204030204" pitchFamily="34" charset="0"/>
              </a:rPr>
              <a:t>Scores calculated using acceptable answers and TAL level in each condition. 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D77B71-952A-C515-1435-DCC52C930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5867A-26E9-476A-A4FD-647DFD8F30F1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4717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F2B77-0E9D-94FC-C4F2-57810C59A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ADEEC-E25D-2585-7BF4-321C971E1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This process has provided:</a:t>
            </a:r>
          </a:p>
          <a:p>
            <a:r>
              <a:rPr lang="en-GB" sz="2400" dirty="0"/>
              <a:t>A panorama of the accessibility of existing online dictionaries</a:t>
            </a:r>
          </a:p>
          <a:p>
            <a:r>
              <a:rPr lang="en-GB" sz="2400" dirty="0"/>
              <a:t>A nascent accessible resource (</a:t>
            </a:r>
            <a:r>
              <a:rPr lang="en-GB" sz="2400"/>
              <a:t>edictviz.com)</a:t>
            </a: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It hopes to provoke debate about:</a:t>
            </a:r>
          </a:p>
          <a:p>
            <a:r>
              <a:rPr lang="en-GB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 best way to make lexicographic resources accessible for disadvantaged users</a:t>
            </a:r>
          </a:p>
          <a:p>
            <a:r>
              <a:rPr lang="en-GB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he challenges of visualizing lexical data in general</a:t>
            </a:r>
            <a:endParaRPr lang="en-GB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87D73B-B3F7-9659-6EBA-26E14AB24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5867A-26E9-476A-A4FD-647DFD8F30F1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8352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E85D481-256A-4CC9-A285-77E74A98BC32}"/>
              </a:ext>
            </a:extLst>
          </p:cNvPr>
          <p:cNvSpPr/>
          <p:nvPr/>
        </p:nvSpPr>
        <p:spPr>
          <a:xfrm>
            <a:off x="0" y="0"/>
            <a:ext cx="12192000" cy="45894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B25029-62DF-44C9-B922-5601F5FFE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719262"/>
          </a:xfrm>
        </p:spPr>
        <p:txBody>
          <a:bodyPr>
            <a:normAutofit/>
          </a:bodyPr>
          <a:lstStyle/>
          <a:p>
            <a:r>
              <a:rPr lang="en-GB" sz="4800" dirty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6BC854-3486-4160-9FD3-D81BFAA24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99015"/>
            <a:ext cx="10515600" cy="1500187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Check out the prototype at edictviz.com</a:t>
            </a:r>
          </a:p>
          <a:p>
            <a:r>
              <a:rPr lang="en-GB" dirty="0">
                <a:solidFill>
                  <a:schemeClr val="tx1"/>
                </a:solidFill>
              </a:rPr>
              <a:t>Send me an email for access! (</a:t>
            </a:r>
            <a:r>
              <a:rPr lang="en-GB" dirty="0">
                <a:solidFill>
                  <a:schemeClr val="tx1"/>
                </a:solidFill>
                <a:hlinkClick r:id="rId3"/>
              </a:rPr>
              <a:t>geraintpaul.rees@urv.cat</a:t>
            </a:r>
            <a:r>
              <a:rPr lang="en-GB" dirty="0">
                <a:solidFill>
                  <a:schemeClr val="tx1"/>
                </a:solidFill>
              </a:rPr>
              <a:t>)</a:t>
            </a:r>
          </a:p>
          <a:p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323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9ECCA-44EB-0C4A-E75F-53AEAED3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People with visual impairments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8DE5F-C9C5-6A73-A1DB-2B38A51442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sz="2400" dirty="0"/>
              <a:t>There are an estimated 285 million people worldwide who are blind or have low vision (WHO, 2014).</a:t>
            </a:r>
          </a:p>
          <a:p>
            <a:endParaRPr lang="en-GB" sz="2400" dirty="0"/>
          </a:p>
          <a:p>
            <a:r>
              <a:rPr lang="en-GB" sz="2400" dirty="0"/>
              <a:t>This group often faces social exclusion e.g., high rates of unemployment and underemployment  (National Federation of the Blind, 2019).</a:t>
            </a:r>
          </a:p>
          <a:p>
            <a:endParaRPr lang="en-GB" sz="2400" dirty="0"/>
          </a:p>
          <a:p>
            <a:r>
              <a:rPr lang="en-GB" sz="2400" dirty="0"/>
              <a:t>This group is growing since many visual impairments are age related and there is global trend of population ageing.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D25B1A-CDA1-200E-67B8-E2004FCC5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5867A-26E9-476A-A4FD-647DFD8F30F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5783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DF16A6A-701E-CA18-D418-949EA2D29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References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20613C-DB00-10F7-300C-A2B639988A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Arias-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Badia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B., &amp;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Torner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S. (forthcoming). Bridging the gap between website accessibility and lexicography: Information access in online dictionaries. </a:t>
            </a:r>
            <a:r>
              <a:rPr lang="en-US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Universal Access in the Information Society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Broccia</a:t>
            </a:r>
            <a:r>
              <a:rPr lang="es-E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G., Manca, M., </a:t>
            </a:r>
            <a:r>
              <a:rPr lang="es-E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Paternò</a:t>
            </a:r>
            <a:r>
              <a:rPr lang="es-E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F., &amp; </a:t>
            </a:r>
            <a:r>
              <a:rPr lang="es-E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Pulina</a:t>
            </a:r>
            <a:r>
              <a:rPr lang="es-E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F. (2020). 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Flexible Automatic Support for Web Accessibility Validation. </a:t>
            </a:r>
            <a:r>
              <a:rPr lang="en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Proceedings of the ACM on Human-Computer Interaction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(EICS), 83:1-83:24. https://doi.org/10.1145/3397871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Brooke, J. (1986). SUS: A quick and dirty usability scale. In P. W. Jordan, B. Thomas, B. W. </a:t>
            </a:r>
            <a:r>
              <a:rPr lang="en-GB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Weerdmeester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&amp; I. L. McClelland (Eds.), </a:t>
            </a:r>
            <a:r>
              <a:rPr lang="en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Usability Evaluation in Industry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(pp. 189–194). Taylor &amp; Francis.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Coxhead, A. (2000). A New Academic Word List. </a:t>
            </a:r>
            <a:r>
              <a:rPr lang="en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TESOL Quarterly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34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213–238.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Schryver, G.-M., Joffe, D., Joffe, P., &amp; </a:t>
            </a:r>
            <a:r>
              <a:rPr lang="en-GB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Hillewaert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S. (2006). Do dictionary users really look up frequent words? — On the overestimation of the value of corpus-based lexicography. </a:t>
            </a:r>
            <a:r>
              <a:rPr lang="en-GB" sz="18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Lexikos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16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https://doi.org/10.4314/lex.v16i1.51504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DeCesaris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J. (2012). On the Nature of Signposts. In R. V. </a:t>
            </a:r>
            <a:r>
              <a:rPr lang="en-GB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Fjeld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&amp; J. M. </a:t>
            </a:r>
            <a:r>
              <a:rPr lang="en-GB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Torjusen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(Eds.), </a:t>
            </a:r>
            <a:r>
              <a:rPr lang="en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Proceedings of the 15th EURALEX International Congress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(pp. 532–540). Department of Linguistics and Scandinavian Studies, University of Oslo.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F0093-63A2-6316-320A-4700E333C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5867A-26E9-476A-A4FD-647DFD8F30F1}" type="slidenum">
              <a:rPr lang="en-GB" smtClean="0"/>
              <a:pPr/>
              <a:t>40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18500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DF16A6A-701E-CA18-D418-949EA2D29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References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20613C-DB00-10F7-300C-A2B639988A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Dziemianko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A. (2016). An insight into the visual presentation of signposts in English learners’ dictionaries online. </a:t>
            </a:r>
            <a:r>
              <a:rPr lang="en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International Journal of Lexicography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29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(4), 490–524. https://doi.org/10.1093/ijl/ecv040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Dziemianko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A. (2019a). Homogeneous or Heterogeneous? Insights into Signposts in Learners’ Dictionaries. </a:t>
            </a:r>
            <a:r>
              <a:rPr lang="en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International Journal of Lexicography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32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(4), 432–457. https://doi.org/10.1093/ijl/ecz011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Dziemianko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A. (2019b). The role of online dictionary advertisements in language reception, production, and retention. </a:t>
            </a:r>
            <a:r>
              <a:rPr lang="en-GB" sz="18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ReCALL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31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(1), 5–22. https://doi.org/10.1017/S0958344018000149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Dziemianko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A. (2020). Smart advertising and online dictionary usefulness. </a:t>
            </a:r>
            <a:r>
              <a:rPr lang="en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International Journal of Lexicography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33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(4), 377–403. https://doi.org/10.1093/ijl/ecaa017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Dziemianko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A. (2023). </a:t>
            </a:r>
            <a:r>
              <a:rPr lang="en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(Invisible) pictures in online dictionaries: Shall we see them?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eLex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2023 Invisible Lexicography, Brno.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Hao, J., Xu, H., &amp; Hu, H. (2022). A Multimodal Communicative Approach to the Analysis of Typography in Online English Learner’s Dictionaries. </a:t>
            </a:r>
            <a:r>
              <a:rPr lang="en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International Journal of Lexicography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35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(2), 234–260. https://doi.org/10.1093/ijl/ecab031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F0093-63A2-6316-320A-4700E333C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5867A-26E9-476A-A4FD-647DFD8F30F1}" type="slidenum">
              <a:rPr lang="en-GB" smtClean="0"/>
              <a:pPr/>
              <a:t>41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44441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DF16A6A-701E-CA18-D418-949EA2D29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References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20613C-DB00-10F7-300C-A2B639988A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IDI. (2022). </a:t>
            </a:r>
            <a:r>
              <a:rPr lang="en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Web Accessibility Checker for WCAG 2.0 AODA Compliance Monitoring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Inclusive Design Institute. https://achecker.achecks.ca/checker/index.php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Laufer, B., &amp; Kimmel, M. (1997). </a:t>
            </a:r>
            <a:r>
              <a:rPr lang="en-GB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Bilingualised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Dictionaries: How learners really use them. </a:t>
            </a:r>
            <a:r>
              <a:rPr lang="en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System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(3), 361–369. https://doi.org/10.1093/ijl/eck006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Lew, R., &amp; Wolfer, S. (2023). </a:t>
            </a:r>
            <a:r>
              <a:rPr lang="en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Dark Side of the Dictionary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eLex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2023 Invisible lexicography, Brno.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National Federation of the Blind. (2019). </a:t>
            </a:r>
            <a:r>
              <a:rPr lang="en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Blindness Statistics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National Federation of the Blind. https://nfb.org/resources/blindness-statistics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Rees, G. P. (2023). Online dictionaries and accessibility for people with visual impairments. </a:t>
            </a:r>
            <a:r>
              <a:rPr lang="en-US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International Journal of Lexicography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36(2), pp. 107–132. </a:t>
            </a:r>
            <a:r>
              <a:rPr lang="en-US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https://doi.org/10.1093/ijl/ecac021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Rees, G. P. (2021). Measuring User Workload in  e-Lexicography with the NASA Task Load Index. In I. </a:t>
            </a:r>
            <a:r>
              <a:rPr kumimoji="0" lang="en-GB" sz="15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Kosem</a:t>
            </a:r>
            <a:r>
              <a:rPr kumimoji="0" lang="en-GB" sz="15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&amp; M. Cukr (Eds.), </a:t>
            </a:r>
            <a:r>
              <a:rPr kumimoji="0" lang="en-GB" sz="15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Electronic lexicography in the 21st century (</a:t>
            </a:r>
            <a:r>
              <a:rPr kumimoji="0" lang="en-GB" sz="15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eLex</a:t>
            </a:r>
            <a:r>
              <a:rPr kumimoji="0" lang="en-GB" sz="15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2021): Post-editing lexicography. Book of abstracts</a:t>
            </a:r>
            <a:r>
              <a:rPr kumimoji="0" lang="en-GB" sz="15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(pp. 55–66). Lexical Computing CZ </a:t>
            </a:r>
            <a:r>
              <a:rPr kumimoji="0" lang="en-GB" sz="15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s.r.o.</a:t>
            </a:r>
            <a:endParaRPr kumimoji="0" lang="en-GB" sz="15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F0093-63A2-6316-320A-4700E333C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5867A-26E9-476A-A4FD-647DFD8F30F1}" type="slidenum">
              <a:rPr lang="en-GB" smtClean="0"/>
              <a:pPr/>
              <a:t>42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6642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DF16A6A-701E-CA18-D418-949EA2D29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References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20613C-DB00-10F7-300C-A2B639988A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Scarcella, R., &amp; Zimmerman, C. (1998). ACADEMIC WORDS AND GENDER: ESL Student Performance on a Test of Academic Lexicon. </a:t>
            </a:r>
            <a:r>
              <a:rPr lang="en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Studies in Second Language Acquisition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(1), 27–49. https://doi.org/10.1017/S0272263198001028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Valdes, Leo, </a:t>
            </a:r>
            <a:r>
              <a:rPr lang="en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Accessibility on the Internet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report to the United Nations (16 June 1998, updated 31 March 2004) available [online] at: http://www.un.org/esa/socdev/enable/disacc00.htm, cited in report of the Secretary General, “Implementation of the world programme of action concerning disabled persons”, (United Nations document A/54/388/Add.1).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WebAIM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(2021a). </a:t>
            </a:r>
            <a:r>
              <a:rPr lang="en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WAVE Evaluation Tool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(3.1.6). </a:t>
            </a:r>
            <a:r>
              <a:rPr lang="en-GB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WebAIM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https://wave.webaim.org/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WebAIM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(2021b). </a:t>
            </a:r>
            <a:r>
              <a:rPr lang="en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Contrast and </a:t>
            </a:r>
            <a:r>
              <a:rPr lang="en-GB" sz="18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Color</a:t>
            </a:r>
            <a:r>
              <a:rPr lang="en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Accessibility—Understanding WCAG 2 Contrast and </a:t>
            </a:r>
            <a:r>
              <a:rPr lang="en-GB" sz="18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Color</a:t>
            </a:r>
            <a:r>
              <a:rPr lang="en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Requirements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https://webaim.org/articles/contrast/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WHO. (2014). </a:t>
            </a:r>
            <a:r>
              <a:rPr lang="en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WHO | 10 facts about blindness and visual impairment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https://www.who.int/features/factfiles/blindness/blindness_facts/en/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F0093-63A2-6316-320A-4700E333C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5867A-26E9-476A-A4FD-647DFD8F30F1}" type="slidenum">
              <a:rPr lang="en-GB" smtClean="0"/>
              <a:pPr/>
              <a:t>43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0156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D423F-8AA9-5FC9-4010-5B6BB7BEB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961" y="0"/>
            <a:ext cx="3807187" cy="2228074"/>
          </a:xfrm>
        </p:spPr>
        <p:txBody>
          <a:bodyPr>
            <a:normAutofit/>
          </a:bodyPr>
          <a:lstStyle/>
          <a:p>
            <a:r>
              <a:rPr lang="en-GB" dirty="0"/>
              <a:t>Historical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2D8008-7804-5D04-7291-F6066FC7F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961" y="2365721"/>
            <a:ext cx="3799425" cy="3143241"/>
          </a:xfrm>
        </p:spPr>
        <p:txBody>
          <a:bodyPr>
            <a:noAutofit/>
          </a:bodyPr>
          <a:lstStyle/>
          <a:p>
            <a:r>
              <a:rPr lang="en-GB" sz="2400" dirty="0"/>
              <a:t>Making paper dictionaries visually accessible has been a challenge.</a:t>
            </a:r>
          </a:p>
          <a:p>
            <a:r>
              <a:rPr lang="en-GB" sz="2400" dirty="0"/>
              <a:t>How to cram a great deal of information into a limited space?</a:t>
            </a:r>
          </a:p>
          <a:p>
            <a:pPr lvl="1"/>
            <a:r>
              <a:rPr lang="en-GB" dirty="0"/>
              <a:t>Small font sizes</a:t>
            </a:r>
          </a:p>
          <a:p>
            <a:pPr lvl="1"/>
            <a:r>
              <a:rPr lang="en-GB" i="1" dirty="0"/>
              <a:t>Italics</a:t>
            </a:r>
          </a:p>
          <a:p>
            <a:pPr lvl="1"/>
            <a:r>
              <a:rPr lang="en-GB" dirty="0"/>
              <a:t>Dashes, dots &amp; tildes</a:t>
            </a:r>
          </a:p>
        </p:txBody>
      </p:sp>
      <p:pic>
        <p:nvPicPr>
          <p:cNvPr id="1026" name="Picture 2" descr="Text&#10;&#10;Description automatically generated">
            <a:extLst>
              <a:ext uri="{FF2B5EF4-FFF2-40B4-BE49-F238E27FC236}">
                <a16:creationId xmlns:a16="http://schemas.microsoft.com/office/drawing/2014/main" id="{EA514151-F0D2-67F9-8E80-B90A9AB299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0" r="10731"/>
          <a:stretch/>
        </p:blipFill>
        <p:spPr bwMode="auto">
          <a:xfrm>
            <a:off x="5010386" y="10"/>
            <a:ext cx="7181613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2D7D35-08C3-FDD0-3155-A5FF9BD67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0102" y="6356350"/>
            <a:ext cx="1153697" cy="365125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600"/>
              </a:spcAft>
            </a:pPr>
            <a:fld id="{ACBECFD9-2141-4BCD-9351-E83004B35267}" type="slidenum">
              <a:rPr lang="en-GB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37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52668-9D5D-ECCF-0EF5-DE32AA2B1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New technology, new opportunities </a:t>
            </a:r>
            <a:endParaRPr lang="en-GB" dirty="0"/>
          </a:p>
        </p:txBody>
      </p:sp>
      <p:pic>
        <p:nvPicPr>
          <p:cNvPr id="8" name="Picture 6" descr="Clover 10 portable video magnifier with a newspaper image on the screen">
            <a:extLst>
              <a:ext uri="{FF2B5EF4-FFF2-40B4-BE49-F238E27FC236}">
                <a16:creationId xmlns:a16="http://schemas.microsoft.com/office/drawing/2014/main" id="{50DB3822-A133-7C81-43B8-9441B9B6C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72" y="1825625"/>
            <a:ext cx="2066382" cy="206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D4B1D-B8F1-D360-918D-52A1B595C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/>
              <a:t>Online dictionaries have fewer space limitations than traditional resources.</a:t>
            </a:r>
          </a:p>
          <a:p>
            <a:endParaRPr lang="en-GB" sz="2400" dirty="0"/>
          </a:p>
          <a:p>
            <a:r>
              <a:rPr lang="en-GB" sz="2400" dirty="0"/>
              <a:t>They allow the use of assistive technologies.</a:t>
            </a:r>
          </a:p>
          <a:p>
            <a:pPr lvl="1"/>
            <a:r>
              <a:rPr lang="en-GB" dirty="0"/>
              <a:t>Magnifiers</a:t>
            </a:r>
          </a:p>
          <a:p>
            <a:pPr lvl="1"/>
            <a:r>
              <a:rPr lang="en-GB" dirty="0"/>
              <a:t>Screen readers</a:t>
            </a:r>
          </a:p>
          <a:p>
            <a:pPr lvl="1"/>
            <a:r>
              <a:rPr lang="en-GB" dirty="0"/>
              <a:t>Refreshable braille displays</a:t>
            </a:r>
          </a:p>
          <a:p>
            <a:pPr lvl="1"/>
            <a:endParaRPr lang="en-GB" sz="2000" dirty="0"/>
          </a:p>
          <a:p>
            <a:endParaRPr lang="en-GB" sz="2800" dirty="0"/>
          </a:p>
          <a:p>
            <a:endParaRPr lang="en-GB" dirty="0"/>
          </a:p>
        </p:txBody>
      </p:sp>
      <p:pic>
        <p:nvPicPr>
          <p:cNvPr id="6" name="Picture 5" descr="A picture containing text, computer, computer, indoor&#10;&#10;Description automatically generated">
            <a:extLst>
              <a:ext uri="{FF2B5EF4-FFF2-40B4-BE49-F238E27FC236}">
                <a16:creationId xmlns:a16="http://schemas.microsoft.com/office/drawing/2014/main" id="{CCC3C66C-2849-4A0F-D40D-E4C4E18737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8988" r="1" b="19306"/>
          <a:stretch/>
        </p:blipFill>
        <p:spPr>
          <a:xfrm>
            <a:off x="9105113" y="4776619"/>
            <a:ext cx="2595184" cy="14003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2579E2-766A-180A-80DA-3A1C8CE762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6089" y="3782768"/>
            <a:ext cx="2536790" cy="85891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BB9F39-CFA5-000A-F9F3-1767ADF2E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5867A-26E9-476A-A4FD-647DFD8F30F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033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7586D-8F4E-DDAC-BFB8-4EDB1C3E8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New technology, new opportunities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E836C-A68A-FDBD-004B-E882A21456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Initiatives to improve accessibility (e.g., the </a:t>
            </a:r>
            <a:r>
              <a:rPr lang="en-GB" sz="2400" i="1" dirty="0"/>
              <a:t>Web Accessibility Initiative</a:t>
            </a:r>
            <a:r>
              <a:rPr lang="en-GB" sz="2400" dirty="0"/>
              <a:t> (WAI))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Web Content Accessibility Guidelines (WCAG) -</a:t>
            </a:r>
            <a:r>
              <a:rPr lang="en-GB" b="0" i="0" dirty="0">
                <a:solidFill>
                  <a:srgbClr val="202122"/>
                </a:solidFill>
                <a:effectLst/>
              </a:rPr>
              <a:t> a set of recommendations for making Web content more accessible</a:t>
            </a:r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r>
              <a:rPr lang="en-GB" dirty="0"/>
              <a:t>Technical solutions to improve accessibility (e.g., Accessible Rich Internet Applications (ARIA)) – code to identify interactive features on websites</a:t>
            </a:r>
          </a:p>
          <a:p>
            <a:pPr marL="457200" lvl="1" indent="0">
              <a:buNone/>
            </a:pPr>
            <a:endParaRPr lang="en-GB" b="0" i="0" dirty="0">
              <a:solidFill>
                <a:srgbClr val="202122"/>
              </a:solidFill>
              <a:effectLst/>
            </a:endParaRPr>
          </a:p>
        </p:txBody>
      </p:sp>
      <p:pic>
        <p:nvPicPr>
          <p:cNvPr id="2050" name="Picture 2" descr="WCAG 2.1 AA Accessibility and Avada - ThemeFusion | Avada Website Builder">
            <a:extLst>
              <a:ext uri="{FF2B5EF4-FFF2-40B4-BE49-F238E27FC236}">
                <a16:creationId xmlns:a16="http://schemas.microsoft.com/office/drawing/2014/main" id="{C746236B-4CAE-3033-A58A-12A923D56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345" y="3429000"/>
            <a:ext cx="3043310" cy="1075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C0A996-8329-C17A-9AD0-63A2FD08EA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6589"/>
          <a:stretch/>
        </p:blipFill>
        <p:spPr>
          <a:xfrm>
            <a:off x="4324350" y="5483225"/>
            <a:ext cx="3543300" cy="107508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0E6F58-158C-C8D1-4AFE-1F4AE512C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5867A-26E9-476A-A4FD-647DFD8F30F1}" type="slidenum">
              <a:rPr lang="en-GB" smtClean="0"/>
              <a:t>7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F742E2-6666-D5B9-14AC-55A4D6320E2E}"/>
              </a:ext>
            </a:extLst>
          </p:cNvPr>
          <p:cNvSpPr txBox="1"/>
          <p:nvPr/>
        </p:nvSpPr>
        <p:spPr>
          <a:xfrm>
            <a:off x="8020311" y="6065373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Merriam-webster.com </a:t>
            </a:r>
            <a:r>
              <a:rPr lang="en-GB" dirty="0"/>
              <a:t>June 2022 </a:t>
            </a:r>
          </a:p>
        </p:txBody>
      </p:sp>
    </p:spTree>
    <p:extLst>
      <p:ext uri="{BB962C8B-B14F-4D97-AF65-F5344CB8AC3E}">
        <p14:creationId xmlns:p14="http://schemas.microsoft.com/office/powerpoint/2010/main" val="186428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13407-711D-CDFE-25D8-D17A7CA61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Web Content Accessibility Guidelines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36A5E-D7B9-819F-29A7-D576C3E036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GB" sz="2400" dirty="0">
                <a:effectLst/>
                <a:ea typeface="Arial Unicode MS"/>
              </a:rPr>
              <a:t>A series of 13 guidelines aimed at improving access for people with disabilities to websites and webapps. </a:t>
            </a:r>
          </a:p>
          <a:p>
            <a:pPr algn="just"/>
            <a:r>
              <a:rPr lang="en-GB" sz="2400" dirty="0">
                <a:ea typeface="Arial Unicode MS"/>
              </a:rPr>
              <a:t>They </a:t>
            </a:r>
            <a:r>
              <a:rPr lang="en-GB" sz="2400" dirty="0">
                <a:effectLst/>
                <a:ea typeface="Arial Unicode MS"/>
              </a:rPr>
              <a:t>are organised around four key principles:</a:t>
            </a:r>
          </a:p>
          <a:p>
            <a:pPr lvl="1" algn="just"/>
            <a:r>
              <a:rPr lang="en-GB" b="1" dirty="0">
                <a:effectLst/>
                <a:ea typeface="Arial Unicode MS"/>
              </a:rPr>
              <a:t>perceivable</a:t>
            </a:r>
            <a:r>
              <a:rPr lang="en-GB" dirty="0">
                <a:effectLst/>
                <a:ea typeface="Arial Unicode MS"/>
              </a:rPr>
              <a:t> (e.g., providing information such as alternative text for images), </a:t>
            </a:r>
          </a:p>
          <a:p>
            <a:pPr lvl="1" algn="just"/>
            <a:r>
              <a:rPr lang="en-GB" b="1" dirty="0">
                <a:effectLst/>
                <a:ea typeface="Arial Unicode MS"/>
              </a:rPr>
              <a:t>operable</a:t>
            </a:r>
            <a:r>
              <a:rPr lang="en-GB" dirty="0">
                <a:effectLst/>
                <a:ea typeface="Arial Unicode MS"/>
              </a:rPr>
              <a:t> (e.g., providing interfaces that can be accessed with both keyboard and mouse) </a:t>
            </a:r>
          </a:p>
          <a:p>
            <a:pPr lvl="1" algn="just"/>
            <a:r>
              <a:rPr lang="en-GB" b="1" dirty="0">
                <a:effectLst/>
                <a:ea typeface="Arial Unicode MS"/>
              </a:rPr>
              <a:t>understandable</a:t>
            </a:r>
            <a:r>
              <a:rPr lang="en-GB" dirty="0">
                <a:effectLst/>
                <a:ea typeface="Arial Unicode MS"/>
              </a:rPr>
              <a:t> (e.g., identifying the language used on a webpage in order that it can be read correctly by screen reading software)</a:t>
            </a:r>
          </a:p>
          <a:p>
            <a:pPr lvl="1" algn="just"/>
            <a:r>
              <a:rPr lang="en-GB" b="1" dirty="0">
                <a:effectLst/>
                <a:ea typeface="Arial Unicode MS"/>
              </a:rPr>
              <a:t>robust</a:t>
            </a:r>
            <a:r>
              <a:rPr lang="en-GB" dirty="0">
                <a:effectLst/>
                <a:ea typeface="Arial Unicode MS"/>
              </a:rPr>
              <a:t> (e.g., ensuring content is compatible with assistive technologies such as screen readers). 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7C61B7-670E-77EA-2FBC-738B7971A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5867A-26E9-476A-A4FD-647DFD8F30F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5458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13407-711D-CDFE-25D8-D17A7CA61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Web Content Accessibility Guidelines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36A5E-D7B9-819F-29A7-D576C3E036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>
                <a:effectLst/>
                <a:ea typeface="Arial Unicode MS"/>
              </a:rPr>
              <a:t>For each guideline, there are testable </a:t>
            </a:r>
            <a:r>
              <a:rPr lang="en-GB" sz="2400" i="1" dirty="0">
                <a:effectLst/>
                <a:ea typeface="Arial Unicode MS"/>
              </a:rPr>
              <a:t>success criteria</a:t>
            </a:r>
            <a:r>
              <a:rPr lang="en-GB" sz="2400" dirty="0">
                <a:effectLst/>
                <a:ea typeface="Arial Unicode MS"/>
              </a:rPr>
              <a:t> sorted into three conformance levels: A (minimum standard), AA, and AAA (ideal). </a:t>
            </a:r>
          </a:p>
          <a:p>
            <a:endParaRPr lang="en-GB" sz="2400" dirty="0">
              <a:ea typeface="Arial Unicode MS"/>
            </a:endParaRPr>
          </a:p>
          <a:p>
            <a:endParaRPr lang="en-GB" sz="2400" dirty="0">
              <a:ea typeface="Arial Unicode MS"/>
            </a:endParaRPr>
          </a:p>
          <a:p>
            <a:endParaRPr lang="en-GB" sz="2400" dirty="0">
              <a:ea typeface="Arial Unicode MS"/>
            </a:endParaRPr>
          </a:p>
          <a:p>
            <a:r>
              <a:rPr lang="en-GB" sz="2400" dirty="0">
                <a:effectLst/>
                <a:ea typeface="Arial Unicode MS"/>
              </a:rPr>
              <a:t>The AA level is the goal of many web-development teams and the legally required standard for certain sites (government, banking etc.) in certain jurisdictions (e.g., USA).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146" name="Picture 2" descr="Level A conformance icon, W3C-WAI Web Content Accessibility Guidelines 2.1">
            <a:extLst>
              <a:ext uri="{FF2B5EF4-FFF2-40B4-BE49-F238E27FC236}">
                <a16:creationId xmlns:a16="http://schemas.microsoft.com/office/drawing/2014/main" id="{4D7D0C39-0326-026D-7236-288B1E9C5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795" y="2739572"/>
            <a:ext cx="1951610" cy="68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Level AA conformance icon, W3C-WAI Web Content Accessibility Guidelines 2.1">
            <a:extLst>
              <a:ext uri="{FF2B5EF4-FFF2-40B4-BE49-F238E27FC236}">
                <a16:creationId xmlns:a16="http://schemas.microsoft.com/office/drawing/2014/main" id="{1D5C0715-F51A-9665-B0E7-2C509FD25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717" y="2739572"/>
            <a:ext cx="1951613" cy="68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Level AAA conformance icon, W3C-WAI Web Content Accessibility Guidelines 2.1">
            <a:extLst>
              <a:ext uri="{FF2B5EF4-FFF2-40B4-BE49-F238E27FC236}">
                <a16:creationId xmlns:a16="http://schemas.microsoft.com/office/drawing/2014/main" id="{9A2A44E6-A0C7-821B-1FCD-B8F649262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645" y="2739573"/>
            <a:ext cx="1951610" cy="689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601AD0-2A61-2B17-A1C1-12074FB78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5867A-26E9-476A-A4FD-647DFD8F30F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420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9734</TotalTime>
  <Words>2652</Words>
  <Application>Microsoft Office PowerPoint</Application>
  <PresentationFormat>Widescreen</PresentationFormat>
  <Paragraphs>352</Paragraphs>
  <Slides>43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Calibri</vt:lpstr>
      <vt:lpstr>Times New Roman</vt:lpstr>
      <vt:lpstr>Calibri Light</vt:lpstr>
      <vt:lpstr>Office Theme</vt:lpstr>
      <vt:lpstr>EDictViz: making dictionary content accessible for people with visual impairments eLex 2023, 29 July 2023, Brno, Czech Republic</vt:lpstr>
      <vt:lpstr>Outline</vt:lpstr>
      <vt:lpstr>Access, accessibility, and lexicography</vt:lpstr>
      <vt:lpstr>People with visual impairments</vt:lpstr>
      <vt:lpstr>Historical challenges</vt:lpstr>
      <vt:lpstr>New technology, new opportunities </vt:lpstr>
      <vt:lpstr>New technology, new opportunities </vt:lpstr>
      <vt:lpstr>The Web Content Accessibility Guidelines</vt:lpstr>
      <vt:lpstr>The Web Content Accessibility Guidelines</vt:lpstr>
      <vt:lpstr>Visual accessibility problems in existing online dictionaries</vt:lpstr>
      <vt:lpstr>Existing research </vt:lpstr>
      <vt:lpstr>Existing research </vt:lpstr>
      <vt:lpstr>Dictionary websites evaluated</vt:lpstr>
      <vt:lpstr>Suggestions for visually accessible dictionaries</vt:lpstr>
      <vt:lpstr>Use text labels</vt:lpstr>
      <vt:lpstr>Use text labels</vt:lpstr>
      <vt:lpstr>Make design adaptable </vt:lpstr>
      <vt:lpstr>Make design adaptable </vt:lpstr>
      <vt:lpstr>Take care with colour and contrast</vt:lpstr>
      <vt:lpstr>Take care with colour and contrast</vt:lpstr>
      <vt:lpstr>Facilitate navigation for screen reader users</vt:lpstr>
      <vt:lpstr>Facilitate navigation for screen reader users</vt:lpstr>
      <vt:lpstr>EDictViz: a possible solution</vt:lpstr>
      <vt:lpstr>What is EDictViz?</vt:lpstr>
      <vt:lpstr>Design decisions</vt:lpstr>
      <vt:lpstr>Design decisions</vt:lpstr>
      <vt:lpstr>Design decisions</vt:lpstr>
      <vt:lpstr>An Agile development methodology</vt:lpstr>
      <vt:lpstr>Accessibility evaluation with WCAG</vt:lpstr>
      <vt:lpstr>Automated evaluation (Version 0.2)</vt:lpstr>
      <vt:lpstr>Manual inspection (Version 0.3)</vt:lpstr>
      <vt:lpstr>A demo with a screen reader</vt:lpstr>
      <vt:lpstr>Collins for a screen reader user</vt:lpstr>
      <vt:lpstr>EDictViz for a screen reader user</vt:lpstr>
      <vt:lpstr>Further development and evaluation</vt:lpstr>
      <vt:lpstr>Usability study</vt:lpstr>
      <vt:lpstr>User testing</vt:lpstr>
      <vt:lpstr>Summary</vt:lpstr>
      <vt:lpstr>Thank you</vt:lpstr>
      <vt:lpstr>References</vt:lpstr>
      <vt:lpstr>References</vt:lpstr>
      <vt:lpstr>References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EDictViz: making dictionary content accessible for people with visual impairments eLex 2023, 27 - 29 July 2022, Brno, Czech Republic</dc:title>
  <dc:creator>Geraint Paul Rees</dc:creator>
  <cp:lastModifiedBy>Geraint Paul Rees</cp:lastModifiedBy>
  <cp:revision>36</cp:revision>
  <dcterms:created xsi:type="dcterms:W3CDTF">2023-06-19T22:09:26Z</dcterms:created>
  <dcterms:modified xsi:type="dcterms:W3CDTF">2023-06-29T05:48:39Z</dcterms:modified>
</cp:coreProperties>
</file>