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0" r:id="rId5"/>
    <p:sldId id="421" r:id="rId6"/>
    <p:sldId id="422" r:id="rId7"/>
    <p:sldId id="423" r:id="rId8"/>
    <p:sldId id="427" r:id="rId9"/>
    <p:sldId id="465" r:id="rId10"/>
    <p:sldId id="420" r:id="rId11"/>
    <p:sldId id="475" r:id="rId12"/>
    <p:sldId id="476" r:id="rId13"/>
    <p:sldId id="477" r:id="rId14"/>
    <p:sldId id="424" r:id="rId15"/>
    <p:sldId id="468" r:id="rId16"/>
    <p:sldId id="469" r:id="rId17"/>
    <p:sldId id="426" r:id="rId18"/>
    <p:sldId id="470" r:id="rId19"/>
    <p:sldId id="471" r:id="rId20"/>
    <p:sldId id="473" r:id="rId21"/>
    <p:sldId id="472" r:id="rId22"/>
    <p:sldId id="474" r:id="rId23"/>
    <p:sldId id="466" r:id="rId24"/>
    <p:sldId id="464" r:id="rId25"/>
  </p:sldIdLst>
  <p:sldSz cx="12192000" cy="6858000"/>
  <p:notesSz cx="6858000" cy="9144000"/>
  <p:defaultTextStyle>
    <a:defPPr>
      <a:defRPr lang="en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48C067-7595-40AC-B3B9-1778BE919A85}" v="68" dt="2023-06-27T05:36:27.6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/>
    <p:restoredTop sz="94672"/>
  </p:normalViewPr>
  <p:slideViewPr>
    <p:cSldViewPr snapToGrid="0">
      <p:cViewPr>
        <p:scale>
          <a:sx n="60" d="100"/>
          <a:sy n="60" d="100"/>
        </p:scale>
        <p:origin x="8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4F736-228F-83E1-FBC0-E58999D95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67EEF-B674-5D7D-DF3A-3D785AD9D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6ACB1-57FD-1A4E-6E7F-7329AE308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349D-F4D7-9B4D-9A5F-833E6A69EF5B}" type="datetimeFigureOut">
              <a:rPr lang="lv-LV" smtClean="0"/>
              <a:t>22.06.2023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53D9-4E6B-59EE-FF43-4DC18BAA1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F7DAA-2149-86BB-DF59-4AE45A9C8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A21-4A9A-B44E-A65B-70C2DB8524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4997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B3A5A-140D-E0A6-2BBF-8A6273598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FC652-0DFA-4D95-C06B-779D61B2E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5C674-CA6E-7738-EFE4-6A30D38B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349D-F4D7-9B4D-9A5F-833E6A69EF5B}" type="datetimeFigureOut">
              <a:rPr lang="lv-LV" smtClean="0"/>
              <a:t>22.06.2023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4F584-7B4D-47A7-230B-AAB0ECC15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E4A05-8BDC-2BB3-EF74-0848D9759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A21-4A9A-B44E-A65B-70C2DB8524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07720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C42E3A-A760-6F33-0005-62F615971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10DA01-3232-CD1C-E0EA-3B1BA8EBE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A5656-3136-350F-7C9D-0E160D6B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349D-F4D7-9B4D-9A5F-833E6A69EF5B}" type="datetimeFigureOut">
              <a:rPr lang="lv-LV" smtClean="0"/>
              <a:t>22.06.2023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86A2B-3D2A-B451-AD66-7348F8CA0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FFF56-8865-99BA-E125-F3D13DF1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A21-4A9A-B44E-A65B-70C2DB8524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885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35D4-6BE0-8F00-0AE3-23B1596B1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B7D3E-7AAE-C913-168F-29DB1A54D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EA9FA-9072-3820-7389-B32C5FE8D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349D-F4D7-9B4D-9A5F-833E6A69EF5B}" type="datetimeFigureOut">
              <a:rPr lang="lv-LV" smtClean="0"/>
              <a:t>22.06.2023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690C0-7379-F2BC-66D1-713DD060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4843A-BFD0-7A2C-46E7-411CF37E1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A21-4A9A-B44E-A65B-70C2DB8524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31660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70D07-AB7E-4CDD-FCD8-F7099913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6CE81-4D29-0740-3963-08C2B5554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A0219-8DC9-C711-96A4-486C62F85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349D-F4D7-9B4D-9A5F-833E6A69EF5B}" type="datetimeFigureOut">
              <a:rPr lang="lv-LV" smtClean="0"/>
              <a:t>22.06.2023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50DE9-2C77-BFCE-D899-C3090CDE4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CC3CA-2D93-D62D-4C9A-50488A58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A21-4A9A-B44E-A65B-70C2DB8524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35162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ADFC5-A0CB-7789-8AC6-15D35E73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35659-D5B5-BB6D-B814-93B8C5523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C7D8B8-1D48-81FD-4D8B-213B8867E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F1CE5-A8E8-3BF3-8D53-47CF8BDA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349D-F4D7-9B4D-9A5F-833E6A69EF5B}" type="datetimeFigureOut">
              <a:rPr lang="lv-LV" smtClean="0"/>
              <a:t>22.06.2023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AD28E-D58D-6F60-30CF-524354FD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3E06DF-1196-99EE-B679-D1DCF5153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A21-4A9A-B44E-A65B-70C2DB8524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76337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EC2D9-12DA-60F0-EBDE-F7AAA49BF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8DA52-530A-066E-D7FE-CEEA20942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5F3102-BD49-6AE2-D429-6B725E3B8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9FABCC-8DEA-5BB8-97AD-65DD09D90A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50CEC8-0771-64CC-81F4-A18A31721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6DE131-2D8C-4A01-4C20-D15F2EDDD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349D-F4D7-9B4D-9A5F-833E6A69EF5B}" type="datetimeFigureOut">
              <a:rPr lang="lv-LV" smtClean="0"/>
              <a:t>22.06.2023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15837E-8830-C744-3913-2AC423881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A96F1A-27C1-5986-4E09-6CEE1FC0E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A21-4A9A-B44E-A65B-70C2DB8524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46872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DF249-CF97-1945-D69B-EED81DD3F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0DF291-2717-1BCC-9753-EBDB43C65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349D-F4D7-9B4D-9A5F-833E6A69EF5B}" type="datetimeFigureOut">
              <a:rPr lang="lv-LV" smtClean="0"/>
              <a:t>22.06.2023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CD714-F16A-2883-F7D8-9AB15306C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30FD5C-F4E1-84E4-7AF5-A1B1BF4A9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A21-4A9A-B44E-A65B-70C2DB8524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32914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F410FC-3838-8CAD-F012-56A92742D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349D-F4D7-9B4D-9A5F-833E6A69EF5B}" type="datetimeFigureOut">
              <a:rPr lang="lv-LV" smtClean="0"/>
              <a:t>22.06.2023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64A36-C47F-360A-AEC4-3E8B6A88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FE807-C0E6-D3B0-14EB-F8D13D33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A21-4A9A-B44E-A65B-70C2DB8524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8253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908E9-AE7F-5F08-ABC2-98DED156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A9A52-FE3E-0B2E-0E8A-D8B31CDBD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EDB4C-D023-3DEA-0424-43CCECA41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6B608-7754-DDCE-CA38-D6A04F65C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349D-F4D7-9B4D-9A5F-833E6A69EF5B}" type="datetimeFigureOut">
              <a:rPr lang="lv-LV" smtClean="0"/>
              <a:t>22.06.2023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5D4FBA-6C5D-3F49-72A7-11D26C62D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1A3CFD-41A3-C0E0-3DA0-4A852D271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A21-4A9A-B44E-A65B-70C2DB8524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19085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FF183-632B-619D-94CF-3C4A92F60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2D1D02-2DDD-03AF-77B8-A77F0BEF9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5819AE-DC2F-0985-7A2F-F7DD7DD55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E27F2-2B8A-EE60-F919-2D0D7897C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349D-F4D7-9B4D-9A5F-833E6A69EF5B}" type="datetimeFigureOut">
              <a:rPr lang="lv-LV" smtClean="0"/>
              <a:t>22.06.2023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61731-EEAF-FD82-9173-E16DC246C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B247D-E6A1-22EB-FDCC-E2A88E785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A21-4A9A-B44E-A65B-70C2DB8524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5761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5B422B-37B8-A709-79B1-7DCBC065F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10E50-75CE-E363-3CB6-2BD233EF6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F7612-9A09-EFCA-8180-3B083C5DF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B349D-F4D7-9B4D-9A5F-833E6A69EF5B}" type="datetimeFigureOut">
              <a:rPr lang="lv-LV" smtClean="0"/>
              <a:t>22.06.2023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96CAC-6033-E6D3-3B04-CAC7BFDA3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AAE63-089D-2BBC-BE26-A1EE6203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99A21-4A9A-B44E-A65B-70C2DB8524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8268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12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korpuss.lv/id/LVK2018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10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F8D7-C961-B24D-AB7A-A1C35C9AA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428" y="2028478"/>
            <a:ext cx="11209401" cy="2038663"/>
          </a:xfrm>
        </p:spPr>
        <p:txBody>
          <a:bodyPr>
            <a:normAutofit fontScale="90000"/>
          </a:bodyPr>
          <a:lstStyle/>
          <a:p>
            <a:r>
              <a:rPr lang="lv-LV" b="1" dirty="0" err="1">
                <a:latin typeface="+mn-lt"/>
                <a:ea typeface="Bookman Old Style" panose="02050604050505020204" pitchFamily="18" charset="-128"/>
                <a:cs typeface="Futura Medium" panose="020B0602020204020303" pitchFamily="34" charset="-79"/>
              </a:rPr>
              <a:t>Ensuring</a:t>
            </a:r>
            <a:r>
              <a:rPr lang="lv-LV" b="1" dirty="0">
                <a:latin typeface="+mn-lt"/>
                <a:ea typeface="Bookman Old Style" panose="02050604050505020204" pitchFamily="18" charset="-128"/>
                <a:cs typeface="Futura Medium" panose="020B0602020204020303" pitchFamily="34" charset="-79"/>
              </a:rPr>
              <a:t> </a:t>
            </a:r>
            <a:r>
              <a:rPr lang="lv-LV" b="1" dirty="0" err="1">
                <a:latin typeface="+mn-lt"/>
                <a:ea typeface="Bookman Old Style" panose="02050604050505020204" pitchFamily="18" charset="-128"/>
                <a:cs typeface="Futura Medium" panose="020B0602020204020303" pitchFamily="34" charset="-79"/>
              </a:rPr>
              <a:t>vocabulary</a:t>
            </a:r>
            <a:r>
              <a:rPr lang="lv-LV" b="1" dirty="0">
                <a:latin typeface="+mn-lt"/>
                <a:ea typeface="Bookman Old Style" panose="02050604050505020204" pitchFamily="18" charset="-128"/>
                <a:cs typeface="Futura Medium" panose="020B0602020204020303" pitchFamily="34" charset="-79"/>
              </a:rPr>
              <a:t> </a:t>
            </a:r>
            <a:r>
              <a:rPr lang="lv-LV" b="1" dirty="0" err="1">
                <a:latin typeface="+mn-lt"/>
                <a:ea typeface="Bookman Old Style" panose="02050604050505020204" pitchFamily="18" charset="-128"/>
                <a:cs typeface="Futura Medium" panose="020B0602020204020303" pitchFamily="34" charset="-79"/>
              </a:rPr>
              <a:t>consistency</a:t>
            </a:r>
            <a:r>
              <a:rPr lang="lv-LV" b="1" dirty="0">
                <a:latin typeface="+mn-lt"/>
                <a:ea typeface="Bookman Old Style" panose="02050604050505020204" pitchFamily="18" charset="-128"/>
                <a:cs typeface="Futura Medium" panose="020B0602020204020303" pitchFamily="34" charset="-79"/>
              </a:rPr>
              <a:t> </a:t>
            </a:r>
            <a:r>
              <a:rPr lang="lv-LV" b="1" dirty="0" err="1">
                <a:latin typeface="+mn-lt"/>
                <a:ea typeface="Bookman Old Style" panose="02050604050505020204" pitchFamily="18" charset="-128"/>
                <a:cs typeface="Futura Medium" panose="020B0602020204020303" pitchFamily="34" charset="-79"/>
              </a:rPr>
              <a:t>for</a:t>
            </a:r>
            <a:r>
              <a:rPr lang="lv-LV" b="1" dirty="0">
                <a:latin typeface="+mn-lt"/>
                <a:ea typeface="Bookman Old Style" panose="02050604050505020204" pitchFamily="18" charset="-128"/>
                <a:cs typeface="Futura Medium" panose="020B0602020204020303" pitchFamily="34" charset="-79"/>
              </a:rPr>
              <a:t> </a:t>
            </a:r>
            <a:r>
              <a:rPr lang="lv-LV" b="1" dirty="0" err="1">
                <a:latin typeface="+mn-lt"/>
                <a:ea typeface="Bookman Old Style" panose="02050604050505020204" pitchFamily="18" charset="-128"/>
                <a:cs typeface="Futura Medium" panose="020B0602020204020303" pitchFamily="34" charset="-79"/>
              </a:rPr>
              <a:t>an</a:t>
            </a:r>
            <a:r>
              <a:rPr lang="lv-LV" b="1" dirty="0">
                <a:latin typeface="+mn-lt"/>
                <a:ea typeface="Bookman Old Style" panose="02050604050505020204" pitchFamily="18" charset="-128"/>
                <a:cs typeface="Futura Medium" panose="020B0602020204020303" pitchFamily="34" charset="-79"/>
              </a:rPr>
              <a:t> </a:t>
            </a:r>
            <a:r>
              <a:rPr lang="lv-LV" b="1" dirty="0" err="1">
                <a:latin typeface="+mn-lt"/>
                <a:ea typeface="Bookman Old Style" panose="02050604050505020204" pitchFamily="18" charset="-128"/>
                <a:cs typeface="Futura Medium" panose="020B0602020204020303" pitchFamily="34" charset="-79"/>
              </a:rPr>
              <a:t>under-resourced</a:t>
            </a:r>
            <a:r>
              <a:rPr lang="lv-LV" b="1" dirty="0">
                <a:latin typeface="+mn-lt"/>
                <a:ea typeface="Bookman Old Style" panose="02050604050505020204" pitchFamily="18" charset="-128"/>
                <a:cs typeface="Futura Medium" panose="020B0602020204020303" pitchFamily="34" charset="-79"/>
              </a:rPr>
              <a:t> </a:t>
            </a:r>
            <a:r>
              <a:rPr lang="lv-LV" b="1" dirty="0" err="1">
                <a:latin typeface="+mn-lt"/>
                <a:ea typeface="Bookman Old Style" panose="02050604050505020204" pitchFamily="18" charset="-128"/>
                <a:cs typeface="Futura Medium" panose="020B0602020204020303" pitchFamily="34" charset="-79"/>
              </a:rPr>
              <a:t>language</a:t>
            </a:r>
            <a:r>
              <a:rPr lang="lv-LV" b="1" dirty="0">
                <a:latin typeface="+mn-lt"/>
                <a:ea typeface="Bookman Old Style" panose="02050604050505020204" pitchFamily="18" charset="-128"/>
                <a:cs typeface="Futura Medium" panose="020B0602020204020303" pitchFamily="34" charset="-79"/>
              </a:rPr>
              <a:t> </a:t>
            </a:r>
            <a:r>
              <a:rPr lang="lv-LV" b="1" dirty="0" err="1">
                <a:latin typeface="+mn-lt"/>
                <a:ea typeface="Bookman Old Style" panose="02050604050505020204" pitchFamily="18" charset="-128"/>
                <a:cs typeface="Futura Medium" panose="020B0602020204020303" pitchFamily="34" charset="-79"/>
              </a:rPr>
              <a:t>with</a:t>
            </a:r>
            <a:r>
              <a:rPr lang="lv-LV" b="1" dirty="0">
                <a:latin typeface="+mn-lt"/>
                <a:ea typeface="Bookman Old Style" panose="02050604050505020204" pitchFamily="18" charset="-128"/>
                <a:cs typeface="Futura Medium" panose="020B0602020204020303" pitchFamily="34" charset="-79"/>
              </a:rPr>
              <a:t> </a:t>
            </a:r>
            <a:r>
              <a:rPr lang="lv-LV" b="1" dirty="0" err="1">
                <a:latin typeface="+mn-lt"/>
                <a:ea typeface="Bookman Old Style" panose="02050604050505020204" pitchFamily="18" charset="-128"/>
                <a:cs typeface="Futura Medium" panose="020B0602020204020303" pitchFamily="34" charset="-79"/>
              </a:rPr>
              <a:t>limited</a:t>
            </a:r>
            <a:r>
              <a:rPr lang="lv-LV" b="1" dirty="0">
                <a:latin typeface="+mn-lt"/>
                <a:ea typeface="Bookman Old Style" panose="02050604050505020204" pitchFamily="18" charset="-128"/>
                <a:cs typeface="Futura Medium" panose="020B0602020204020303" pitchFamily="34" charset="-79"/>
              </a:rPr>
              <a:t> </a:t>
            </a:r>
            <a:r>
              <a:rPr lang="lv-LV" b="1" dirty="0" err="1">
                <a:latin typeface="+mn-lt"/>
                <a:ea typeface="Bookman Old Style" panose="02050604050505020204" pitchFamily="18" charset="-128"/>
                <a:cs typeface="Futura Medium" panose="020B0602020204020303" pitchFamily="34" charset="-79"/>
              </a:rPr>
              <a:t>data</a:t>
            </a:r>
            <a:endParaRPr lang="lv-LV" b="1" dirty="0">
              <a:latin typeface="+mn-lt"/>
              <a:ea typeface="Bookman Old Style" panose="02050604050505020204" pitchFamily="18" charset="-128"/>
              <a:cs typeface="Futura Medium" panose="020B0602020204020303" pitchFamily="34" charset="-79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4316C-86B8-3F49-B0A5-1F083D2FED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76365"/>
            <a:ext cx="9144000" cy="1179773"/>
          </a:xfrm>
        </p:spPr>
        <p:txBody>
          <a:bodyPr>
            <a:normAutofit/>
          </a:bodyPr>
          <a:lstStyle/>
          <a:p>
            <a:r>
              <a:rPr lang="lv-LV" b="1" dirty="0"/>
              <a:t>Sven-Erik </a:t>
            </a:r>
            <a:r>
              <a:rPr lang="lv-LV" b="1" dirty="0" err="1"/>
              <a:t>Soosaar</a:t>
            </a:r>
            <a:r>
              <a:rPr lang="lv-LV" b="1" dirty="0"/>
              <a:t>, </a:t>
            </a:r>
            <a:r>
              <a:rPr lang="lv-LV" b="1" dirty="0" err="1"/>
              <a:t>Institute</a:t>
            </a:r>
            <a:r>
              <a:rPr lang="lv-LV" b="1" dirty="0"/>
              <a:t> </a:t>
            </a:r>
            <a:r>
              <a:rPr lang="lv-LV" b="1" dirty="0" err="1"/>
              <a:t>of</a:t>
            </a:r>
            <a:r>
              <a:rPr lang="lv-LV" b="1" dirty="0"/>
              <a:t> </a:t>
            </a:r>
            <a:r>
              <a:rPr lang="lv-LV" b="1" dirty="0" err="1"/>
              <a:t>the</a:t>
            </a:r>
            <a:r>
              <a:rPr lang="lv-LV" b="1" dirty="0"/>
              <a:t> Estonian </a:t>
            </a:r>
            <a:r>
              <a:rPr lang="lv-LV" b="1" dirty="0" err="1"/>
              <a:t>Language</a:t>
            </a:r>
            <a:endParaRPr lang="lv-LV" b="1" dirty="0"/>
          </a:p>
          <a:p>
            <a:r>
              <a:rPr lang="lv-LV" b="1" dirty="0"/>
              <a:t>Valts </a:t>
            </a:r>
            <a:r>
              <a:rPr lang="lv-LV" b="1" dirty="0" err="1"/>
              <a:t>Ernštreits</a:t>
            </a:r>
            <a:r>
              <a:rPr lang="lv-LV" b="1" dirty="0"/>
              <a:t>, UL </a:t>
            </a:r>
            <a:r>
              <a:rPr lang="lv-LV" b="1" dirty="0" err="1"/>
              <a:t>Livonian</a:t>
            </a:r>
            <a:r>
              <a:rPr lang="lv-LV" b="1" dirty="0"/>
              <a:t> </a:t>
            </a:r>
            <a:r>
              <a:rPr lang="lv-LV" b="1" dirty="0" err="1"/>
              <a:t>Institute</a:t>
            </a:r>
            <a:endParaRPr lang="lv-LV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9241F-2277-DC40-98A6-F4C6FEF7C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8" y="-308537"/>
            <a:ext cx="3474907" cy="2337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6ED037-F0E5-7644-A1AE-98E566E72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045" y="0"/>
            <a:ext cx="585910" cy="8599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9B754F-96B4-0640-8EB8-F69BCA0DB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600" y="4153283"/>
            <a:ext cx="5130800" cy="508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AC4ADB6B-EC7F-D142-9A41-4F6F0C7DE345}"/>
              </a:ext>
            </a:extLst>
          </p:cNvPr>
          <p:cNvSpPr txBox="1">
            <a:spLocks/>
          </p:cNvSpPr>
          <p:nvPr/>
        </p:nvSpPr>
        <p:spPr>
          <a:xfrm>
            <a:off x="2830285" y="5419197"/>
            <a:ext cx="7544759" cy="9849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State Research Rrogramme «Towards Development Of Open And Fair Digital Humanities Ecosystem In Latvia (Dheli, 2022-2025)»</a:t>
            </a:r>
          </a:p>
          <a:p>
            <a:r>
              <a:rPr lang="et-EE" dirty="0" err="1"/>
              <a:t>Kindred</a:t>
            </a:r>
            <a:r>
              <a:rPr lang="et-EE" dirty="0"/>
              <a:t> </a:t>
            </a:r>
            <a:r>
              <a:rPr lang="et-EE" dirty="0" err="1"/>
              <a:t>Peoples</a:t>
            </a:r>
            <a:r>
              <a:rPr lang="et-EE" dirty="0"/>
              <a:t>’ Programme </a:t>
            </a:r>
            <a:r>
              <a:rPr lang="lv-LV" dirty="0"/>
              <a:t>of Estonia</a:t>
            </a:r>
          </a:p>
          <a:p>
            <a:endParaRPr lang="lv-LV" dirty="0"/>
          </a:p>
        </p:txBody>
      </p:sp>
      <p:pic>
        <p:nvPicPr>
          <p:cNvPr id="6" name="Pilt 5" descr="Pilt, millel on kujutatud Font, tekst, kuvatõmmis, Graafika&#10;&#10;Kirjeldus on genereeritud automaatselt">
            <a:extLst>
              <a:ext uri="{FF2B5EF4-FFF2-40B4-BE49-F238E27FC236}">
                <a16:creationId xmlns:a16="http://schemas.microsoft.com/office/drawing/2014/main" id="{A63119DB-1329-6825-B428-3C751CE4C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335" y="162262"/>
            <a:ext cx="4404369" cy="1347219"/>
          </a:xfrm>
          <a:prstGeom prst="rect">
            <a:avLst/>
          </a:prstGeom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8679E0C1-B7E2-6239-2E71-1A9836F3C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28" y="5235648"/>
            <a:ext cx="19050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71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9340-3427-1D4F-93AA-9FD586AF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err="1"/>
              <a:t>Livonian</a:t>
            </a:r>
            <a:r>
              <a:rPr lang="lv-LV" b="1" dirty="0"/>
              <a:t> </a:t>
            </a:r>
            <a:r>
              <a:rPr lang="lv-LV" b="1" dirty="0" err="1"/>
              <a:t>lexicography</a:t>
            </a:r>
            <a:endParaRPr lang="lv-LV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57962-758B-E343-B14F-265E2ED2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" y="5625219"/>
            <a:ext cx="2111829" cy="1420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1821-F1BD-904D-844B-94000898F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15" y="6335364"/>
            <a:ext cx="356079" cy="522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0C59B-8FCC-AC48-B5DB-27AA3F4B7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429300"/>
            <a:ext cx="5130800" cy="50800"/>
          </a:xfrm>
          <a:prstGeom prst="rect">
            <a:avLst/>
          </a:prstGeom>
        </p:spPr>
      </p:pic>
      <p:pic>
        <p:nvPicPr>
          <p:cNvPr id="3" name="Pilt 2" descr="Pilt, millel on kujutatud Font, tekst, kuvatõmmis, Graafika&#10;&#10;Kirjeldus on genereeritud automaatselt">
            <a:extLst>
              <a:ext uri="{FF2B5EF4-FFF2-40B4-BE49-F238E27FC236}">
                <a16:creationId xmlns:a16="http://schemas.microsoft.com/office/drawing/2014/main" id="{9A7E255E-9948-C361-781C-D99D56F50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1" y="5959760"/>
            <a:ext cx="2302455" cy="704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59623E-134A-6234-83C1-CAA853EA4D19}"/>
              </a:ext>
            </a:extLst>
          </p:cNvPr>
          <p:cNvSpPr txBox="1"/>
          <p:nvPr/>
        </p:nvSpPr>
        <p:spPr>
          <a:xfrm>
            <a:off x="4724234" y="1589318"/>
            <a:ext cx="28567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lv-LV" sz="2800" b="1" dirty="0"/>
              <a:t>Viitso, T.-R., Ernštreits, V. (2012).</a:t>
            </a:r>
            <a:r>
              <a:rPr lang="lv-LV" sz="2800" dirty="0"/>
              <a:t> Līvõkīel-ēstikīel-lețkīel sõnārōntõz. («Livonian-Estonian-Latvian dictionary») Tartu - Riga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F0020-CA08-3E71-9963-1C0A6012B5B0}"/>
              </a:ext>
            </a:extLst>
          </p:cNvPr>
          <p:cNvSpPr txBox="1"/>
          <p:nvPr/>
        </p:nvSpPr>
        <p:spPr>
          <a:xfrm>
            <a:off x="7043947" y="5746881"/>
            <a:ext cx="461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dirty="0"/>
              <a:t>Ca 12 000 </a:t>
            </a:r>
            <a:r>
              <a:rPr lang="et-EE" sz="2800" dirty="0" err="1"/>
              <a:t>Livonian</a:t>
            </a:r>
            <a:r>
              <a:rPr lang="et-EE" sz="2800" dirty="0"/>
              <a:t> </a:t>
            </a:r>
            <a:r>
              <a:rPr lang="et-EE" sz="2800" dirty="0" err="1"/>
              <a:t>headwords</a:t>
            </a:r>
            <a:endParaRPr lang="et-EE" sz="2800" dirty="0"/>
          </a:p>
        </p:txBody>
      </p:sp>
      <p:pic>
        <p:nvPicPr>
          <p:cNvPr id="11" name="Sisu kohatäide 10" descr="Pilt, millel on kujutatud tekst, visiitkaart, disain&#10;&#10;Kirjeldus on genereeritud automaatselt">
            <a:extLst>
              <a:ext uri="{FF2B5EF4-FFF2-40B4-BE49-F238E27FC236}">
                <a16:creationId xmlns:a16="http://schemas.microsoft.com/office/drawing/2014/main" id="{172BDB2E-4C61-1F55-ED86-3C11C5FB3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-1" r="-2171" b="8692"/>
          <a:stretch/>
        </p:blipFill>
        <p:spPr>
          <a:xfrm rot="16200000">
            <a:off x="1803" y="1040423"/>
            <a:ext cx="4060062" cy="4837817"/>
          </a:xfrm>
        </p:spPr>
      </p:pic>
      <p:pic>
        <p:nvPicPr>
          <p:cNvPr id="15" name="Pilt 14" descr="Pilt, millel on kujutatud tekst, paber, raamat, Trükkimine&#10;&#10;Kirjeldus on genereeritud automaatselt">
            <a:extLst>
              <a:ext uri="{FF2B5EF4-FFF2-40B4-BE49-F238E27FC236}">
                <a16:creationId xmlns:a16="http://schemas.microsoft.com/office/drawing/2014/main" id="{DEEE1C73-7CA1-FF4E-1CC3-BC025A19E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076046" y="942014"/>
            <a:ext cx="3883826" cy="517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6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9340-3427-1D4F-93AA-9FD586AF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err="1"/>
              <a:t>Livonian</a:t>
            </a:r>
            <a:r>
              <a:rPr lang="lv-LV" b="1" dirty="0"/>
              <a:t> </a:t>
            </a:r>
            <a:r>
              <a:rPr lang="lv-LV" b="1" dirty="0" err="1"/>
              <a:t>lexicography</a:t>
            </a:r>
            <a:endParaRPr lang="lv-LV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57962-758B-E343-B14F-265E2ED2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" y="5625219"/>
            <a:ext cx="2111829" cy="1420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1821-F1BD-904D-844B-94000898F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15" y="6335364"/>
            <a:ext cx="356079" cy="522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0C59B-8FCC-AC48-B5DB-27AA3F4B7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429300"/>
            <a:ext cx="5130800" cy="508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6A683C-1758-754C-A0B2-57E61D433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 err="1"/>
              <a:t>Being</a:t>
            </a:r>
            <a:r>
              <a:rPr lang="lv-LV" dirty="0"/>
              <a:t> </a:t>
            </a:r>
            <a:r>
              <a:rPr lang="lv-LV" dirty="0" err="1"/>
              <a:t>collected</a:t>
            </a:r>
            <a:r>
              <a:rPr lang="lv-LV" dirty="0"/>
              <a:t> </a:t>
            </a:r>
            <a:r>
              <a:rPr lang="lv-LV" dirty="0" err="1"/>
              <a:t>from</a:t>
            </a:r>
            <a:r>
              <a:rPr lang="lv-LV" dirty="0"/>
              <a:t> </a:t>
            </a:r>
            <a:r>
              <a:rPr lang="lv-LV" dirty="0" err="1"/>
              <a:t>fieldwork</a:t>
            </a:r>
            <a:r>
              <a:rPr lang="lv-LV" dirty="0"/>
              <a:t> </a:t>
            </a:r>
            <a:r>
              <a:rPr lang="lv-LV" dirty="0" err="1"/>
              <a:t>data</a:t>
            </a:r>
            <a:r>
              <a:rPr lang="lv-LV" dirty="0"/>
              <a:t> </a:t>
            </a:r>
            <a:r>
              <a:rPr lang="lv-LV" b="1" dirty="0"/>
              <a:t>LELD </a:t>
            </a:r>
            <a:r>
              <a:rPr lang="lv-LV" b="1" dirty="0" err="1"/>
              <a:t>lacks</a:t>
            </a:r>
            <a:r>
              <a:rPr lang="lv-LV" b="1" dirty="0"/>
              <a:t> </a:t>
            </a:r>
            <a:r>
              <a:rPr lang="lv-LV" b="1" dirty="0" err="1"/>
              <a:t>consistency</a:t>
            </a:r>
            <a:r>
              <a:rPr lang="lv-LV" b="1" dirty="0"/>
              <a:t> </a:t>
            </a:r>
            <a:r>
              <a:rPr lang="lv-LV" b="1" dirty="0" err="1"/>
              <a:t>in</a:t>
            </a:r>
            <a:r>
              <a:rPr lang="lv-LV" b="1" dirty="0"/>
              <a:t> terms </a:t>
            </a:r>
            <a:r>
              <a:rPr lang="lv-LV" b="1" dirty="0" err="1"/>
              <a:t>of</a:t>
            </a:r>
            <a:r>
              <a:rPr lang="lv-LV" b="1" dirty="0"/>
              <a:t> even </a:t>
            </a:r>
            <a:r>
              <a:rPr lang="lv-LV" b="1" dirty="0" err="1"/>
              <a:t>basic</a:t>
            </a:r>
            <a:r>
              <a:rPr lang="lv-LV" b="1" dirty="0"/>
              <a:t>, </a:t>
            </a:r>
            <a:r>
              <a:rPr lang="lv-LV" b="1" dirty="0" err="1"/>
              <a:t>everyday</a:t>
            </a:r>
            <a:r>
              <a:rPr lang="lv-LV" b="1" dirty="0"/>
              <a:t> </a:t>
            </a:r>
            <a:r>
              <a:rPr lang="lv-LV" b="1" dirty="0" err="1"/>
              <a:t>use</a:t>
            </a:r>
            <a:r>
              <a:rPr lang="lv-LV" b="1" dirty="0"/>
              <a:t> </a:t>
            </a:r>
            <a:r>
              <a:rPr lang="lv-LV" b="1" dirty="0" err="1"/>
              <a:t>vocabulary</a:t>
            </a:r>
            <a:r>
              <a:rPr lang="lv-LV" dirty="0"/>
              <a:t>, </a:t>
            </a:r>
            <a:r>
              <a:rPr lang="lv-LV" dirty="0" err="1"/>
              <a:t>e.g</a:t>
            </a:r>
            <a:r>
              <a:rPr lang="lv-LV" dirty="0"/>
              <a:t>. </a:t>
            </a:r>
            <a:r>
              <a:rPr lang="lv-LV" dirty="0" err="1"/>
              <a:t>not</a:t>
            </a:r>
            <a:r>
              <a:rPr lang="lv-LV" dirty="0"/>
              <a:t> </a:t>
            </a:r>
            <a:r>
              <a:rPr lang="lv-LV" dirty="0" err="1"/>
              <a:t>all</a:t>
            </a:r>
            <a:r>
              <a:rPr lang="lv-LV" dirty="0"/>
              <a:t> </a:t>
            </a:r>
            <a:r>
              <a:rPr lang="lv-LV" dirty="0" err="1"/>
              <a:t>names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motnhs</a:t>
            </a:r>
            <a:r>
              <a:rPr lang="lv-LV" dirty="0"/>
              <a:t> </a:t>
            </a:r>
            <a:r>
              <a:rPr lang="lv-LV" dirty="0" err="1"/>
              <a:t>are</a:t>
            </a:r>
            <a:r>
              <a:rPr lang="lv-LV" dirty="0"/>
              <a:t> </a:t>
            </a:r>
            <a:r>
              <a:rPr lang="lv-LV" dirty="0" err="1"/>
              <a:t>represented</a:t>
            </a:r>
            <a:r>
              <a:rPr lang="lv-LV" dirty="0"/>
              <a:t>, «</a:t>
            </a:r>
            <a:r>
              <a:rPr lang="lv-LV" dirty="0" err="1"/>
              <a:t>please</a:t>
            </a:r>
            <a:r>
              <a:rPr lang="lv-LV" dirty="0"/>
              <a:t>» </a:t>
            </a:r>
            <a:r>
              <a:rPr lang="lv-LV" dirty="0" err="1"/>
              <a:t>was</a:t>
            </a:r>
            <a:r>
              <a:rPr lang="lv-LV" dirty="0"/>
              <a:t> </a:t>
            </a:r>
            <a:r>
              <a:rPr lang="lv-LV" dirty="0" err="1"/>
              <a:t>missing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original</a:t>
            </a:r>
            <a:r>
              <a:rPr lang="lv-LV" dirty="0"/>
              <a:t> </a:t>
            </a:r>
            <a:r>
              <a:rPr lang="lv-LV" dirty="0" err="1"/>
              <a:t>dictionary</a:t>
            </a:r>
            <a:r>
              <a:rPr lang="lv-LV" dirty="0"/>
              <a:t> </a:t>
            </a:r>
            <a:r>
              <a:rPr lang="lv-LV" dirty="0" err="1"/>
              <a:t>etc</a:t>
            </a:r>
            <a:r>
              <a:rPr lang="lv-LV" dirty="0"/>
              <a:t>.</a:t>
            </a:r>
          </a:p>
          <a:p>
            <a:r>
              <a:rPr lang="lv-LV" b="1" dirty="0" err="1"/>
              <a:t>There</a:t>
            </a:r>
            <a:r>
              <a:rPr lang="lv-LV" b="1" dirty="0"/>
              <a:t> </a:t>
            </a:r>
            <a:r>
              <a:rPr lang="lv-LV" b="1" dirty="0" err="1"/>
              <a:t>are</a:t>
            </a:r>
            <a:r>
              <a:rPr lang="lv-LV" b="1" dirty="0"/>
              <a:t> no </a:t>
            </a:r>
            <a:r>
              <a:rPr lang="lv-LV" b="1" dirty="0" err="1"/>
              <a:t>existing</a:t>
            </a:r>
            <a:r>
              <a:rPr lang="lv-LV" b="1" dirty="0"/>
              <a:t> </a:t>
            </a:r>
            <a:r>
              <a:rPr lang="lv-LV" b="1" dirty="0" err="1"/>
              <a:t>data</a:t>
            </a:r>
            <a:r>
              <a:rPr lang="lv-LV" b="1" dirty="0"/>
              <a:t> </a:t>
            </a:r>
            <a:r>
              <a:rPr lang="lv-LV" b="1" dirty="0" err="1"/>
              <a:t>collections</a:t>
            </a:r>
            <a:r>
              <a:rPr lang="lv-LV" b="1" dirty="0"/>
              <a:t> </a:t>
            </a:r>
            <a:r>
              <a:rPr lang="lv-LV" b="1" dirty="0" err="1"/>
              <a:t>or</a:t>
            </a:r>
            <a:r>
              <a:rPr lang="lv-LV" b="1" dirty="0"/>
              <a:t> </a:t>
            </a:r>
            <a:r>
              <a:rPr lang="lv-LV" b="1" dirty="0" err="1"/>
              <a:t>resources</a:t>
            </a:r>
            <a:r>
              <a:rPr lang="lv-LV" b="1" dirty="0"/>
              <a:t> </a:t>
            </a:r>
            <a:r>
              <a:rPr lang="lv-LV" b="1" dirty="0" err="1"/>
              <a:t>for</a:t>
            </a:r>
            <a:r>
              <a:rPr lang="lv-LV" b="1" dirty="0"/>
              <a:t> </a:t>
            </a:r>
            <a:r>
              <a:rPr lang="lv-LV" b="1" dirty="0" err="1"/>
              <a:t>Livonian</a:t>
            </a:r>
            <a:r>
              <a:rPr lang="lv-LV" b="1" dirty="0"/>
              <a:t> </a:t>
            </a:r>
            <a:r>
              <a:rPr lang="lv-LV" dirty="0" err="1"/>
              <a:t>that</a:t>
            </a:r>
            <a:r>
              <a:rPr lang="lv-LV" dirty="0"/>
              <a:t> </a:t>
            </a:r>
            <a:r>
              <a:rPr lang="lv-LV" dirty="0" err="1"/>
              <a:t>can</a:t>
            </a:r>
            <a:r>
              <a:rPr lang="lv-LV" dirty="0"/>
              <a:t> </a:t>
            </a:r>
            <a:r>
              <a:rPr lang="lv-LV" dirty="0" err="1"/>
              <a:t>offer</a:t>
            </a:r>
            <a:r>
              <a:rPr lang="lv-LV" dirty="0"/>
              <a:t> </a:t>
            </a:r>
            <a:r>
              <a:rPr lang="lv-LV" dirty="0" err="1"/>
              <a:t>an</a:t>
            </a:r>
            <a:r>
              <a:rPr lang="lv-LV" dirty="0"/>
              <a:t> </a:t>
            </a:r>
            <a:r>
              <a:rPr lang="lv-LV" dirty="0" err="1"/>
              <a:t>adequate</a:t>
            </a:r>
            <a:r>
              <a:rPr lang="lv-LV" dirty="0"/>
              <a:t> </a:t>
            </a:r>
            <a:r>
              <a:rPr lang="lv-LV" dirty="0" err="1"/>
              <a:t>perception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core</a:t>
            </a:r>
            <a:r>
              <a:rPr lang="lv-LV" dirty="0"/>
              <a:t> </a:t>
            </a:r>
            <a:r>
              <a:rPr lang="lv-LV" dirty="0" err="1"/>
              <a:t>vocabulary</a:t>
            </a:r>
            <a:r>
              <a:rPr lang="lv-LV" dirty="0"/>
              <a:t> </a:t>
            </a:r>
            <a:r>
              <a:rPr lang="lv-LV" dirty="0" err="1"/>
              <a:t>or</a:t>
            </a:r>
            <a:r>
              <a:rPr lang="lv-LV" dirty="0"/>
              <a:t> </a:t>
            </a:r>
            <a:r>
              <a:rPr lang="lv-LV" dirty="0" err="1"/>
              <a:t>vocabulary</a:t>
            </a:r>
            <a:r>
              <a:rPr lang="lv-LV" dirty="0"/>
              <a:t> </a:t>
            </a:r>
            <a:r>
              <a:rPr lang="lv-LV" dirty="0" err="1"/>
              <a:t>frequency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Livonian</a:t>
            </a:r>
            <a:r>
              <a:rPr lang="lv-LV" dirty="0"/>
              <a:t>.</a:t>
            </a:r>
          </a:p>
          <a:p>
            <a:r>
              <a:rPr lang="lv-LV" b="1" dirty="0"/>
              <a:t>Livonian corpus is heavily disbalanced</a:t>
            </a:r>
            <a:r>
              <a:rPr lang="lv-LV" dirty="0"/>
              <a:t>, e.g. </a:t>
            </a:r>
            <a:r>
              <a:rPr lang="lv-LV" dirty="0" err="1"/>
              <a:t>one</a:t>
            </a:r>
            <a:r>
              <a:rPr lang="lv-LV" dirty="0"/>
              <a:t> </a:t>
            </a:r>
            <a:r>
              <a:rPr lang="lv-LV" dirty="0" err="1"/>
              <a:t>third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corpus</a:t>
            </a:r>
            <a:r>
              <a:rPr lang="lv-LV" dirty="0"/>
              <a:t> </a:t>
            </a:r>
            <a:r>
              <a:rPr lang="lv-LV" dirty="0" err="1"/>
              <a:t>represents</a:t>
            </a:r>
            <a:r>
              <a:rPr lang="lv-LV" dirty="0"/>
              <a:t> </a:t>
            </a:r>
            <a:r>
              <a:rPr lang="lv-LV" dirty="0" err="1"/>
              <a:t>religious</a:t>
            </a:r>
            <a:r>
              <a:rPr lang="lv-LV" dirty="0"/>
              <a:t> </a:t>
            </a:r>
            <a:r>
              <a:rPr lang="lv-LV" dirty="0" err="1"/>
              <a:t>literature</a:t>
            </a:r>
            <a:r>
              <a:rPr lang="lv-LV" dirty="0"/>
              <a:t> (</a:t>
            </a:r>
            <a:r>
              <a:rPr lang="lv-LV" dirty="0" err="1"/>
              <a:t>translation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New</a:t>
            </a:r>
            <a:r>
              <a:rPr lang="lv-LV" dirty="0"/>
              <a:t> Testament),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another</a:t>
            </a:r>
            <a:r>
              <a:rPr lang="lv-LV" dirty="0"/>
              <a:t> </a:t>
            </a:r>
            <a:r>
              <a:rPr lang="lv-LV" dirty="0" err="1"/>
              <a:t>third</a:t>
            </a:r>
            <a:r>
              <a:rPr lang="lv-LV" dirty="0"/>
              <a:t> – </a:t>
            </a:r>
            <a:r>
              <a:rPr lang="lv-LV" dirty="0" err="1"/>
              <a:t>fairy</a:t>
            </a:r>
            <a:r>
              <a:rPr lang="lv-LV" dirty="0"/>
              <a:t> </a:t>
            </a:r>
            <a:r>
              <a:rPr lang="lv-LV" dirty="0" err="1"/>
              <a:t>tales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legends</a:t>
            </a:r>
            <a:r>
              <a:rPr lang="lv-LV" dirty="0"/>
              <a:t>.</a:t>
            </a:r>
          </a:p>
          <a:p>
            <a:endParaRPr lang="lv-LV" dirty="0"/>
          </a:p>
          <a:p>
            <a:endParaRPr lang="en-GB" dirty="0"/>
          </a:p>
          <a:p>
            <a:endParaRPr lang="lv-LV" dirty="0"/>
          </a:p>
        </p:txBody>
      </p:sp>
      <p:pic>
        <p:nvPicPr>
          <p:cNvPr id="3" name="Pilt 2" descr="Pilt, millel on kujutatud Font, tekst, kuvatõmmis, Graafika&#10;&#10;Kirjeldus on genereeritud automaatselt">
            <a:extLst>
              <a:ext uri="{FF2B5EF4-FFF2-40B4-BE49-F238E27FC236}">
                <a16:creationId xmlns:a16="http://schemas.microsoft.com/office/drawing/2014/main" id="{6E0F94B0-57C0-449C-CF71-7DF5EF0C7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1" y="5959760"/>
            <a:ext cx="2302455" cy="7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5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9340-3427-1D4F-93AA-9FD586AF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err="1"/>
              <a:t>Vocabulary</a:t>
            </a:r>
            <a:r>
              <a:rPr lang="lv-LV" b="1" dirty="0"/>
              <a:t> </a:t>
            </a:r>
            <a:r>
              <a:rPr lang="lv-LV" b="1" dirty="0" err="1"/>
              <a:t>data</a:t>
            </a:r>
            <a:r>
              <a:rPr lang="lv-LV" b="1" dirty="0"/>
              <a:t> </a:t>
            </a:r>
            <a:r>
              <a:rPr lang="lv-LV" b="1" dirty="0" err="1"/>
              <a:t>for</a:t>
            </a:r>
            <a:r>
              <a:rPr lang="lv-LV" b="1" dirty="0"/>
              <a:t> </a:t>
            </a:r>
            <a:r>
              <a:rPr lang="lv-LV" b="1" dirty="0" err="1"/>
              <a:t>consistency</a:t>
            </a:r>
            <a:endParaRPr lang="lv-LV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57962-758B-E343-B14F-265E2ED2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" y="5625219"/>
            <a:ext cx="2111829" cy="1420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1821-F1BD-904D-844B-94000898F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15" y="6335364"/>
            <a:ext cx="356079" cy="522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0C59B-8FCC-AC48-B5DB-27AA3F4B7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429300"/>
            <a:ext cx="5130800" cy="508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6A683C-1758-754C-A0B2-57E61D433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/>
              <a:t>Simpliest and </a:t>
            </a:r>
            <a:r>
              <a:rPr lang="lv-LV" b="1" dirty="0"/>
              <a:t>probably most effective way for approaching consistency issues is using frequency data</a:t>
            </a:r>
            <a:r>
              <a:rPr lang="lv-LV" dirty="0"/>
              <a:t>.</a:t>
            </a:r>
          </a:p>
          <a:p>
            <a:r>
              <a:rPr lang="lv-LV" b="1" dirty="0" err="1"/>
              <a:t>Such</a:t>
            </a:r>
            <a:r>
              <a:rPr lang="lv-LV" b="1" dirty="0"/>
              <a:t> </a:t>
            </a:r>
            <a:r>
              <a:rPr lang="lv-LV" b="1" dirty="0" err="1"/>
              <a:t>an</a:t>
            </a:r>
            <a:r>
              <a:rPr lang="lv-LV" b="1" dirty="0"/>
              <a:t> </a:t>
            </a:r>
            <a:r>
              <a:rPr lang="lv-LV" b="1" dirty="0" err="1"/>
              <a:t>example</a:t>
            </a:r>
            <a:r>
              <a:rPr lang="lv-LV" b="1" dirty="0"/>
              <a:t> </a:t>
            </a:r>
            <a:r>
              <a:rPr lang="lv-LV" b="1" dirty="0" err="1"/>
              <a:t>is</a:t>
            </a:r>
            <a:r>
              <a:rPr lang="lv-LV" b="1" dirty="0"/>
              <a:t> Estonian-</a:t>
            </a:r>
            <a:r>
              <a:rPr lang="lv-LV" b="1" dirty="0" err="1"/>
              <a:t>Latvian</a:t>
            </a:r>
            <a:r>
              <a:rPr lang="lv-LV" b="1" dirty="0"/>
              <a:t> </a:t>
            </a:r>
            <a:r>
              <a:rPr lang="lv-LV" b="1" dirty="0" err="1"/>
              <a:t>dictionary</a:t>
            </a:r>
            <a:r>
              <a:rPr lang="lv-LV" b="1" dirty="0"/>
              <a:t> </a:t>
            </a:r>
            <a:r>
              <a:rPr lang="lv-LV" dirty="0"/>
              <a:t>(ELD, 2015; 1096 </a:t>
            </a:r>
            <a:r>
              <a:rPr lang="lv-LV" dirty="0" err="1"/>
              <a:t>pages</a:t>
            </a:r>
            <a:r>
              <a:rPr lang="lv-LV" dirty="0"/>
              <a:t>;). For this statistical metadata was used from 3 separate sources: list of 5000 lemmas from the core vocabulary; 10 000 lemmas from frequency dictionary; combined with frequency data from balanced corpora (from 5000 – 40 000, divided by 5000).</a:t>
            </a:r>
          </a:p>
          <a:p>
            <a:pPr marL="0" indent="0">
              <a:buNone/>
            </a:pPr>
            <a:endParaRPr lang="lv-LV" dirty="0"/>
          </a:p>
          <a:p>
            <a:endParaRPr lang="lv-LV" dirty="0"/>
          </a:p>
          <a:p>
            <a:pPr marL="0" indent="0">
              <a:buNone/>
            </a:pPr>
            <a:endParaRPr lang="lv-LV" dirty="0"/>
          </a:p>
          <a:p>
            <a:endParaRPr lang="en-GB" dirty="0"/>
          </a:p>
          <a:p>
            <a:endParaRPr lang="lv-LV" dirty="0"/>
          </a:p>
        </p:txBody>
      </p:sp>
      <p:pic>
        <p:nvPicPr>
          <p:cNvPr id="3" name="Pilt 2" descr="Pilt, millel on kujutatud Font, tekst, kuvatõmmis, Graafika&#10;&#10;Kirjeldus on genereeritud automaatselt">
            <a:extLst>
              <a:ext uri="{FF2B5EF4-FFF2-40B4-BE49-F238E27FC236}">
                <a16:creationId xmlns:a16="http://schemas.microsoft.com/office/drawing/2014/main" id="{FE113F06-465B-6A11-F4FD-0902CDE19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1" y="5959760"/>
            <a:ext cx="2302455" cy="7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3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9340-3427-1D4F-93AA-9FD586AF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err="1"/>
              <a:t>Vocabulary</a:t>
            </a:r>
            <a:r>
              <a:rPr lang="lv-LV" b="1" dirty="0"/>
              <a:t> </a:t>
            </a:r>
            <a:r>
              <a:rPr lang="lv-LV" b="1" dirty="0" err="1"/>
              <a:t>data</a:t>
            </a:r>
            <a:r>
              <a:rPr lang="lv-LV" b="1" dirty="0"/>
              <a:t> </a:t>
            </a:r>
            <a:r>
              <a:rPr lang="lv-LV" b="1" dirty="0" err="1"/>
              <a:t>for</a:t>
            </a:r>
            <a:r>
              <a:rPr lang="lv-LV" b="1" dirty="0"/>
              <a:t> </a:t>
            </a:r>
            <a:r>
              <a:rPr lang="lv-LV" b="1" dirty="0" err="1"/>
              <a:t>consistency</a:t>
            </a:r>
            <a:endParaRPr lang="lv-LV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57962-758B-E343-B14F-265E2ED2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" y="5625219"/>
            <a:ext cx="2111829" cy="1420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1821-F1BD-904D-844B-94000898F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15" y="6335364"/>
            <a:ext cx="356079" cy="522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0C59B-8FCC-AC48-B5DB-27AA3F4B7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429300"/>
            <a:ext cx="5130800" cy="508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6A683C-1758-754C-A0B2-57E61D433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72200" cy="4351338"/>
          </a:xfrm>
        </p:spPr>
        <p:txBody>
          <a:bodyPr>
            <a:normAutofit/>
          </a:bodyPr>
          <a:lstStyle/>
          <a:p>
            <a:r>
              <a:rPr lang="lv-LV" b="1" dirty="0"/>
              <a:t>This was done to ensure that the dictionary constantly covers the core of the vocabulary and grows evenly</a:t>
            </a:r>
            <a:r>
              <a:rPr lang="lv-LV" dirty="0"/>
              <a:t>, not sequentially (e.g. </a:t>
            </a:r>
            <a:r>
              <a:rPr lang="lv-LV" dirty="0" err="1"/>
              <a:t>by</a:t>
            </a:r>
            <a:r>
              <a:rPr lang="lv-LV" dirty="0"/>
              <a:t> </a:t>
            </a:r>
            <a:r>
              <a:rPr lang="lv-LV" dirty="0" err="1"/>
              <a:t>starting</a:t>
            </a:r>
            <a:r>
              <a:rPr lang="lv-LV" dirty="0"/>
              <a:t> </a:t>
            </a:r>
            <a:r>
              <a:rPr lang="lv-LV" dirty="0" err="1"/>
              <a:t>letters</a:t>
            </a:r>
            <a:r>
              <a:rPr lang="lv-LV" dirty="0"/>
              <a:t>).</a:t>
            </a:r>
          </a:p>
          <a:p>
            <a:r>
              <a:rPr lang="lv-LV" b="1" dirty="0" err="1"/>
              <a:t>Also</a:t>
            </a:r>
            <a:r>
              <a:rPr lang="lv-LV" b="1" dirty="0"/>
              <a:t> </a:t>
            </a:r>
            <a:r>
              <a:rPr lang="lv-LV" b="1" dirty="0" err="1"/>
              <a:t>other</a:t>
            </a:r>
            <a:r>
              <a:rPr lang="lv-LV" b="1" dirty="0"/>
              <a:t> </a:t>
            </a:r>
            <a:r>
              <a:rPr lang="lv-LV" b="1" dirty="0" err="1"/>
              <a:t>methods</a:t>
            </a:r>
            <a:r>
              <a:rPr lang="lv-LV" b="1" dirty="0"/>
              <a:t> </a:t>
            </a:r>
            <a:r>
              <a:rPr lang="lv-LV" dirty="0"/>
              <a:t>(</a:t>
            </a:r>
            <a:r>
              <a:rPr lang="lv-LV" dirty="0" err="1"/>
              <a:t>ontologies</a:t>
            </a:r>
            <a:r>
              <a:rPr lang="lv-LV" dirty="0"/>
              <a:t> </a:t>
            </a:r>
            <a:r>
              <a:rPr lang="lv-LV" dirty="0" err="1"/>
              <a:t>check</a:t>
            </a:r>
            <a:r>
              <a:rPr lang="lv-LV" dirty="0"/>
              <a:t>, </a:t>
            </a:r>
            <a:r>
              <a:rPr lang="lv-LV" dirty="0" err="1"/>
              <a:t>compund</a:t>
            </a:r>
            <a:r>
              <a:rPr lang="lv-LV" dirty="0"/>
              <a:t> </a:t>
            </a:r>
            <a:r>
              <a:rPr lang="lv-LV" dirty="0" err="1"/>
              <a:t>components</a:t>
            </a:r>
            <a:r>
              <a:rPr lang="lv-LV" dirty="0"/>
              <a:t> </a:t>
            </a:r>
            <a:r>
              <a:rPr lang="lv-LV" dirty="0" err="1"/>
              <a:t>check</a:t>
            </a:r>
            <a:r>
              <a:rPr lang="lv-LV" dirty="0"/>
              <a:t>, </a:t>
            </a:r>
            <a:r>
              <a:rPr lang="lv-LV" dirty="0" err="1"/>
              <a:t>manual</a:t>
            </a:r>
            <a:r>
              <a:rPr lang="lv-LV" dirty="0"/>
              <a:t> </a:t>
            </a:r>
            <a:r>
              <a:rPr lang="lv-LV" dirty="0" err="1"/>
              <a:t>comparison</a:t>
            </a:r>
            <a:r>
              <a:rPr lang="lv-LV" dirty="0"/>
              <a:t> </a:t>
            </a:r>
            <a:r>
              <a:rPr lang="lv-LV" dirty="0" err="1"/>
              <a:t>with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orthography</a:t>
            </a:r>
            <a:r>
              <a:rPr lang="lv-LV" dirty="0"/>
              <a:t> </a:t>
            </a:r>
            <a:r>
              <a:rPr lang="lv-LV" dirty="0" err="1"/>
              <a:t>dicitonary</a:t>
            </a:r>
            <a:r>
              <a:rPr lang="lv-LV" dirty="0"/>
              <a:t>) </a:t>
            </a:r>
            <a:r>
              <a:rPr lang="lv-LV" b="1" dirty="0" err="1"/>
              <a:t>were</a:t>
            </a:r>
            <a:r>
              <a:rPr lang="lv-LV" b="1" dirty="0"/>
              <a:t> </a:t>
            </a:r>
            <a:r>
              <a:rPr lang="lv-LV" b="1" dirty="0" err="1"/>
              <a:t>applied</a:t>
            </a:r>
            <a:r>
              <a:rPr lang="lv-LV" b="1" dirty="0"/>
              <a:t> </a:t>
            </a:r>
            <a:r>
              <a:rPr lang="lv-LV" dirty="0" err="1"/>
              <a:t>additionally</a:t>
            </a:r>
            <a:r>
              <a:rPr lang="lv-LV" dirty="0"/>
              <a:t> to </a:t>
            </a:r>
            <a:r>
              <a:rPr lang="lv-LV" dirty="0" err="1"/>
              <a:t>ensure</a:t>
            </a:r>
            <a:r>
              <a:rPr lang="lv-LV" dirty="0"/>
              <a:t> </a:t>
            </a:r>
            <a:r>
              <a:rPr lang="lv-LV" dirty="0" err="1"/>
              <a:t>consistency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dictionary</a:t>
            </a:r>
            <a:r>
              <a:rPr lang="lv-LV" dirty="0"/>
              <a:t>.</a:t>
            </a:r>
          </a:p>
          <a:p>
            <a:endParaRPr lang="lv-LV" dirty="0"/>
          </a:p>
          <a:p>
            <a:endParaRPr lang="lv-LV" dirty="0"/>
          </a:p>
          <a:p>
            <a:pPr marL="0" indent="0">
              <a:buNone/>
            </a:pPr>
            <a:endParaRPr lang="lv-LV" dirty="0"/>
          </a:p>
          <a:p>
            <a:endParaRPr lang="en-GB" dirty="0"/>
          </a:p>
          <a:p>
            <a:endParaRPr lang="lv-LV" dirty="0"/>
          </a:p>
        </p:txBody>
      </p:sp>
      <p:pic>
        <p:nvPicPr>
          <p:cNvPr id="1026" name="Picture 2" descr="EESTI-LÄTI SÕNARAAMAT - Rahva Raamat">
            <a:extLst>
              <a:ext uri="{FF2B5EF4-FFF2-40B4-BE49-F238E27FC236}">
                <a16:creationId xmlns:a16="http://schemas.microsoft.com/office/drawing/2014/main" id="{452C107B-C6F3-C28E-9AEE-7E941362E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447" y="1690688"/>
            <a:ext cx="3091263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lt 2" descr="Pilt, millel on kujutatud Font, tekst, kuvatõmmis, Graafika&#10;&#10;Kirjeldus on genereeritud automaatselt">
            <a:extLst>
              <a:ext uri="{FF2B5EF4-FFF2-40B4-BE49-F238E27FC236}">
                <a16:creationId xmlns:a16="http://schemas.microsoft.com/office/drawing/2014/main" id="{BBA06BDE-3050-9665-D667-C6BE599BE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1" y="5959760"/>
            <a:ext cx="2302455" cy="7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37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9340-3427-1D4F-93AA-9FD586AF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Achieving consistency for the Livonian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57962-758B-E343-B14F-265E2ED2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" y="5625219"/>
            <a:ext cx="2111829" cy="1420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1821-F1BD-904D-844B-94000898F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15" y="6335364"/>
            <a:ext cx="356079" cy="522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0C59B-8FCC-AC48-B5DB-27AA3F4B7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429300"/>
            <a:ext cx="5130800" cy="508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6A683C-1758-754C-A0B2-57E61D433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b="1" dirty="0" err="1"/>
              <a:t>Livonian</a:t>
            </a:r>
            <a:r>
              <a:rPr lang="lv-LV" b="1" dirty="0"/>
              <a:t> </a:t>
            </a:r>
            <a:r>
              <a:rPr lang="lv-LV" b="1" dirty="0" err="1"/>
              <a:t>corpus</a:t>
            </a:r>
            <a:r>
              <a:rPr lang="lv-LV" b="1" dirty="0"/>
              <a:t> </a:t>
            </a:r>
            <a:r>
              <a:rPr lang="lv-LV" b="1" dirty="0" err="1"/>
              <a:t>frequency</a:t>
            </a:r>
            <a:r>
              <a:rPr lang="lv-LV" b="1" dirty="0"/>
              <a:t> </a:t>
            </a:r>
            <a:r>
              <a:rPr lang="lv-LV" b="1" dirty="0" err="1"/>
              <a:t>data</a:t>
            </a:r>
            <a:r>
              <a:rPr lang="lv-LV" b="1" dirty="0"/>
              <a:t> </a:t>
            </a:r>
            <a:r>
              <a:rPr lang="lv-LV" b="1" dirty="0" err="1"/>
              <a:t>is</a:t>
            </a:r>
            <a:r>
              <a:rPr lang="lv-LV" b="1" dirty="0"/>
              <a:t> </a:t>
            </a:r>
            <a:r>
              <a:rPr lang="lv-LV" b="1" dirty="0" err="1"/>
              <a:t>distorted</a:t>
            </a:r>
            <a:r>
              <a:rPr lang="lv-LV" b="1" dirty="0"/>
              <a:t> </a:t>
            </a:r>
            <a:r>
              <a:rPr lang="lv-LV" dirty="0" err="1"/>
              <a:t>due</a:t>
            </a:r>
            <a:r>
              <a:rPr lang="lv-LV" dirty="0"/>
              <a:t> to </a:t>
            </a:r>
            <a:r>
              <a:rPr lang="lv-LV" dirty="0" err="1"/>
              <a:t>uneven</a:t>
            </a:r>
            <a:r>
              <a:rPr lang="lv-LV" dirty="0"/>
              <a:t> </a:t>
            </a:r>
            <a:r>
              <a:rPr lang="lv-LV" dirty="0" err="1"/>
              <a:t>documentation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sources</a:t>
            </a:r>
            <a:r>
              <a:rPr lang="lv-LV" dirty="0"/>
              <a:t>.</a:t>
            </a:r>
          </a:p>
          <a:p>
            <a:r>
              <a:rPr lang="lv-LV" b="1" dirty="0"/>
              <a:t>LELD </a:t>
            </a:r>
            <a:r>
              <a:rPr lang="lv-LV" b="1" dirty="0" err="1"/>
              <a:t>and</a:t>
            </a:r>
            <a:r>
              <a:rPr lang="lv-LV" b="1" dirty="0"/>
              <a:t> </a:t>
            </a:r>
            <a:r>
              <a:rPr lang="lv-LV" b="1" dirty="0" err="1"/>
              <a:t>lexicography</a:t>
            </a:r>
            <a:r>
              <a:rPr lang="lv-LV" b="1" dirty="0"/>
              <a:t> </a:t>
            </a:r>
            <a:r>
              <a:rPr lang="lv-LV" b="1" dirty="0" err="1"/>
              <a:t>database</a:t>
            </a:r>
            <a:r>
              <a:rPr lang="lv-LV" b="1" dirty="0"/>
              <a:t> </a:t>
            </a:r>
            <a:r>
              <a:rPr lang="lv-LV" dirty="0"/>
              <a:t>(</a:t>
            </a:r>
            <a:r>
              <a:rPr lang="lv-LV" dirty="0" err="1"/>
              <a:t>Livonian.tech</a:t>
            </a:r>
            <a:r>
              <a:rPr lang="lv-LV" dirty="0"/>
              <a:t>) </a:t>
            </a:r>
            <a:r>
              <a:rPr lang="lv-LV" b="1" dirty="0" err="1"/>
              <a:t>are</a:t>
            </a:r>
            <a:r>
              <a:rPr lang="lv-LV" b="1" dirty="0"/>
              <a:t> </a:t>
            </a:r>
            <a:r>
              <a:rPr lang="lv-LV" b="1" dirty="0" err="1"/>
              <a:t>trilingual</a:t>
            </a:r>
            <a:r>
              <a:rPr lang="lv-LV" b="1" dirty="0"/>
              <a:t> </a:t>
            </a:r>
            <a:r>
              <a:rPr lang="lv-LV" dirty="0"/>
              <a:t>(</a:t>
            </a:r>
            <a:r>
              <a:rPr lang="lv-LV" dirty="0" err="1"/>
              <a:t>Livonian</a:t>
            </a:r>
            <a:r>
              <a:rPr lang="lv-LV" dirty="0"/>
              <a:t>, Estonian, </a:t>
            </a:r>
            <a:r>
              <a:rPr lang="lv-LV" dirty="0" err="1"/>
              <a:t>Latvian</a:t>
            </a:r>
            <a:r>
              <a:rPr lang="lv-LV" dirty="0"/>
              <a:t>), </a:t>
            </a:r>
            <a:r>
              <a:rPr lang="lv-LV" dirty="0" err="1"/>
              <a:t>thus</a:t>
            </a:r>
            <a:r>
              <a:rPr lang="lv-LV" dirty="0"/>
              <a:t> </a:t>
            </a:r>
            <a:r>
              <a:rPr lang="lv-LV" dirty="0" err="1"/>
              <a:t>frequency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consistancy</a:t>
            </a:r>
            <a:r>
              <a:rPr lang="lv-LV" dirty="0"/>
              <a:t> </a:t>
            </a:r>
            <a:r>
              <a:rPr lang="lv-LV" dirty="0" err="1"/>
              <a:t>data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Latvian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Estonian </a:t>
            </a:r>
            <a:r>
              <a:rPr lang="lv-LV" dirty="0" err="1"/>
              <a:t>may</a:t>
            </a:r>
            <a:r>
              <a:rPr lang="lv-LV" dirty="0"/>
              <a:t> </a:t>
            </a:r>
            <a:r>
              <a:rPr lang="lv-LV" dirty="0" err="1"/>
              <a:t>be</a:t>
            </a:r>
            <a:r>
              <a:rPr lang="lv-LV" dirty="0"/>
              <a:t> </a:t>
            </a:r>
            <a:r>
              <a:rPr lang="lv-LV" dirty="0" err="1"/>
              <a:t>used</a:t>
            </a:r>
            <a:r>
              <a:rPr lang="lv-LV" dirty="0"/>
              <a:t>.</a:t>
            </a:r>
          </a:p>
          <a:p>
            <a:r>
              <a:rPr lang="lv-LV" dirty="0"/>
              <a:t>Estonian </a:t>
            </a:r>
            <a:r>
              <a:rPr lang="lv-LV" dirty="0" err="1"/>
              <a:t>is</a:t>
            </a:r>
            <a:r>
              <a:rPr lang="lv-LV" dirty="0"/>
              <a:t> </a:t>
            </a:r>
            <a:r>
              <a:rPr lang="lv-LV" dirty="0" err="1"/>
              <a:t>a</a:t>
            </a:r>
            <a:r>
              <a:rPr lang="lv-LV" dirty="0"/>
              <a:t> </a:t>
            </a:r>
            <a:r>
              <a:rPr lang="lv-LV" dirty="0" err="1"/>
              <a:t>Finnic</a:t>
            </a:r>
            <a:r>
              <a:rPr lang="lv-LV" dirty="0"/>
              <a:t> </a:t>
            </a:r>
            <a:r>
              <a:rPr lang="lv-LV" dirty="0" err="1"/>
              <a:t>language</a:t>
            </a:r>
            <a:r>
              <a:rPr lang="lv-LV" dirty="0"/>
              <a:t> </a:t>
            </a:r>
            <a:r>
              <a:rPr lang="lv-LV" dirty="0" err="1"/>
              <a:t>relatively</a:t>
            </a:r>
            <a:r>
              <a:rPr lang="lv-LV" dirty="0"/>
              <a:t> </a:t>
            </a:r>
            <a:r>
              <a:rPr lang="lv-LV" dirty="0" err="1"/>
              <a:t>closely</a:t>
            </a:r>
            <a:r>
              <a:rPr lang="lv-LV" dirty="0"/>
              <a:t> </a:t>
            </a:r>
            <a:r>
              <a:rPr lang="lv-LV" dirty="0" err="1"/>
              <a:t>related</a:t>
            </a:r>
            <a:r>
              <a:rPr lang="lv-LV" dirty="0"/>
              <a:t> to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Livonian</a:t>
            </a:r>
            <a:r>
              <a:rPr lang="lv-LV" dirty="0"/>
              <a:t>, </a:t>
            </a:r>
            <a:r>
              <a:rPr lang="lv-LV" dirty="0" err="1"/>
              <a:t>Latvian</a:t>
            </a:r>
            <a:r>
              <a:rPr lang="lv-LV" dirty="0"/>
              <a:t> </a:t>
            </a:r>
            <a:r>
              <a:rPr lang="lv-LV" dirty="0" err="1"/>
              <a:t>is</a:t>
            </a:r>
            <a:r>
              <a:rPr lang="lv-LV" dirty="0"/>
              <a:t> </a:t>
            </a:r>
            <a:r>
              <a:rPr lang="lv-LV" dirty="0" err="1"/>
              <a:t>a</a:t>
            </a:r>
            <a:r>
              <a:rPr lang="lv-LV" dirty="0"/>
              <a:t> </a:t>
            </a:r>
            <a:r>
              <a:rPr lang="lv-LV" dirty="0" err="1"/>
              <a:t>main</a:t>
            </a:r>
            <a:r>
              <a:rPr lang="lv-LV" dirty="0"/>
              <a:t> </a:t>
            </a:r>
            <a:r>
              <a:rPr lang="lv-LV" dirty="0" err="1"/>
              <a:t>contact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influence </a:t>
            </a:r>
            <a:r>
              <a:rPr lang="lv-LV" dirty="0" err="1"/>
              <a:t>language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primary</a:t>
            </a:r>
            <a:r>
              <a:rPr lang="lv-LV" dirty="0"/>
              <a:t> </a:t>
            </a:r>
            <a:r>
              <a:rPr lang="lv-LV" dirty="0" err="1"/>
              <a:t>source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loanwords</a:t>
            </a:r>
            <a:r>
              <a:rPr lang="lv-LV" dirty="0"/>
              <a:t> – </a:t>
            </a:r>
            <a:r>
              <a:rPr lang="lv-LV" dirty="0" err="1"/>
              <a:t>thus</a:t>
            </a:r>
            <a:r>
              <a:rPr lang="lv-LV" dirty="0"/>
              <a:t> </a:t>
            </a:r>
            <a:r>
              <a:rPr lang="lv-LV" b="1" dirty="0" err="1"/>
              <a:t>data</a:t>
            </a:r>
            <a:r>
              <a:rPr lang="lv-LV" b="1" dirty="0"/>
              <a:t> </a:t>
            </a:r>
            <a:r>
              <a:rPr lang="lv-LV" b="1" dirty="0" err="1"/>
              <a:t>from</a:t>
            </a:r>
            <a:r>
              <a:rPr lang="lv-LV" b="1" dirty="0"/>
              <a:t> </a:t>
            </a:r>
            <a:r>
              <a:rPr lang="lv-LV" b="1" dirty="0" err="1"/>
              <a:t>both</a:t>
            </a:r>
            <a:r>
              <a:rPr lang="lv-LV" b="1" dirty="0"/>
              <a:t> </a:t>
            </a:r>
            <a:r>
              <a:rPr lang="lv-LV" b="1" dirty="0" err="1"/>
              <a:t>these</a:t>
            </a:r>
            <a:r>
              <a:rPr lang="lv-LV" b="1" dirty="0"/>
              <a:t> </a:t>
            </a:r>
            <a:r>
              <a:rPr lang="lv-LV" b="1" dirty="0" err="1"/>
              <a:t>languages</a:t>
            </a:r>
            <a:r>
              <a:rPr lang="lv-LV" b="1" dirty="0"/>
              <a:t> </a:t>
            </a:r>
            <a:r>
              <a:rPr lang="lv-LV" b="1" dirty="0" err="1"/>
              <a:t>may</a:t>
            </a:r>
            <a:r>
              <a:rPr lang="lv-LV" b="1" dirty="0"/>
              <a:t> </a:t>
            </a:r>
            <a:r>
              <a:rPr lang="lv-LV" b="1" dirty="0" err="1"/>
              <a:t>be</a:t>
            </a:r>
            <a:r>
              <a:rPr lang="lv-LV" b="1" dirty="0"/>
              <a:t> </a:t>
            </a:r>
            <a:r>
              <a:rPr lang="lv-LV" b="1" dirty="0" err="1"/>
              <a:t>used</a:t>
            </a:r>
            <a:r>
              <a:rPr lang="lv-LV" b="1" dirty="0"/>
              <a:t> </a:t>
            </a:r>
            <a:r>
              <a:rPr lang="lv-LV" b="1" dirty="0" err="1"/>
              <a:t>for</a:t>
            </a:r>
            <a:r>
              <a:rPr lang="lv-LV" b="1" dirty="0"/>
              <a:t> </a:t>
            </a:r>
            <a:r>
              <a:rPr lang="lv-LV" b="1" dirty="0" err="1"/>
              <a:t>gaining</a:t>
            </a:r>
            <a:r>
              <a:rPr lang="lv-LV" b="1" dirty="0"/>
              <a:t> </a:t>
            </a:r>
            <a:r>
              <a:rPr lang="lv-LV" b="1" dirty="0" err="1"/>
              <a:t>a</a:t>
            </a:r>
            <a:r>
              <a:rPr lang="lv-LV" b="1" dirty="0"/>
              <a:t> </a:t>
            </a:r>
            <a:r>
              <a:rPr lang="lv-LV" b="1" dirty="0" err="1"/>
              <a:t>perspective</a:t>
            </a:r>
            <a:r>
              <a:rPr lang="lv-LV" b="1" dirty="0"/>
              <a:t> </a:t>
            </a:r>
            <a:r>
              <a:rPr lang="lv-LV" b="1" dirty="0" err="1"/>
              <a:t>on</a:t>
            </a:r>
            <a:r>
              <a:rPr lang="lv-LV" b="1" dirty="0"/>
              <a:t> </a:t>
            </a:r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Livonian</a:t>
            </a:r>
            <a:r>
              <a:rPr lang="lv-LV" b="1" dirty="0"/>
              <a:t>, </a:t>
            </a:r>
            <a:r>
              <a:rPr lang="lv-LV" dirty="0" err="1"/>
              <a:t>it’s</a:t>
            </a:r>
            <a:r>
              <a:rPr lang="lv-LV" dirty="0"/>
              <a:t> </a:t>
            </a:r>
            <a:r>
              <a:rPr lang="lv-LV" dirty="0" err="1"/>
              <a:t>basic</a:t>
            </a:r>
            <a:r>
              <a:rPr lang="lv-LV" dirty="0"/>
              <a:t> </a:t>
            </a:r>
            <a:r>
              <a:rPr lang="lv-LV" dirty="0" err="1"/>
              <a:t>vocabulary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frequency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lexical</a:t>
            </a:r>
            <a:r>
              <a:rPr lang="lv-LV" dirty="0"/>
              <a:t> </a:t>
            </a:r>
            <a:r>
              <a:rPr lang="lv-LV" dirty="0" err="1"/>
              <a:t>units</a:t>
            </a:r>
            <a:r>
              <a:rPr lang="lv-LV" dirty="0"/>
              <a:t>. </a:t>
            </a:r>
          </a:p>
          <a:p>
            <a:endParaRPr lang="lv-LV" dirty="0"/>
          </a:p>
          <a:p>
            <a:endParaRPr lang="en-GB" dirty="0"/>
          </a:p>
          <a:p>
            <a:endParaRPr lang="lv-LV" dirty="0"/>
          </a:p>
        </p:txBody>
      </p:sp>
      <p:pic>
        <p:nvPicPr>
          <p:cNvPr id="3" name="Pilt 2" descr="Pilt, millel on kujutatud Font, tekst, kuvatõmmis, Graafika&#10;&#10;Kirjeldus on genereeritud automaatselt">
            <a:extLst>
              <a:ext uri="{FF2B5EF4-FFF2-40B4-BE49-F238E27FC236}">
                <a16:creationId xmlns:a16="http://schemas.microsoft.com/office/drawing/2014/main" id="{86C28806-6535-0F5F-EC0E-F346435AB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1" y="5959760"/>
            <a:ext cx="2302455" cy="7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9340-3427-1D4F-93AA-9FD586AF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Achieving consistency for the Livonian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57962-758B-E343-B14F-265E2ED2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" y="5625219"/>
            <a:ext cx="2111829" cy="1420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1821-F1BD-904D-844B-94000898F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15" y="6335364"/>
            <a:ext cx="356079" cy="522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0C59B-8FCC-AC48-B5DB-27AA3F4B7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429300"/>
            <a:ext cx="5130800" cy="508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6A683C-1758-754C-A0B2-57E61D433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v-LV" b="1" dirty="0" err="1"/>
              <a:t>For</a:t>
            </a:r>
            <a:r>
              <a:rPr lang="lv-LV" b="1" dirty="0"/>
              <a:t> </a:t>
            </a:r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consistency</a:t>
            </a:r>
            <a:r>
              <a:rPr lang="lv-LV" b="1" dirty="0"/>
              <a:t> </a:t>
            </a:r>
            <a:r>
              <a:rPr lang="lv-LV" b="1" dirty="0" err="1"/>
              <a:t>of</a:t>
            </a:r>
            <a:r>
              <a:rPr lang="lv-LV" b="1" dirty="0"/>
              <a:t> </a:t>
            </a:r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Livonian</a:t>
            </a:r>
            <a:r>
              <a:rPr lang="lv-LV" b="1" dirty="0"/>
              <a:t> </a:t>
            </a:r>
            <a:r>
              <a:rPr lang="lv-LV" b="1" dirty="0" err="1"/>
              <a:t>we</a:t>
            </a:r>
            <a:r>
              <a:rPr lang="lv-LV" b="1" dirty="0"/>
              <a:t> </a:t>
            </a:r>
            <a:r>
              <a:rPr lang="lv-LV" b="1" dirty="0" err="1"/>
              <a:t>are</a:t>
            </a:r>
            <a:r>
              <a:rPr lang="lv-LV" b="1" dirty="0"/>
              <a:t> </a:t>
            </a:r>
            <a:r>
              <a:rPr lang="lv-LV" b="1" dirty="0" err="1"/>
              <a:t>combining</a:t>
            </a:r>
            <a:r>
              <a:rPr lang="lv-LV" b="1" dirty="0"/>
              <a:t> 3 sets </a:t>
            </a:r>
            <a:r>
              <a:rPr lang="lv-LV" b="1" dirty="0" err="1"/>
              <a:t>of</a:t>
            </a:r>
            <a:r>
              <a:rPr lang="lv-LV" b="1" dirty="0"/>
              <a:t> </a:t>
            </a:r>
            <a:r>
              <a:rPr lang="lv-LV" b="1" dirty="0" err="1"/>
              <a:t>data</a:t>
            </a:r>
            <a:r>
              <a:rPr lang="lv-LV" dirty="0"/>
              <a:t>: </a:t>
            </a:r>
          </a:p>
          <a:p>
            <a:r>
              <a:rPr lang="lv-LV" b="1" dirty="0"/>
              <a:t>frequency and consistency data from Estonian</a:t>
            </a:r>
            <a:r>
              <a:rPr lang="lv-LV" dirty="0"/>
              <a:t>, incl. </a:t>
            </a:r>
            <a:r>
              <a:rPr lang="lv-LV" dirty="0" err="1"/>
              <a:t>basic</a:t>
            </a:r>
            <a:r>
              <a:rPr lang="lv-LV" dirty="0"/>
              <a:t> </a:t>
            </a:r>
            <a:r>
              <a:rPr lang="lv-LV" dirty="0" err="1"/>
              <a:t>vocabulary</a:t>
            </a:r>
            <a:r>
              <a:rPr lang="lv-LV" dirty="0"/>
              <a:t>, </a:t>
            </a:r>
            <a:r>
              <a:rPr lang="lv-LV" dirty="0" err="1"/>
              <a:t>frequency</a:t>
            </a:r>
            <a:r>
              <a:rPr lang="lv-LV" dirty="0"/>
              <a:t> </a:t>
            </a:r>
            <a:r>
              <a:rPr lang="lv-LV" dirty="0" err="1"/>
              <a:t>dictionaries</a:t>
            </a:r>
            <a:r>
              <a:rPr lang="lv-LV" dirty="0"/>
              <a:t>,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corpora</a:t>
            </a:r>
            <a:r>
              <a:rPr lang="lv-LV" dirty="0"/>
              <a:t> (ELD, </a:t>
            </a:r>
            <a:r>
              <a:rPr lang="lv-LV" dirty="0" err="1"/>
              <a:t>both</a:t>
            </a:r>
            <a:r>
              <a:rPr lang="lv-LV" dirty="0"/>
              <a:t> </a:t>
            </a:r>
            <a:r>
              <a:rPr lang="lv-LV" dirty="0" err="1"/>
              <a:t>via</a:t>
            </a:r>
            <a:r>
              <a:rPr lang="lv-LV" dirty="0"/>
              <a:t> Estonian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via</a:t>
            </a:r>
            <a:r>
              <a:rPr lang="lv-LV" dirty="0"/>
              <a:t> </a:t>
            </a:r>
            <a:r>
              <a:rPr lang="lv-LV" dirty="0" err="1"/>
              <a:t>Latvian</a:t>
            </a:r>
            <a:r>
              <a:rPr lang="lv-LV" dirty="0"/>
              <a:t>), </a:t>
            </a:r>
            <a:r>
              <a:rPr lang="lv-LV" dirty="0" err="1"/>
              <a:t>comparing</a:t>
            </a:r>
            <a:r>
              <a:rPr lang="lv-LV" dirty="0"/>
              <a:t> </a:t>
            </a:r>
            <a:r>
              <a:rPr lang="lv-LV" dirty="0" err="1"/>
              <a:t>data</a:t>
            </a:r>
            <a:r>
              <a:rPr lang="lv-LV" dirty="0"/>
              <a:t> </a:t>
            </a:r>
            <a:r>
              <a:rPr lang="lv-LV" dirty="0" err="1"/>
              <a:t>with</a:t>
            </a:r>
            <a:r>
              <a:rPr lang="lv-LV" dirty="0"/>
              <a:t> </a:t>
            </a:r>
            <a:r>
              <a:rPr lang="lv-LV" dirty="0" err="1"/>
              <a:t>translations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LELS.</a:t>
            </a:r>
          </a:p>
          <a:p>
            <a:r>
              <a:rPr lang="lv-LV" b="1" dirty="0" err="1"/>
              <a:t>frequency</a:t>
            </a:r>
            <a:r>
              <a:rPr lang="lv-LV" b="1" dirty="0"/>
              <a:t> </a:t>
            </a:r>
            <a:r>
              <a:rPr lang="lv-LV" b="1" dirty="0" err="1"/>
              <a:t>data</a:t>
            </a:r>
            <a:r>
              <a:rPr lang="lv-LV" b="1" dirty="0"/>
              <a:t> </a:t>
            </a:r>
            <a:r>
              <a:rPr lang="lv-LV" b="1" dirty="0" err="1"/>
              <a:t>from</a:t>
            </a:r>
            <a:r>
              <a:rPr lang="lv-LV" b="1" dirty="0"/>
              <a:t> </a:t>
            </a:r>
            <a:r>
              <a:rPr lang="lv-LV" b="1" dirty="0" err="1"/>
              <a:t>Latvian</a:t>
            </a:r>
            <a:r>
              <a:rPr lang="lv-LV" b="1" dirty="0"/>
              <a:t> </a:t>
            </a:r>
            <a:r>
              <a:rPr lang="lv-LV" dirty="0" err="1"/>
              <a:t>using</a:t>
            </a:r>
            <a:r>
              <a:rPr lang="lv-LV" dirty="0"/>
              <a:t> </a:t>
            </a:r>
            <a:r>
              <a:rPr lang="lv-LV" dirty="0" err="1"/>
              <a:t>Latvian</a:t>
            </a:r>
            <a:r>
              <a:rPr lang="lv-LV" dirty="0"/>
              <a:t> </a:t>
            </a:r>
            <a:r>
              <a:rPr lang="lv-LV" dirty="0" err="1"/>
              <a:t>frequency</a:t>
            </a:r>
            <a:r>
              <a:rPr lang="lv-LV" dirty="0"/>
              <a:t> </a:t>
            </a:r>
            <a:r>
              <a:rPr lang="lv-LV" dirty="0" err="1"/>
              <a:t>data</a:t>
            </a:r>
            <a:r>
              <a:rPr lang="lv-LV" dirty="0"/>
              <a:t> </a:t>
            </a:r>
            <a:r>
              <a:rPr lang="lv-LV" dirty="0" err="1"/>
              <a:t>from</a:t>
            </a:r>
            <a:r>
              <a:rPr lang="lv-LV" dirty="0"/>
              <a:t> </a:t>
            </a:r>
            <a:r>
              <a:rPr lang="lv-LV" dirty="0" err="1"/>
              <a:t>balanced</a:t>
            </a:r>
            <a:r>
              <a:rPr lang="lv-LV" dirty="0"/>
              <a:t> </a:t>
            </a:r>
            <a:r>
              <a:rPr lang="lv-LV" dirty="0" err="1"/>
              <a:t>corpus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Latvian</a:t>
            </a:r>
            <a:r>
              <a:rPr lang="lv-LV" dirty="0"/>
              <a:t> </a:t>
            </a:r>
            <a:r>
              <a:rPr lang="lv-LV" dirty="0" err="1"/>
              <a:t>texts</a:t>
            </a:r>
            <a:r>
              <a:rPr lang="lv-LV" dirty="0"/>
              <a:t> (</a:t>
            </a:r>
            <a:r>
              <a:rPr lang="lv-LV" dirty="0">
                <a:hlinkClick r:id="rId5"/>
              </a:rPr>
              <a:t>https://korpuss.lv/id/LVK2018</a:t>
            </a:r>
            <a:r>
              <a:rPr lang="lv-LV" dirty="0"/>
              <a:t>), </a:t>
            </a:r>
            <a:r>
              <a:rPr lang="lv-LV" dirty="0" err="1"/>
              <a:t>comparing</a:t>
            </a:r>
            <a:r>
              <a:rPr lang="lv-LV" dirty="0"/>
              <a:t> </a:t>
            </a:r>
            <a:r>
              <a:rPr lang="lv-LV" dirty="0" err="1"/>
              <a:t>data</a:t>
            </a:r>
            <a:r>
              <a:rPr lang="lv-LV" dirty="0"/>
              <a:t> to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Latvian</a:t>
            </a:r>
            <a:r>
              <a:rPr lang="lv-LV" dirty="0"/>
              <a:t> </a:t>
            </a:r>
            <a:r>
              <a:rPr lang="lv-LV" dirty="0" err="1"/>
              <a:t>translations</a:t>
            </a:r>
            <a:r>
              <a:rPr lang="lv-LV" dirty="0"/>
              <a:t>.</a:t>
            </a:r>
          </a:p>
          <a:p>
            <a:r>
              <a:rPr lang="lv-LV" b="1" dirty="0" err="1"/>
              <a:t>Frequency</a:t>
            </a:r>
            <a:r>
              <a:rPr lang="lv-LV" b="1" dirty="0"/>
              <a:t> </a:t>
            </a:r>
            <a:r>
              <a:rPr lang="lv-LV" b="1" dirty="0" err="1"/>
              <a:t>data</a:t>
            </a:r>
            <a:r>
              <a:rPr lang="lv-LV" b="1" dirty="0"/>
              <a:t> </a:t>
            </a:r>
            <a:r>
              <a:rPr lang="lv-LV" b="1" dirty="0" err="1"/>
              <a:t>from</a:t>
            </a:r>
            <a:r>
              <a:rPr lang="lv-LV" b="1" dirty="0"/>
              <a:t> </a:t>
            </a:r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Livonian</a:t>
            </a:r>
            <a:r>
              <a:rPr lang="lv-LV" b="1" dirty="0"/>
              <a:t> </a:t>
            </a:r>
            <a:r>
              <a:rPr lang="lv-LV" b="1" dirty="0" err="1"/>
              <a:t>corpora</a:t>
            </a:r>
            <a:r>
              <a:rPr lang="lv-LV" dirty="0"/>
              <a:t>– </a:t>
            </a:r>
            <a:r>
              <a:rPr lang="lv-LV" dirty="0" err="1"/>
              <a:t>both</a:t>
            </a:r>
            <a:r>
              <a:rPr lang="lv-LV" dirty="0"/>
              <a:t> </a:t>
            </a:r>
            <a:r>
              <a:rPr lang="lv-LV" dirty="0" err="1"/>
              <a:t>processed</a:t>
            </a:r>
            <a:r>
              <a:rPr lang="lv-LV" dirty="0"/>
              <a:t> (</a:t>
            </a:r>
            <a:r>
              <a:rPr lang="lv-LV" dirty="0" err="1"/>
              <a:t>annotated</a:t>
            </a:r>
            <a:r>
              <a:rPr lang="lv-LV" dirty="0"/>
              <a:t>)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unprocessed</a:t>
            </a:r>
            <a:r>
              <a:rPr lang="lv-LV" dirty="0"/>
              <a:t> </a:t>
            </a:r>
            <a:r>
              <a:rPr lang="lv-LV" dirty="0" err="1"/>
              <a:t>corpus</a:t>
            </a:r>
            <a:r>
              <a:rPr lang="lv-LV" dirty="0"/>
              <a:t>, </a:t>
            </a:r>
            <a:r>
              <a:rPr lang="lv-LV" dirty="0" err="1"/>
              <a:t>despite</a:t>
            </a:r>
            <a:r>
              <a:rPr lang="lv-LV" dirty="0"/>
              <a:t> </a:t>
            </a:r>
            <a:r>
              <a:rPr lang="lv-LV" dirty="0" err="1"/>
              <a:t>distortions</a:t>
            </a:r>
            <a:r>
              <a:rPr lang="lv-LV" dirty="0"/>
              <a:t>.</a:t>
            </a:r>
          </a:p>
          <a:p>
            <a:endParaRPr lang="lv-LV" dirty="0"/>
          </a:p>
          <a:p>
            <a:endParaRPr lang="lv-LV" dirty="0"/>
          </a:p>
          <a:p>
            <a:endParaRPr lang="en-GB" dirty="0"/>
          </a:p>
          <a:p>
            <a:endParaRPr lang="lv-LV" dirty="0"/>
          </a:p>
        </p:txBody>
      </p:sp>
      <p:pic>
        <p:nvPicPr>
          <p:cNvPr id="3" name="Pilt 2" descr="Pilt, millel on kujutatud Font, tekst, kuvatõmmis, Graafika&#10;&#10;Kirjeldus on genereeritud automaatselt">
            <a:extLst>
              <a:ext uri="{FF2B5EF4-FFF2-40B4-BE49-F238E27FC236}">
                <a16:creationId xmlns:a16="http://schemas.microsoft.com/office/drawing/2014/main" id="{7B2A6DBA-D6F4-9FF1-4962-07A8CA2F6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1" y="5959760"/>
            <a:ext cx="2302455" cy="7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9340-3427-1D4F-93AA-9FD586AF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Achieving consistency for the Livonian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57962-758B-E343-B14F-265E2ED2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" y="5625219"/>
            <a:ext cx="2111829" cy="1420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1821-F1BD-904D-844B-94000898F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15" y="6335364"/>
            <a:ext cx="356079" cy="522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0C59B-8FCC-AC48-B5DB-27AA3F4B7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429300"/>
            <a:ext cx="5130800" cy="508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6A683C-1758-754C-A0B2-57E61D433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/>
              <a:t>Livonian lemmas/concepts differ from Estonian and Latvian, but </a:t>
            </a:r>
            <a:r>
              <a:rPr lang="lv-LV" b="1" dirty="0"/>
              <a:t>combining data from these languages may provide a dataset that is close to the Livonian actual data</a:t>
            </a:r>
            <a:r>
              <a:rPr lang="lv-LV" dirty="0"/>
              <a:t>.</a:t>
            </a:r>
          </a:p>
          <a:p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general</a:t>
            </a:r>
            <a:r>
              <a:rPr lang="lv-LV" b="1" dirty="0"/>
              <a:t> </a:t>
            </a:r>
            <a:r>
              <a:rPr lang="lv-LV" b="1" dirty="0" err="1"/>
              <a:t>goal</a:t>
            </a:r>
            <a:r>
              <a:rPr lang="lv-LV" b="1" dirty="0"/>
              <a:t> </a:t>
            </a:r>
            <a:r>
              <a:rPr lang="lv-LV" b="1" dirty="0" err="1"/>
              <a:t>is</a:t>
            </a:r>
            <a:r>
              <a:rPr lang="lv-LV" b="1" dirty="0"/>
              <a:t> to </a:t>
            </a:r>
            <a:r>
              <a:rPr lang="lv-LV" b="1" dirty="0" err="1"/>
              <a:t>identify</a:t>
            </a:r>
            <a:r>
              <a:rPr lang="lv-LV" b="1" dirty="0"/>
              <a:t> </a:t>
            </a:r>
            <a:r>
              <a:rPr lang="lv-LV" b="1" dirty="0" err="1"/>
              <a:t>missing</a:t>
            </a:r>
            <a:r>
              <a:rPr lang="lv-LV" b="1" dirty="0"/>
              <a:t> </a:t>
            </a:r>
            <a:r>
              <a:rPr lang="lv-LV" b="1" dirty="0" err="1"/>
              <a:t>vocabulary</a:t>
            </a:r>
            <a:r>
              <a:rPr lang="lv-LV" dirty="0"/>
              <a:t>, </a:t>
            </a:r>
            <a:r>
              <a:rPr lang="lv-LV" dirty="0" err="1"/>
              <a:t>so</a:t>
            </a:r>
            <a:r>
              <a:rPr lang="lv-LV" dirty="0"/>
              <a:t> </a:t>
            </a:r>
            <a:r>
              <a:rPr lang="lv-LV" dirty="0" err="1"/>
              <a:t>that</a:t>
            </a:r>
            <a:r>
              <a:rPr lang="lv-LV" dirty="0"/>
              <a:t> </a:t>
            </a:r>
            <a:r>
              <a:rPr lang="lv-LV" dirty="0" err="1"/>
              <a:t>we</a:t>
            </a:r>
            <a:r>
              <a:rPr lang="lv-LV" dirty="0"/>
              <a:t> </a:t>
            </a:r>
            <a:r>
              <a:rPr lang="lv-LV" dirty="0" err="1"/>
              <a:t>can</a:t>
            </a:r>
            <a:r>
              <a:rPr lang="lv-LV" dirty="0"/>
              <a:t> </a:t>
            </a:r>
            <a:r>
              <a:rPr lang="lv-LV" dirty="0" err="1"/>
              <a:t>specifically</a:t>
            </a:r>
            <a:r>
              <a:rPr lang="lv-LV" dirty="0"/>
              <a:t> </a:t>
            </a:r>
            <a:r>
              <a:rPr lang="lv-LV" dirty="0" err="1"/>
              <a:t>look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that</a:t>
            </a:r>
            <a:r>
              <a:rPr lang="lv-LV" dirty="0"/>
              <a:t> </a:t>
            </a:r>
            <a:r>
              <a:rPr lang="lv-LV" dirty="0" err="1"/>
              <a:t>vocabulary</a:t>
            </a:r>
            <a:r>
              <a:rPr lang="lv-LV" dirty="0"/>
              <a:t> </a:t>
            </a:r>
            <a:r>
              <a:rPr lang="lv-LV" dirty="0" err="1"/>
              <a:t>from</a:t>
            </a:r>
            <a:r>
              <a:rPr lang="lv-LV" dirty="0"/>
              <a:t> </a:t>
            </a:r>
            <a:r>
              <a:rPr lang="lv-LV" dirty="0" err="1"/>
              <a:t>sources</a:t>
            </a:r>
            <a:r>
              <a:rPr lang="lv-LV" dirty="0"/>
              <a:t>.</a:t>
            </a:r>
          </a:p>
          <a:p>
            <a:r>
              <a:rPr lang="lv-LV" dirty="0" err="1"/>
              <a:t>Currently</a:t>
            </a:r>
            <a:r>
              <a:rPr lang="lv-LV" dirty="0"/>
              <a:t> </a:t>
            </a:r>
            <a:r>
              <a:rPr lang="lv-LV" dirty="0" err="1"/>
              <a:t>we</a:t>
            </a:r>
            <a:r>
              <a:rPr lang="lv-LV" dirty="0"/>
              <a:t> </a:t>
            </a:r>
            <a:r>
              <a:rPr lang="lv-LV" dirty="0" err="1"/>
              <a:t>have</a:t>
            </a:r>
            <a:r>
              <a:rPr lang="lv-LV" dirty="0"/>
              <a:t> </a:t>
            </a:r>
            <a:r>
              <a:rPr lang="lv-LV" dirty="0" err="1"/>
              <a:t>applied</a:t>
            </a:r>
            <a:r>
              <a:rPr lang="lv-LV" dirty="0"/>
              <a:t> </a:t>
            </a:r>
            <a:r>
              <a:rPr lang="lv-LV" dirty="0" err="1"/>
              <a:t>a</a:t>
            </a:r>
            <a:r>
              <a:rPr lang="lv-LV" dirty="0"/>
              <a:t> </a:t>
            </a:r>
            <a:r>
              <a:rPr lang="lv-LV" dirty="0" err="1"/>
              <a:t>list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5000 Estonian </a:t>
            </a:r>
            <a:r>
              <a:rPr lang="lv-LV" dirty="0" err="1"/>
              <a:t>basic</a:t>
            </a:r>
            <a:r>
              <a:rPr lang="lv-LV" dirty="0"/>
              <a:t> </a:t>
            </a:r>
            <a:r>
              <a:rPr lang="lv-LV" dirty="0" err="1"/>
              <a:t>vocabulary</a:t>
            </a:r>
            <a:r>
              <a:rPr lang="lv-LV" dirty="0"/>
              <a:t> (ELD) to </a:t>
            </a:r>
            <a:r>
              <a:rPr lang="lv-LV" dirty="0" err="1"/>
              <a:t>the</a:t>
            </a:r>
            <a:r>
              <a:rPr lang="lv-LV" dirty="0"/>
              <a:t> Estonian </a:t>
            </a:r>
            <a:r>
              <a:rPr lang="lv-LV" dirty="0" err="1"/>
              <a:t>translations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(</a:t>
            </a:r>
            <a:r>
              <a:rPr lang="lv-LV" dirty="0" err="1"/>
              <a:t>Viitso</a:t>
            </a:r>
            <a:r>
              <a:rPr lang="lv-LV" dirty="0"/>
              <a:t> &amp; </a:t>
            </a:r>
            <a:r>
              <a:rPr lang="lv-LV" dirty="0" err="1"/>
              <a:t>Ernštreits</a:t>
            </a:r>
            <a:r>
              <a:rPr lang="lv-LV" dirty="0"/>
              <a:t>, 2012)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identified</a:t>
            </a:r>
            <a:r>
              <a:rPr lang="lv-LV" dirty="0"/>
              <a:t> </a:t>
            </a:r>
            <a:r>
              <a:rPr lang="lv-LV" dirty="0" err="1"/>
              <a:t>that</a:t>
            </a:r>
            <a:r>
              <a:rPr lang="lv-LV" dirty="0"/>
              <a:t> </a:t>
            </a:r>
            <a:r>
              <a:rPr lang="lv-LV" dirty="0" err="1"/>
              <a:t>only</a:t>
            </a:r>
            <a:r>
              <a:rPr lang="lv-LV" dirty="0"/>
              <a:t> 3100 lemmas/</a:t>
            </a:r>
            <a:r>
              <a:rPr lang="lv-LV" dirty="0" err="1"/>
              <a:t>concepts</a:t>
            </a:r>
            <a:r>
              <a:rPr lang="lv-LV" dirty="0"/>
              <a:t> </a:t>
            </a:r>
            <a:r>
              <a:rPr lang="lv-LV" dirty="0" err="1"/>
              <a:t>are</a:t>
            </a:r>
            <a:r>
              <a:rPr lang="lv-LV" dirty="0"/>
              <a:t> </a:t>
            </a:r>
            <a:r>
              <a:rPr lang="lv-LV" dirty="0" err="1"/>
              <a:t>included</a:t>
            </a:r>
            <a:r>
              <a:rPr lang="lv-LV" dirty="0"/>
              <a:t> </a:t>
            </a:r>
            <a:r>
              <a:rPr lang="lv-LV" dirty="0" err="1"/>
              <a:t>with</a:t>
            </a:r>
            <a:r>
              <a:rPr lang="lv-LV" dirty="0"/>
              <a:t> 1900 lemmas/</a:t>
            </a:r>
            <a:r>
              <a:rPr lang="lv-LV" dirty="0" err="1"/>
              <a:t>concepts</a:t>
            </a:r>
            <a:r>
              <a:rPr lang="lv-LV" dirty="0"/>
              <a:t> </a:t>
            </a:r>
            <a:r>
              <a:rPr lang="lv-LV" dirty="0" err="1"/>
              <a:t>necessary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modern</a:t>
            </a:r>
            <a:r>
              <a:rPr lang="lv-LV" dirty="0"/>
              <a:t> Estonian </a:t>
            </a:r>
            <a:r>
              <a:rPr lang="lv-LV" dirty="0" err="1"/>
              <a:t>are</a:t>
            </a:r>
            <a:r>
              <a:rPr lang="lv-LV" dirty="0"/>
              <a:t> </a:t>
            </a:r>
            <a:r>
              <a:rPr lang="lv-LV" dirty="0" err="1"/>
              <a:t>missing</a:t>
            </a:r>
            <a:r>
              <a:rPr lang="lv-LV" dirty="0"/>
              <a:t>.</a:t>
            </a:r>
          </a:p>
        </p:txBody>
      </p:sp>
      <p:pic>
        <p:nvPicPr>
          <p:cNvPr id="3" name="Pilt 2" descr="Pilt, millel on kujutatud Font, tekst, kuvatõmmis, Graafika&#10;&#10;Kirjeldus on genereeritud automaatselt">
            <a:extLst>
              <a:ext uri="{FF2B5EF4-FFF2-40B4-BE49-F238E27FC236}">
                <a16:creationId xmlns:a16="http://schemas.microsoft.com/office/drawing/2014/main" id="{8DECE2F6-A736-83C0-394B-B710F5BDD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1" y="5959760"/>
            <a:ext cx="2302455" cy="7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2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9340-3427-1D4F-93AA-9FD586AF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Achieving consistency for the Livonian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57962-758B-E343-B14F-265E2ED2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" y="5625219"/>
            <a:ext cx="2111829" cy="1420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1821-F1BD-904D-844B-94000898F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15" y="6335364"/>
            <a:ext cx="356079" cy="522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0C59B-8FCC-AC48-B5DB-27AA3F4B7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429300"/>
            <a:ext cx="5130800" cy="508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6A683C-1758-754C-A0B2-57E61D433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b="1" dirty="0"/>
              <a:t>The types of missing vocabulary:</a:t>
            </a:r>
            <a:endParaRPr lang="lv-LV" dirty="0"/>
          </a:p>
          <a:p>
            <a:pPr lvl="1"/>
            <a:r>
              <a:rPr lang="lv-LV" dirty="0"/>
              <a:t>Basic vocabulary due to inconsistency of sources (e.g. some names of the months). </a:t>
            </a:r>
          </a:p>
          <a:p>
            <a:pPr lvl="1"/>
            <a:r>
              <a:rPr lang="lv-LV" dirty="0"/>
              <a:t>Words missing for some specific reason (compound verbs or adverbs expressed by other means in Latvian or Livonian, e.g. </a:t>
            </a:r>
            <a:r>
              <a:rPr lang="lv-LV" i="1" dirty="0"/>
              <a:t>kurssi viima </a:t>
            </a:r>
            <a:r>
              <a:rPr lang="lv-LV" dirty="0"/>
              <a:t>‘to inform’; </a:t>
            </a:r>
            <a:r>
              <a:rPr lang="lv-LV" i="1" dirty="0"/>
              <a:t>teel</a:t>
            </a:r>
            <a:r>
              <a:rPr lang="lv-LV" dirty="0"/>
              <a:t> ‘by ways’, </a:t>
            </a:r>
            <a:r>
              <a:rPr lang="lv-LV" i="1" dirty="0"/>
              <a:t>külla </a:t>
            </a:r>
            <a:r>
              <a:rPr lang="lv-LV" dirty="0"/>
              <a:t>‘to visit’, </a:t>
            </a:r>
            <a:r>
              <a:rPr lang="lv-LV" i="1" dirty="0"/>
              <a:t>keeleoskus </a:t>
            </a:r>
            <a:r>
              <a:rPr lang="lv-LV" dirty="0"/>
              <a:t>‘command of language’)</a:t>
            </a:r>
          </a:p>
          <a:p>
            <a:pPr lvl="1"/>
            <a:r>
              <a:rPr lang="lv-LV" dirty="0"/>
              <a:t>Specific Estonian words or concepts, not known or not having precise equivalent in Latvia (e.g.</a:t>
            </a:r>
            <a:r>
              <a:rPr lang="fi-FI" dirty="0"/>
              <a:t> </a:t>
            </a:r>
            <a:r>
              <a:rPr lang="fi-FI" i="1" dirty="0" err="1"/>
              <a:t>elamisluba</a:t>
            </a:r>
            <a:r>
              <a:rPr lang="lv-LV" i="1" dirty="0"/>
              <a:t> </a:t>
            </a:r>
            <a:r>
              <a:rPr lang="et-EE" i="1" dirty="0"/>
              <a:t>‘</a:t>
            </a:r>
            <a:r>
              <a:rPr lang="et-EE" dirty="0" err="1"/>
              <a:t>residence</a:t>
            </a:r>
            <a:r>
              <a:rPr lang="et-EE" dirty="0"/>
              <a:t> </a:t>
            </a:r>
            <a:r>
              <a:rPr lang="et-EE" dirty="0" err="1"/>
              <a:t>permit</a:t>
            </a:r>
            <a:r>
              <a:rPr lang="et-EE" i="1" dirty="0"/>
              <a:t>’</a:t>
            </a:r>
            <a:r>
              <a:rPr lang="fi-FI" i="1" dirty="0"/>
              <a:t>, saatekiri</a:t>
            </a:r>
            <a:r>
              <a:rPr lang="et-EE" i="1" dirty="0"/>
              <a:t> ‘</a:t>
            </a:r>
            <a:r>
              <a:rPr lang="et-EE" dirty="0" err="1"/>
              <a:t>document</a:t>
            </a:r>
            <a:r>
              <a:rPr lang="et-EE" dirty="0"/>
              <a:t> for a </a:t>
            </a:r>
            <a:r>
              <a:rPr lang="et-EE" dirty="0" err="1"/>
              <a:t>specialist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accept</a:t>
            </a:r>
            <a:r>
              <a:rPr lang="et-EE" dirty="0"/>
              <a:t> a </a:t>
            </a:r>
            <a:r>
              <a:rPr lang="et-EE" dirty="0" err="1"/>
              <a:t>patient</a:t>
            </a:r>
            <a:r>
              <a:rPr lang="et-EE" i="1" dirty="0"/>
              <a:t>’ </a:t>
            </a:r>
            <a:r>
              <a:rPr lang="fi-FI" i="1" dirty="0"/>
              <a:t>, </a:t>
            </a:r>
            <a:r>
              <a:rPr lang="et-EE" i="1" dirty="0"/>
              <a:t>sepik ‘</a:t>
            </a:r>
            <a:r>
              <a:rPr lang="et-EE" dirty="0" err="1"/>
              <a:t>type</a:t>
            </a:r>
            <a:r>
              <a:rPr lang="et-EE" dirty="0"/>
              <a:t> of </a:t>
            </a:r>
            <a:r>
              <a:rPr lang="et-EE" dirty="0" err="1"/>
              <a:t>bread</a:t>
            </a:r>
            <a:r>
              <a:rPr lang="et-EE" i="1" dirty="0"/>
              <a:t>’, </a:t>
            </a:r>
            <a:r>
              <a:rPr lang="fi-FI" i="1" dirty="0"/>
              <a:t>ujula</a:t>
            </a:r>
            <a:r>
              <a:rPr lang="et-EE" i="1" dirty="0"/>
              <a:t> ‘</a:t>
            </a:r>
            <a:r>
              <a:rPr lang="et-EE" dirty="0" err="1"/>
              <a:t>swimming</a:t>
            </a:r>
            <a:r>
              <a:rPr lang="et-EE" dirty="0"/>
              <a:t> pool’</a:t>
            </a:r>
            <a:r>
              <a:rPr lang="fi-FI" i="1" dirty="0"/>
              <a:t>, </a:t>
            </a:r>
            <a:r>
              <a:rPr lang="fi-FI" i="1" dirty="0" err="1"/>
              <a:t>veok</a:t>
            </a:r>
            <a:r>
              <a:rPr lang="et-EE" i="1" dirty="0"/>
              <a:t> ‘</a:t>
            </a:r>
            <a:r>
              <a:rPr lang="et-EE" dirty="0" err="1"/>
              <a:t>vehicle</a:t>
            </a:r>
            <a:r>
              <a:rPr lang="et-EE" dirty="0"/>
              <a:t> for </a:t>
            </a:r>
            <a:r>
              <a:rPr lang="et-EE" dirty="0" err="1"/>
              <a:t>transportation</a:t>
            </a:r>
            <a:r>
              <a:rPr lang="et-EE" dirty="0"/>
              <a:t> of </a:t>
            </a:r>
            <a:r>
              <a:rPr lang="et-EE" dirty="0" err="1"/>
              <a:t>goods</a:t>
            </a:r>
            <a:r>
              <a:rPr lang="et-EE" dirty="0"/>
              <a:t>’) </a:t>
            </a:r>
            <a:r>
              <a:rPr lang="et-EE" dirty="0" err="1"/>
              <a:t>sometimes</a:t>
            </a:r>
            <a:r>
              <a:rPr lang="et-EE" dirty="0"/>
              <a:t> </a:t>
            </a:r>
            <a:r>
              <a:rPr lang="et-EE" dirty="0" err="1"/>
              <a:t>even</a:t>
            </a:r>
            <a:r>
              <a:rPr lang="et-EE" dirty="0"/>
              <a:t> </a:t>
            </a:r>
            <a:r>
              <a:rPr lang="et-EE" dirty="0" err="1"/>
              <a:t>outdated</a:t>
            </a:r>
            <a:r>
              <a:rPr lang="et-EE" dirty="0"/>
              <a:t> </a:t>
            </a:r>
            <a:r>
              <a:rPr lang="et-EE" dirty="0" err="1"/>
              <a:t>terms</a:t>
            </a:r>
            <a:r>
              <a:rPr lang="et-EE" dirty="0"/>
              <a:t> (</a:t>
            </a:r>
            <a:r>
              <a:rPr lang="et-EE" dirty="0" err="1"/>
              <a:t>e.g</a:t>
            </a:r>
            <a:r>
              <a:rPr lang="et-EE" dirty="0"/>
              <a:t>. </a:t>
            </a:r>
            <a:r>
              <a:rPr lang="fi-FI" i="1" dirty="0" err="1"/>
              <a:t>haigekassa</a:t>
            </a:r>
            <a:r>
              <a:rPr lang="et-EE" i="1" dirty="0"/>
              <a:t> ‘</a:t>
            </a:r>
            <a:r>
              <a:rPr lang="et-EE" dirty="0" err="1"/>
              <a:t>health</a:t>
            </a:r>
            <a:r>
              <a:rPr lang="et-EE" dirty="0"/>
              <a:t> </a:t>
            </a:r>
            <a:r>
              <a:rPr lang="et-EE" dirty="0" err="1"/>
              <a:t>insurance</a:t>
            </a:r>
            <a:r>
              <a:rPr lang="et-EE" dirty="0"/>
              <a:t> </a:t>
            </a:r>
            <a:r>
              <a:rPr lang="et-EE" dirty="0" err="1"/>
              <a:t>fund</a:t>
            </a:r>
            <a:r>
              <a:rPr lang="et-EE" dirty="0"/>
              <a:t>’ – </a:t>
            </a:r>
            <a:r>
              <a:rPr lang="et-EE" dirty="0" err="1"/>
              <a:t>now</a:t>
            </a:r>
            <a:r>
              <a:rPr lang="et-EE" dirty="0"/>
              <a:t> </a:t>
            </a:r>
            <a:r>
              <a:rPr lang="et-EE" dirty="0" err="1"/>
              <a:t>called</a:t>
            </a:r>
            <a:r>
              <a:rPr lang="et-EE" dirty="0"/>
              <a:t> </a:t>
            </a:r>
            <a:r>
              <a:rPr lang="et-EE" i="1" dirty="0"/>
              <a:t>tervisekassa</a:t>
            </a:r>
            <a:r>
              <a:rPr lang="et-EE" dirty="0"/>
              <a:t>).</a:t>
            </a:r>
            <a:endParaRPr lang="lv-LV" dirty="0"/>
          </a:p>
          <a:p>
            <a:pPr lvl="1"/>
            <a:endParaRPr lang="lv-LV" dirty="0"/>
          </a:p>
        </p:txBody>
      </p:sp>
      <p:pic>
        <p:nvPicPr>
          <p:cNvPr id="3" name="Pilt 2" descr="Pilt, millel on kujutatud Font, tekst, kuvatõmmis, Graafika&#10;&#10;Kirjeldus on genereeritud automaatselt">
            <a:extLst>
              <a:ext uri="{FF2B5EF4-FFF2-40B4-BE49-F238E27FC236}">
                <a16:creationId xmlns:a16="http://schemas.microsoft.com/office/drawing/2014/main" id="{8DECE2F6-A736-83C0-394B-B710F5BDD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1" y="5959760"/>
            <a:ext cx="2302455" cy="7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0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9340-3427-1D4F-93AA-9FD586AF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err="1"/>
              <a:t>Next</a:t>
            </a:r>
            <a:r>
              <a:rPr lang="lv-LV" b="1" dirty="0"/>
              <a:t>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57962-758B-E343-B14F-265E2ED2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" y="5625219"/>
            <a:ext cx="2111829" cy="1420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1821-F1BD-904D-844B-94000898F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15" y="6335364"/>
            <a:ext cx="356079" cy="522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0C59B-8FCC-AC48-B5DB-27AA3F4B7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429300"/>
            <a:ext cx="5130800" cy="508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6A683C-1758-754C-A0B2-57E61D433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lv-LV" dirty="0"/>
              <a:t>To build a properly consistant dictionary </a:t>
            </a:r>
            <a:r>
              <a:rPr lang="lv-LV" b="1" dirty="0"/>
              <a:t>more data from combined sources will be analysed</a:t>
            </a:r>
            <a:r>
              <a:rPr lang="lv-LV" dirty="0"/>
              <a:t>.</a:t>
            </a:r>
          </a:p>
          <a:p>
            <a:r>
              <a:rPr lang="lv-LV" dirty="0"/>
              <a:t>Based on acquired data </a:t>
            </a:r>
            <a:r>
              <a:rPr lang="lv-LV" b="1" dirty="0"/>
              <a:t>targeted search for lemmas/concepts will be executed to fill the gaps</a:t>
            </a:r>
            <a:r>
              <a:rPr lang="lv-LV" dirty="0"/>
              <a:t>.</a:t>
            </a:r>
          </a:p>
          <a:p>
            <a:r>
              <a:rPr lang="lv-LV" dirty="0"/>
              <a:t>As Livonian vocabulary has been lacking in number of domains, language planning and creation of new lemmas/terms should take place (an establishment of the Livonian language commision is planned in 2023).</a:t>
            </a:r>
          </a:p>
          <a:p>
            <a:r>
              <a:rPr lang="lv-LV" b="1" dirty="0"/>
              <a:t>Datasets acquired during this research may be used for consistency ensuring purposes for other underresourced languages </a:t>
            </a:r>
            <a:r>
              <a:rPr lang="lv-LV" dirty="0"/>
              <a:t>(as English translations are also being added to the database), but especially those of Finnic origin.</a:t>
            </a:r>
          </a:p>
        </p:txBody>
      </p:sp>
      <p:pic>
        <p:nvPicPr>
          <p:cNvPr id="3" name="Pilt 2" descr="Pilt, millel on kujutatud Font, tekst, kuvatõmmis, Graafika&#10;&#10;Kirjeldus on genereeritud automaatselt">
            <a:extLst>
              <a:ext uri="{FF2B5EF4-FFF2-40B4-BE49-F238E27FC236}">
                <a16:creationId xmlns:a16="http://schemas.microsoft.com/office/drawing/2014/main" id="{A62BB468-DA47-88EF-BBFA-BAF46A01B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1" y="5959760"/>
            <a:ext cx="2302455" cy="7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4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9340-3427-1D4F-93AA-9FD586AF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References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57962-758B-E343-B14F-265E2ED2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" y="5625219"/>
            <a:ext cx="2111829" cy="1420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1821-F1BD-904D-844B-94000898F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15" y="6335364"/>
            <a:ext cx="356079" cy="522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0C59B-8FCC-AC48-B5DB-27AA3F4B7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429300"/>
            <a:ext cx="5130800" cy="508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6A683C-1758-754C-A0B2-57E61D433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v-LV" b="1" dirty="0" err="1"/>
              <a:t>Ernštreits</a:t>
            </a:r>
            <a:r>
              <a:rPr lang="lv-LV" b="1" dirty="0"/>
              <a:t>, V., Muzikante, M., Grīnberga, M., </a:t>
            </a:r>
            <a:r>
              <a:rPr lang="lv-LV" b="1" dirty="0" err="1"/>
              <a:t>Ernštreits</a:t>
            </a:r>
            <a:r>
              <a:rPr lang="lv-LV" b="1" dirty="0"/>
              <a:t>, M. (2015). </a:t>
            </a:r>
            <a:r>
              <a:rPr lang="lv-LV" dirty="0"/>
              <a:t>Igauņu-latviešu vārdnīca = </a:t>
            </a:r>
            <a:r>
              <a:rPr lang="lv-LV" dirty="0" err="1"/>
              <a:t>Eesti-läti</a:t>
            </a:r>
            <a:r>
              <a:rPr lang="lv-LV" dirty="0"/>
              <a:t> </a:t>
            </a:r>
            <a:r>
              <a:rPr lang="lv-LV" dirty="0" err="1"/>
              <a:t>sõnaraamat</a:t>
            </a:r>
            <a:r>
              <a:rPr lang="lv-LV" dirty="0"/>
              <a:t>. Latviešu valodas aģentūra. </a:t>
            </a:r>
            <a:r>
              <a:rPr lang="lv-LV" dirty="0" err="1"/>
              <a:t>Riia</a:t>
            </a:r>
            <a:r>
              <a:rPr lang="lv-LV" dirty="0"/>
              <a:t>, </a:t>
            </a:r>
            <a:r>
              <a:rPr lang="lv-LV" dirty="0" err="1"/>
              <a:t>Tallinn</a:t>
            </a:r>
            <a:r>
              <a:rPr lang="lv-LV" dirty="0"/>
              <a:t>: </a:t>
            </a:r>
            <a:r>
              <a:rPr lang="lv-LV" dirty="0" err="1"/>
              <a:t>Eesti</a:t>
            </a:r>
            <a:r>
              <a:rPr lang="lv-LV" dirty="0"/>
              <a:t> </a:t>
            </a:r>
            <a:r>
              <a:rPr lang="lv-LV" dirty="0" err="1"/>
              <a:t>Keele</a:t>
            </a:r>
            <a:r>
              <a:rPr lang="lv-LV" dirty="0"/>
              <a:t> </a:t>
            </a:r>
            <a:r>
              <a:rPr lang="lv-LV" dirty="0" err="1"/>
              <a:t>Sihtasutus</a:t>
            </a:r>
            <a:r>
              <a:rPr lang="lv-LV" dirty="0"/>
              <a:t>.</a:t>
            </a:r>
          </a:p>
          <a:p>
            <a:pPr marL="0" indent="0">
              <a:buNone/>
            </a:pPr>
            <a:r>
              <a:rPr lang="lv-LV" b="1" dirty="0"/>
              <a:t>Kallas, J., </a:t>
            </a:r>
            <a:r>
              <a:rPr lang="lv-LV" b="1" dirty="0" err="1"/>
              <a:t>Tiits</a:t>
            </a:r>
            <a:r>
              <a:rPr lang="lv-LV" b="1" dirty="0"/>
              <a:t>, M., </a:t>
            </a:r>
            <a:r>
              <a:rPr lang="lv-LV" b="1" dirty="0" err="1"/>
              <a:t>Tuulik</a:t>
            </a:r>
            <a:r>
              <a:rPr lang="lv-LV" b="1" dirty="0"/>
              <a:t>, M. (2014)</a:t>
            </a:r>
            <a:r>
              <a:rPr lang="lv-LV" dirty="0"/>
              <a:t>. </a:t>
            </a:r>
            <a:r>
              <a:rPr lang="lv-LV" dirty="0" err="1"/>
              <a:t>Eesti</a:t>
            </a:r>
            <a:r>
              <a:rPr lang="lv-LV" dirty="0"/>
              <a:t> </a:t>
            </a:r>
            <a:r>
              <a:rPr lang="lv-LV" dirty="0" err="1"/>
              <a:t>keele</a:t>
            </a:r>
            <a:r>
              <a:rPr lang="lv-LV" dirty="0"/>
              <a:t> </a:t>
            </a:r>
            <a:r>
              <a:rPr lang="lv-LV" dirty="0" err="1"/>
              <a:t>põhisõnavara</a:t>
            </a:r>
            <a:r>
              <a:rPr lang="lv-LV" dirty="0"/>
              <a:t> </a:t>
            </a:r>
            <a:r>
              <a:rPr lang="lv-LV" dirty="0" err="1"/>
              <a:t>sõnastik</a:t>
            </a:r>
            <a:r>
              <a:rPr lang="lv-LV" dirty="0"/>
              <a:t>. </a:t>
            </a:r>
            <a:r>
              <a:rPr lang="lv-LV" dirty="0" err="1"/>
              <a:t>Tallinn</a:t>
            </a:r>
            <a:r>
              <a:rPr lang="lv-LV" dirty="0"/>
              <a:t>, </a:t>
            </a:r>
            <a:r>
              <a:rPr lang="lv-LV" dirty="0" err="1"/>
              <a:t>Eesti</a:t>
            </a:r>
            <a:r>
              <a:rPr lang="lv-LV" dirty="0"/>
              <a:t> </a:t>
            </a:r>
            <a:r>
              <a:rPr lang="lv-LV" dirty="0" err="1"/>
              <a:t>Keele</a:t>
            </a:r>
            <a:r>
              <a:rPr lang="lv-LV" dirty="0"/>
              <a:t> </a:t>
            </a:r>
            <a:r>
              <a:rPr lang="lv-LV" dirty="0" err="1"/>
              <a:t>Sihtasutus</a:t>
            </a:r>
            <a:r>
              <a:rPr lang="lv-LV" dirty="0"/>
              <a:t>.</a:t>
            </a:r>
          </a:p>
          <a:p>
            <a:pPr marL="0" indent="0">
              <a:buNone/>
            </a:pPr>
            <a:r>
              <a:rPr lang="lv-LV" b="1" dirty="0" err="1"/>
              <a:t>Laakso</a:t>
            </a:r>
            <a:r>
              <a:rPr lang="lv-LV" b="1" dirty="0"/>
              <a:t>, J., (2022).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Oxford</a:t>
            </a:r>
            <a:r>
              <a:rPr lang="lv-LV" dirty="0"/>
              <a:t> </a:t>
            </a:r>
            <a:r>
              <a:rPr lang="lv-LV" dirty="0" err="1"/>
              <a:t>Guide</a:t>
            </a:r>
            <a:r>
              <a:rPr lang="lv-LV" dirty="0"/>
              <a:t> to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Uralic</a:t>
            </a:r>
            <a:r>
              <a:rPr lang="lv-LV" dirty="0"/>
              <a:t> </a:t>
            </a:r>
            <a:r>
              <a:rPr lang="lv-LV" dirty="0" err="1"/>
              <a:t>Languages</a:t>
            </a:r>
            <a:r>
              <a:rPr lang="lv-LV" dirty="0"/>
              <a:t>. Edited by: Bakró-Nagy et al., Oxford University Press.</a:t>
            </a:r>
          </a:p>
          <a:p>
            <a:pPr marL="0" indent="0">
              <a:buNone/>
            </a:pPr>
            <a:r>
              <a:rPr lang="lv-LV" b="1" dirty="0"/>
              <a:t>LW = Kettunen, Lauri 1938. </a:t>
            </a:r>
            <a:r>
              <a:rPr lang="lv-LV" dirty="0"/>
              <a:t>Livisches Wörterbuch mit grammatischer Einleitung. Lexica Societatis Fenno-Ugricae V.Helsinki: Suomalais-Ugrilainen Seura.</a:t>
            </a:r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3" name="Pilt 2" descr="Pilt, millel on kujutatud Font, tekst, kuvatõmmis, Graafika&#10;&#10;Kirjeldus on genereeritud automaatselt">
            <a:extLst>
              <a:ext uri="{FF2B5EF4-FFF2-40B4-BE49-F238E27FC236}">
                <a16:creationId xmlns:a16="http://schemas.microsoft.com/office/drawing/2014/main" id="{57C46DF6-08DB-9DFF-101D-F09407161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1" y="5959760"/>
            <a:ext cx="2302455" cy="7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09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9340-3427-1D4F-93AA-9FD586AF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Consistency of lexicographical 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57962-758B-E343-B14F-265E2ED2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" y="5625219"/>
            <a:ext cx="2111829" cy="1420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1821-F1BD-904D-844B-94000898F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15" y="6335364"/>
            <a:ext cx="356079" cy="522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0C59B-8FCC-AC48-B5DB-27AA3F4B7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429300"/>
            <a:ext cx="5130800" cy="508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6A683C-1758-754C-A0B2-57E61D433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/>
              <a:t>When creating multilingual lexicographical sources </a:t>
            </a:r>
            <a:r>
              <a:rPr lang="lv-LV" b="1" dirty="0"/>
              <a:t>consistency is </a:t>
            </a:r>
            <a:r>
              <a:rPr lang="lv-LV" dirty="0"/>
              <a:t>an </a:t>
            </a:r>
            <a:r>
              <a:rPr lang="lv-LV" b="1" dirty="0"/>
              <a:t>important </a:t>
            </a:r>
            <a:r>
              <a:rPr lang="lv-LV" dirty="0"/>
              <a:t>aspect as it contributes to the even representation of the language, especially it’s lexical core and ontologies.</a:t>
            </a:r>
          </a:p>
          <a:p>
            <a:r>
              <a:rPr lang="lv-LV" b="1" dirty="0" err="1"/>
              <a:t>Consistency</a:t>
            </a:r>
            <a:r>
              <a:rPr lang="lv-LV" b="1" dirty="0"/>
              <a:t> </a:t>
            </a:r>
            <a:r>
              <a:rPr lang="lv-LV" b="1" dirty="0" err="1"/>
              <a:t>is</a:t>
            </a:r>
            <a:r>
              <a:rPr lang="lv-LV" b="1" dirty="0"/>
              <a:t> </a:t>
            </a:r>
            <a:r>
              <a:rPr lang="lv-LV" b="1" dirty="0" err="1"/>
              <a:t>essential</a:t>
            </a:r>
            <a:r>
              <a:rPr lang="lv-LV" b="1" dirty="0"/>
              <a:t>, </a:t>
            </a:r>
            <a:r>
              <a:rPr lang="lv-LV" b="1" dirty="0" err="1"/>
              <a:t>if</a:t>
            </a:r>
            <a:r>
              <a:rPr lang="lv-LV" b="1" dirty="0"/>
              <a:t> </a:t>
            </a:r>
            <a:r>
              <a:rPr lang="lv-LV" b="1" dirty="0" err="1"/>
              <a:t>lexicographical</a:t>
            </a:r>
            <a:r>
              <a:rPr lang="lv-LV" b="1" dirty="0"/>
              <a:t> </a:t>
            </a:r>
            <a:r>
              <a:rPr lang="lv-LV" b="1" dirty="0" err="1"/>
              <a:t>source</a:t>
            </a:r>
            <a:r>
              <a:rPr lang="lv-LV" b="1" dirty="0"/>
              <a:t> </a:t>
            </a:r>
            <a:r>
              <a:rPr lang="lv-LV" b="1" dirty="0" err="1"/>
              <a:t>is</a:t>
            </a:r>
            <a:r>
              <a:rPr lang="lv-LV" b="1" dirty="0"/>
              <a:t> </a:t>
            </a:r>
            <a:r>
              <a:rPr lang="lv-LV" b="1" dirty="0" err="1"/>
              <a:t>used</a:t>
            </a:r>
            <a:r>
              <a:rPr lang="lv-LV" b="1" dirty="0"/>
              <a:t> </a:t>
            </a:r>
            <a:r>
              <a:rPr lang="lv-LV" b="1" dirty="0" err="1"/>
              <a:t>for</a:t>
            </a:r>
            <a:r>
              <a:rPr lang="lv-LV" b="1" dirty="0"/>
              <a:t> </a:t>
            </a:r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language</a:t>
            </a:r>
            <a:r>
              <a:rPr lang="lv-LV" b="1" dirty="0"/>
              <a:t> </a:t>
            </a:r>
            <a:r>
              <a:rPr lang="lv-LV" b="1" dirty="0" err="1"/>
              <a:t>acquisition</a:t>
            </a:r>
            <a:r>
              <a:rPr lang="lv-LV" dirty="0"/>
              <a:t>, </a:t>
            </a:r>
            <a:r>
              <a:rPr lang="lv-LV" dirty="0" err="1"/>
              <a:t>especially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case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endangered</a:t>
            </a:r>
            <a:r>
              <a:rPr lang="lv-LV" dirty="0"/>
              <a:t> </a:t>
            </a:r>
            <a:r>
              <a:rPr lang="lv-LV" dirty="0" err="1"/>
              <a:t>or</a:t>
            </a:r>
            <a:r>
              <a:rPr lang="lv-LV" dirty="0"/>
              <a:t> </a:t>
            </a:r>
            <a:r>
              <a:rPr lang="lv-LV" dirty="0" err="1"/>
              <a:t>under-documented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uderresourced</a:t>
            </a:r>
            <a:r>
              <a:rPr lang="lv-LV" dirty="0"/>
              <a:t> </a:t>
            </a:r>
            <a:r>
              <a:rPr lang="lv-LV" dirty="0" err="1"/>
              <a:t>languages</a:t>
            </a:r>
            <a:r>
              <a:rPr lang="lv-LV" dirty="0"/>
              <a:t>. </a:t>
            </a:r>
          </a:p>
          <a:p>
            <a:r>
              <a:rPr lang="lv-LV" b="1" dirty="0" err="1"/>
              <a:t>Consistency</a:t>
            </a:r>
            <a:r>
              <a:rPr lang="lv-LV" b="1" dirty="0"/>
              <a:t> </a:t>
            </a:r>
            <a:r>
              <a:rPr lang="lv-LV" b="1" dirty="0" err="1"/>
              <a:t>is</a:t>
            </a:r>
            <a:r>
              <a:rPr lang="lv-LV" b="1" dirty="0"/>
              <a:t> </a:t>
            </a:r>
            <a:r>
              <a:rPr lang="lv-LV" dirty="0" err="1"/>
              <a:t>also</a:t>
            </a:r>
            <a:r>
              <a:rPr lang="lv-LV" dirty="0"/>
              <a:t> </a:t>
            </a:r>
            <a:r>
              <a:rPr lang="lv-LV" b="1" dirty="0" err="1"/>
              <a:t>crucial</a:t>
            </a:r>
            <a:r>
              <a:rPr lang="lv-LV" b="1" dirty="0"/>
              <a:t>, </a:t>
            </a:r>
            <a:r>
              <a:rPr lang="lv-LV" b="1" dirty="0" err="1"/>
              <a:t>if</a:t>
            </a:r>
            <a:r>
              <a:rPr lang="lv-LV" b="1" dirty="0"/>
              <a:t> </a:t>
            </a:r>
            <a:r>
              <a:rPr lang="lv-LV" b="1" dirty="0" err="1"/>
              <a:t>everyday</a:t>
            </a:r>
            <a:r>
              <a:rPr lang="lv-LV" b="1" dirty="0"/>
              <a:t> </a:t>
            </a:r>
            <a:r>
              <a:rPr lang="lv-LV" b="1" dirty="0" err="1"/>
              <a:t>use</a:t>
            </a:r>
            <a:r>
              <a:rPr lang="lv-LV" b="1" dirty="0"/>
              <a:t> </a:t>
            </a:r>
            <a:r>
              <a:rPr lang="lv-LV" b="1" dirty="0" err="1"/>
              <a:t>of</a:t>
            </a:r>
            <a:r>
              <a:rPr lang="lv-LV" b="1" dirty="0"/>
              <a:t> </a:t>
            </a:r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language</a:t>
            </a:r>
            <a:r>
              <a:rPr lang="lv-LV" b="1" dirty="0"/>
              <a:t> </a:t>
            </a:r>
            <a:r>
              <a:rPr lang="lv-LV" b="1" dirty="0" err="1"/>
              <a:t>is</a:t>
            </a:r>
            <a:r>
              <a:rPr lang="lv-LV" b="1" dirty="0"/>
              <a:t> </a:t>
            </a:r>
            <a:r>
              <a:rPr lang="lv-LV" b="1" dirty="0" err="1"/>
              <a:t>limited</a:t>
            </a:r>
            <a:r>
              <a:rPr lang="lv-LV" b="1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domains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/</a:t>
            </a:r>
            <a:r>
              <a:rPr lang="lv-LV" dirty="0" err="1"/>
              <a:t>or</a:t>
            </a:r>
            <a:r>
              <a:rPr lang="lv-LV" dirty="0"/>
              <a:t> </a:t>
            </a:r>
            <a:r>
              <a:rPr lang="lv-LV" dirty="0" err="1"/>
              <a:t>language</a:t>
            </a:r>
            <a:r>
              <a:rPr lang="lv-LV" dirty="0"/>
              <a:t> </a:t>
            </a:r>
            <a:r>
              <a:rPr lang="lv-LV" dirty="0" err="1"/>
              <a:t>users</a:t>
            </a:r>
            <a:r>
              <a:rPr lang="lv-LV" dirty="0"/>
              <a:t> </a:t>
            </a:r>
            <a:r>
              <a:rPr lang="lv-LV" dirty="0" err="1"/>
              <a:t>lack</a:t>
            </a:r>
            <a:r>
              <a:rPr lang="lv-LV" dirty="0"/>
              <a:t> </a:t>
            </a:r>
            <a:r>
              <a:rPr lang="lv-LV" dirty="0" err="1"/>
              <a:t>sufficient</a:t>
            </a:r>
            <a:r>
              <a:rPr lang="lv-LV" dirty="0"/>
              <a:t> </a:t>
            </a:r>
            <a:r>
              <a:rPr lang="lv-LV" dirty="0" err="1"/>
              <a:t>proficiency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particular</a:t>
            </a:r>
            <a:r>
              <a:rPr lang="lv-LV" dirty="0"/>
              <a:t> </a:t>
            </a:r>
            <a:r>
              <a:rPr lang="lv-LV" dirty="0" err="1"/>
              <a:t>domain</a:t>
            </a:r>
            <a:r>
              <a:rPr lang="lv-LV" dirty="0"/>
              <a:t> </a:t>
            </a:r>
            <a:r>
              <a:rPr lang="lv-LV" dirty="0" err="1"/>
              <a:t>or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general</a:t>
            </a:r>
            <a:r>
              <a:rPr lang="lv-LV" dirty="0"/>
              <a:t>.</a:t>
            </a:r>
          </a:p>
          <a:p>
            <a:endParaRPr lang="lv-LV" dirty="0"/>
          </a:p>
          <a:p>
            <a:endParaRPr lang="en-GB" dirty="0"/>
          </a:p>
          <a:p>
            <a:endParaRPr lang="lv-LV" dirty="0"/>
          </a:p>
        </p:txBody>
      </p:sp>
      <p:pic>
        <p:nvPicPr>
          <p:cNvPr id="3" name="Pilt 2" descr="Pilt, millel on kujutatud Font, tekst, kuvatõmmis, Graafika&#10;&#10;Kirjeldus on genereeritud automaatselt">
            <a:extLst>
              <a:ext uri="{FF2B5EF4-FFF2-40B4-BE49-F238E27FC236}">
                <a16:creationId xmlns:a16="http://schemas.microsoft.com/office/drawing/2014/main" id="{8E604293-8353-E1AC-3AA8-30F874445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1" y="5959760"/>
            <a:ext cx="2302455" cy="7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3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9340-3427-1D4F-93AA-9FD586AF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References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57962-758B-E343-B14F-265E2ED2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" y="5625219"/>
            <a:ext cx="2111829" cy="1420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1821-F1BD-904D-844B-94000898F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15" y="6335364"/>
            <a:ext cx="356079" cy="522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0C59B-8FCC-AC48-B5DB-27AA3F4B7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429300"/>
            <a:ext cx="5130800" cy="508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6A683C-1758-754C-A0B2-57E61D433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235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v-LV" b="1" dirty="0"/>
              <a:t>Mittelholcz, S. (2017). </a:t>
            </a:r>
            <a:r>
              <a:rPr lang="lv-LV" dirty="0"/>
              <a:t>Evaluation of Dictionary Creating Methods for Under-Resourced Languages. </a:t>
            </a:r>
            <a:r>
              <a:rPr lang="lv-LV" dirty="0" err="1"/>
              <a:t>In</a:t>
            </a:r>
            <a:r>
              <a:rPr lang="lv-LV" dirty="0"/>
              <a:t>: </a:t>
            </a:r>
            <a:r>
              <a:rPr lang="lv-LV" dirty="0" err="1"/>
              <a:t>Ekštein</a:t>
            </a:r>
            <a:r>
              <a:rPr lang="lv-LV" dirty="0"/>
              <a:t>, K., </a:t>
            </a:r>
            <a:r>
              <a:rPr lang="lv-LV" dirty="0" err="1"/>
              <a:t>Matoušek</a:t>
            </a:r>
            <a:r>
              <a:rPr lang="lv-LV" dirty="0"/>
              <a:t>, V. (eds) Text, Speech, and Dialogue.</a:t>
            </a:r>
          </a:p>
          <a:p>
            <a:pPr marL="0" indent="0">
              <a:buNone/>
            </a:pPr>
            <a:r>
              <a:rPr lang="lv-LV" b="1" dirty="0"/>
              <a:t>SWb</a:t>
            </a:r>
            <a:r>
              <a:rPr lang="lv-LV" dirty="0"/>
              <a:t> = Wiedemann, Ferdinand Johann 1861. Joh. Andreas Sjögren’s Livisch-deutsches und deutsch-livischesWörterbuch. Joh. Andreas Sjögren’s Gesammelte Schriften. Band II. Theil II. St. Petersburg.</a:t>
            </a:r>
          </a:p>
          <a:p>
            <a:pPr marL="0" indent="0">
              <a:buNone/>
            </a:pPr>
            <a:r>
              <a:rPr lang="lv-LV" b="1" dirty="0"/>
              <a:t>TSD 2017. </a:t>
            </a:r>
            <a:r>
              <a:rPr lang="lv-LV" dirty="0" err="1"/>
              <a:t>Lecture</a:t>
            </a:r>
            <a:r>
              <a:rPr lang="lv-LV" dirty="0"/>
              <a:t> </a:t>
            </a:r>
            <a:r>
              <a:rPr lang="lv-LV" dirty="0" err="1"/>
              <a:t>Notes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Computer </a:t>
            </a:r>
            <a:r>
              <a:rPr lang="lv-LV" dirty="0" err="1"/>
              <a:t>Science</a:t>
            </a:r>
            <a:r>
              <a:rPr lang="lv-LV" dirty="0"/>
              <a:t>(), </a:t>
            </a:r>
            <a:r>
              <a:rPr lang="lv-LV" dirty="0" err="1"/>
              <a:t>vol</a:t>
            </a:r>
            <a:r>
              <a:rPr lang="lv-LV" dirty="0"/>
              <a:t> 10415. Springer, Cham.</a:t>
            </a:r>
            <a:r>
              <a:rPr lang="lv-LV" b="1" dirty="0"/>
              <a:t> </a:t>
            </a:r>
          </a:p>
          <a:p>
            <a:pPr marL="0" indent="0">
              <a:buNone/>
            </a:pPr>
            <a:r>
              <a:rPr lang="lv-LV" b="1" dirty="0"/>
              <a:t>Viitso, T.-R., Ernštreits, V. (2012 = LELD).</a:t>
            </a:r>
            <a:r>
              <a:rPr lang="lv-LV" dirty="0"/>
              <a:t> Līvõkīel-ēstikīel-lețkīel sõnārōntõz. Tartu Riga.</a:t>
            </a:r>
          </a:p>
          <a:p>
            <a:pPr marL="0" indent="0">
              <a:buNone/>
            </a:pPr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en-GB" dirty="0"/>
          </a:p>
          <a:p>
            <a:endParaRPr lang="lv-LV" dirty="0"/>
          </a:p>
        </p:txBody>
      </p:sp>
      <p:pic>
        <p:nvPicPr>
          <p:cNvPr id="3" name="Pilt 2" descr="Pilt, millel on kujutatud Font, tekst, kuvatõmmis, Graafika&#10;&#10;Kirjeldus on genereeritud automaatselt">
            <a:extLst>
              <a:ext uri="{FF2B5EF4-FFF2-40B4-BE49-F238E27FC236}">
                <a16:creationId xmlns:a16="http://schemas.microsoft.com/office/drawing/2014/main" id="{57C46DF6-08DB-9DFF-101D-F09407161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1" y="5959760"/>
            <a:ext cx="2302455" cy="7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88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F8D7-C961-B24D-AB7A-A1C35C9AA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281" y="616531"/>
            <a:ext cx="9433810" cy="2466782"/>
          </a:xfrm>
        </p:spPr>
        <p:txBody>
          <a:bodyPr/>
          <a:lstStyle/>
          <a:p>
            <a:r>
              <a:rPr lang="lv-LV" b="1" dirty="0">
                <a:latin typeface="+mn-lt"/>
                <a:ea typeface="Bookman Old Style" panose="02050604050505020204" pitchFamily="18" charset="-128"/>
                <a:cs typeface="Futura Medium" panose="020B0602020204020303" pitchFamily="34" charset="-79"/>
              </a:rPr>
              <a:t>Tänan! | Tienū! | Paldies!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9241F-2277-DC40-98A6-F4C6FEF7C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8" y="-308537"/>
            <a:ext cx="3474907" cy="2337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6ED037-F0E5-7644-A1AE-98E566E72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045" y="0"/>
            <a:ext cx="585910" cy="8599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9B754F-96B4-0640-8EB8-F69BCA0DB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052" y="3039270"/>
            <a:ext cx="6208268" cy="61468"/>
          </a:xfrm>
          <a:prstGeom prst="rect">
            <a:avLst/>
          </a:prstGeom>
        </p:spPr>
      </p:pic>
      <p:pic>
        <p:nvPicPr>
          <p:cNvPr id="3074" name="Picture 2" descr="May be an image of bird">
            <a:extLst>
              <a:ext uri="{FF2B5EF4-FFF2-40B4-BE49-F238E27FC236}">
                <a16:creationId xmlns:a16="http://schemas.microsoft.com/office/drawing/2014/main" id="{6F83C8AC-5F18-8095-D751-08F95C2FA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60" y="3875019"/>
            <a:ext cx="4475852" cy="298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lt 2" descr="Pilt, millel on kujutatud Font, tekst, kuvatõmmis, Graafika&#10;&#10;Kirjeldus on genereeritud automaatselt">
            <a:extLst>
              <a:ext uri="{FF2B5EF4-FFF2-40B4-BE49-F238E27FC236}">
                <a16:creationId xmlns:a16="http://schemas.microsoft.com/office/drawing/2014/main" id="{8D51CFF0-4DCB-4582-8AD2-0C47E07F9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335" y="264391"/>
            <a:ext cx="3654485" cy="111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65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9340-3427-1D4F-93AA-9FD586AF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Consistency of lexicographical 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57962-758B-E343-B14F-265E2ED2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" y="5625219"/>
            <a:ext cx="2111829" cy="1420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1821-F1BD-904D-844B-94000898F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15" y="6335364"/>
            <a:ext cx="356079" cy="522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0C59B-8FCC-AC48-B5DB-27AA3F4B7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429300"/>
            <a:ext cx="5130800" cy="508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6A683C-1758-754C-A0B2-57E61D433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68775"/>
          </a:xfrm>
        </p:spPr>
        <p:txBody>
          <a:bodyPr>
            <a:normAutofit lnSpcReduction="10000"/>
          </a:bodyPr>
          <a:lstStyle/>
          <a:p>
            <a:r>
              <a:rPr lang="lv-LV" b="1" dirty="0"/>
              <a:t>To ensure consistency </a:t>
            </a:r>
            <a:r>
              <a:rPr lang="lv-LV" dirty="0"/>
              <a:t>of the lexicographical sources </a:t>
            </a:r>
            <a:r>
              <a:rPr lang="lv-LV" b="1" dirty="0"/>
              <a:t>for common languages a number of resources</a:t>
            </a:r>
            <a:r>
              <a:rPr lang="lv-LV" dirty="0"/>
              <a:t>, tools and methods from within the language </a:t>
            </a:r>
            <a:r>
              <a:rPr lang="lv-LV" b="1" dirty="0"/>
              <a:t>may be used</a:t>
            </a:r>
            <a:r>
              <a:rPr lang="lv-LV" dirty="0"/>
              <a:t>.</a:t>
            </a:r>
          </a:p>
          <a:p>
            <a:r>
              <a:rPr lang="lv-LV" b="1" dirty="0" err="1"/>
              <a:t>Dictionaries</a:t>
            </a:r>
            <a:r>
              <a:rPr lang="lv-LV" b="1" dirty="0"/>
              <a:t> </a:t>
            </a:r>
            <a:r>
              <a:rPr lang="lv-LV" b="1" dirty="0" err="1"/>
              <a:t>of</a:t>
            </a:r>
            <a:r>
              <a:rPr lang="lv-LV" b="1" dirty="0"/>
              <a:t> </a:t>
            </a:r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basic</a:t>
            </a:r>
            <a:r>
              <a:rPr lang="lv-LV" b="1" dirty="0"/>
              <a:t> </a:t>
            </a:r>
            <a:r>
              <a:rPr lang="lv-LV" b="1" dirty="0" err="1"/>
              <a:t>vocabulary</a:t>
            </a:r>
            <a:r>
              <a:rPr lang="lv-LV" b="1" dirty="0"/>
              <a:t> </a:t>
            </a:r>
            <a:r>
              <a:rPr lang="lv-LV" dirty="0" err="1"/>
              <a:t>provide</a:t>
            </a:r>
            <a:r>
              <a:rPr lang="lv-LV" dirty="0"/>
              <a:t> </a:t>
            </a:r>
            <a:r>
              <a:rPr lang="lv-LV" dirty="0" err="1"/>
              <a:t>data</a:t>
            </a:r>
            <a:r>
              <a:rPr lang="lv-LV" dirty="0"/>
              <a:t> </a:t>
            </a:r>
            <a:r>
              <a:rPr lang="lv-LV" dirty="0" err="1"/>
              <a:t>on</a:t>
            </a:r>
            <a:r>
              <a:rPr lang="lv-LV" dirty="0"/>
              <a:t> </a:t>
            </a:r>
            <a:r>
              <a:rPr lang="lv-LV" dirty="0" err="1"/>
              <a:t>core</a:t>
            </a:r>
            <a:r>
              <a:rPr lang="lv-LV" dirty="0"/>
              <a:t> lemmas </a:t>
            </a:r>
            <a:r>
              <a:rPr lang="lv-LV" dirty="0" err="1"/>
              <a:t>needed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language</a:t>
            </a:r>
            <a:r>
              <a:rPr lang="lv-LV" dirty="0"/>
              <a:t> </a:t>
            </a:r>
            <a:r>
              <a:rPr lang="lv-LV" dirty="0" err="1"/>
              <a:t>acquisition</a:t>
            </a:r>
            <a:r>
              <a:rPr lang="lv-LV" dirty="0"/>
              <a:t>.</a:t>
            </a:r>
          </a:p>
          <a:p>
            <a:r>
              <a:rPr lang="lv-LV" b="1" dirty="0" err="1"/>
              <a:t>Frequency</a:t>
            </a:r>
            <a:r>
              <a:rPr lang="lv-LV" b="1" dirty="0"/>
              <a:t> </a:t>
            </a:r>
            <a:r>
              <a:rPr lang="lv-LV" b="1" dirty="0" err="1"/>
              <a:t>dictionaries</a:t>
            </a:r>
            <a:r>
              <a:rPr lang="lv-LV" b="1" dirty="0"/>
              <a:t>, </a:t>
            </a:r>
            <a:r>
              <a:rPr lang="lv-LV" b="1" dirty="0" err="1"/>
              <a:t>corpus</a:t>
            </a:r>
            <a:r>
              <a:rPr lang="lv-LV" b="1" dirty="0"/>
              <a:t> </a:t>
            </a:r>
            <a:r>
              <a:rPr lang="lv-LV" b="1" dirty="0" err="1"/>
              <a:t>statistics</a:t>
            </a:r>
            <a:r>
              <a:rPr lang="lv-LV" dirty="0"/>
              <a:t> </a:t>
            </a:r>
            <a:r>
              <a:rPr lang="lv-LV" dirty="0" err="1"/>
              <a:t>provide</a:t>
            </a:r>
            <a:r>
              <a:rPr lang="lv-LV" dirty="0"/>
              <a:t> </a:t>
            </a:r>
            <a:r>
              <a:rPr lang="lv-LV" dirty="0" err="1"/>
              <a:t>data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frequency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lemmas.</a:t>
            </a:r>
          </a:p>
          <a:p>
            <a:r>
              <a:rPr lang="lv-LV" b="1" dirty="0" err="1"/>
              <a:t>For</a:t>
            </a:r>
            <a:r>
              <a:rPr lang="lv-LV" b="1" dirty="0"/>
              <a:t> </a:t>
            </a:r>
            <a:r>
              <a:rPr lang="lv-LV" b="1" dirty="0" err="1"/>
              <a:t>endangered</a:t>
            </a:r>
            <a:r>
              <a:rPr lang="lv-LV" b="1" dirty="0"/>
              <a:t>, </a:t>
            </a:r>
            <a:r>
              <a:rPr lang="lv-LV" b="1" dirty="0" err="1"/>
              <a:t>under-documented</a:t>
            </a:r>
            <a:r>
              <a:rPr lang="lv-LV" b="1" dirty="0"/>
              <a:t> </a:t>
            </a:r>
            <a:r>
              <a:rPr lang="lv-LV" b="1" dirty="0" err="1"/>
              <a:t>and</a:t>
            </a:r>
            <a:r>
              <a:rPr lang="lv-LV" b="1" dirty="0"/>
              <a:t> </a:t>
            </a:r>
            <a:r>
              <a:rPr lang="lv-LV" b="1" dirty="0" err="1"/>
              <a:t>uderresourced</a:t>
            </a:r>
            <a:r>
              <a:rPr lang="lv-LV" b="1" dirty="0"/>
              <a:t> </a:t>
            </a:r>
            <a:r>
              <a:rPr lang="lv-LV" b="1" dirty="0" err="1"/>
              <a:t>languages</a:t>
            </a:r>
            <a:r>
              <a:rPr lang="lv-LV" b="1" dirty="0"/>
              <a:t> </a:t>
            </a:r>
            <a:r>
              <a:rPr lang="lv-LV" b="1" dirty="0" err="1"/>
              <a:t>such</a:t>
            </a:r>
            <a:r>
              <a:rPr lang="lv-LV" b="1" dirty="0"/>
              <a:t> </a:t>
            </a:r>
            <a:r>
              <a:rPr lang="lv-LV" b="1" dirty="0" err="1"/>
              <a:t>resources</a:t>
            </a:r>
            <a:r>
              <a:rPr lang="lv-LV" b="1" dirty="0"/>
              <a:t> </a:t>
            </a:r>
            <a:r>
              <a:rPr lang="lv-LV" b="1" dirty="0" err="1"/>
              <a:t>generally</a:t>
            </a:r>
            <a:r>
              <a:rPr lang="lv-LV" b="1" dirty="0"/>
              <a:t> </a:t>
            </a:r>
            <a:r>
              <a:rPr lang="lv-LV" b="1" dirty="0" err="1"/>
              <a:t>are</a:t>
            </a:r>
            <a:r>
              <a:rPr lang="lv-LV" b="1" dirty="0"/>
              <a:t> </a:t>
            </a:r>
            <a:r>
              <a:rPr lang="lv-LV" b="1" dirty="0" err="1"/>
              <a:t>not</a:t>
            </a:r>
            <a:r>
              <a:rPr lang="lv-LV" b="1" dirty="0"/>
              <a:t> </a:t>
            </a:r>
            <a:r>
              <a:rPr lang="lv-LV" b="1" dirty="0" err="1"/>
              <a:t>available</a:t>
            </a:r>
            <a:r>
              <a:rPr lang="lv-LV" dirty="0"/>
              <a:t>, </a:t>
            </a:r>
            <a:r>
              <a:rPr lang="lv-LV" dirty="0" err="1"/>
              <a:t>nevertheless</a:t>
            </a:r>
            <a:r>
              <a:rPr lang="lv-LV" dirty="0"/>
              <a:t> </a:t>
            </a:r>
            <a:r>
              <a:rPr lang="lv-LV" dirty="0" err="1"/>
              <a:t>such</a:t>
            </a:r>
            <a:r>
              <a:rPr lang="lv-LV" dirty="0"/>
              <a:t> </a:t>
            </a:r>
            <a:r>
              <a:rPr lang="lv-LV" dirty="0" err="1"/>
              <a:t>languages</a:t>
            </a:r>
            <a:r>
              <a:rPr lang="lv-LV" dirty="0"/>
              <a:t> </a:t>
            </a:r>
            <a:r>
              <a:rPr lang="lv-LV" dirty="0" err="1"/>
              <a:t>also</a:t>
            </a:r>
            <a:r>
              <a:rPr lang="lv-LV" dirty="0"/>
              <a:t> </a:t>
            </a:r>
            <a:r>
              <a:rPr lang="lv-LV" dirty="0" err="1"/>
              <a:t>deserve</a:t>
            </a:r>
            <a:r>
              <a:rPr lang="lv-LV" dirty="0"/>
              <a:t> </a:t>
            </a:r>
            <a:r>
              <a:rPr lang="lv-LV" dirty="0" err="1"/>
              <a:t>being</a:t>
            </a:r>
            <a:r>
              <a:rPr lang="lv-LV" dirty="0"/>
              <a:t> </a:t>
            </a:r>
            <a:r>
              <a:rPr lang="lv-LV" dirty="0" err="1"/>
              <a:t>represented</a:t>
            </a:r>
            <a:r>
              <a:rPr lang="lv-LV" dirty="0"/>
              <a:t> </a:t>
            </a:r>
            <a:r>
              <a:rPr lang="lv-LV" dirty="0" err="1"/>
              <a:t>consistantly</a:t>
            </a:r>
            <a:r>
              <a:rPr lang="lv-LV" dirty="0"/>
              <a:t>.</a:t>
            </a:r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en-GB" dirty="0"/>
          </a:p>
          <a:p>
            <a:endParaRPr lang="lv-LV" dirty="0"/>
          </a:p>
        </p:txBody>
      </p:sp>
      <p:pic>
        <p:nvPicPr>
          <p:cNvPr id="3" name="Pilt 2" descr="Pilt, millel on kujutatud Font, tekst, kuvatõmmis, Graafika&#10;&#10;Kirjeldus on genereeritud automaatselt">
            <a:extLst>
              <a:ext uri="{FF2B5EF4-FFF2-40B4-BE49-F238E27FC236}">
                <a16:creationId xmlns:a16="http://schemas.microsoft.com/office/drawing/2014/main" id="{D5080E73-38A8-09E1-B1C0-265F36F3B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1" y="5959760"/>
            <a:ext cx="2302455" cy="7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9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9340-3427-1D4F-93AA-9FD586AF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Livonian</a:t>
            </a:r>
            <a:r>
              <a:rPr lang="lv-LV" b="1" dirty="0"/>
              <a:t> </a:t>
            </a:r>
            <a:r>
              <a:rPr lang="lv-LV" b="1" dirty="0" err="1"/>
              <a:t>case</a:t>
            </a:r>
            <a:endParaRPr lang="lv-LV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57962-758B-E343-B14F-265E2ED2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" y="5625219"/>
            <a:ext cx="2111829" cy="1420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1821-F1BD-904D-844B-94000898F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15" y="6335364"/>
            <a:ext cx="356079" cy="522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0C59B-8FCC-AC48-B5DB-27AA3F4B7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429300"/>
            <a:ext cx="5130800" cy="508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6A683C-1758-754C-A0B2-57E61D433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68775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Livonian is officially recognized indigenous language of Latvia</a:t>
            </a:r>
            <a:r>
              <a:rPr lang="lv-LV" b="1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one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most</a:t>
            </a:r>
            <a:r>
              <a:rPr lang="lv-LV" dirty="0"/>
              <a:t> </a:t>
            </a:r>
            <a:r>
              <a:rPr lang="lv-LV" dirty="0" err="1"/>
              <a:t>endangered</a:t>
            </a:r>
            <a:r>
              <a:rPr lang="lv-LV" dirty="0"/>
              <a:t> </a:t>
            </a:r>
            <a:r>
              <a:rPr lang="lv-LV" dirty="0" err="1"/>
              <a:t>languages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world</a:t>
            </a:r>
            <a:r>
              <a:rPr lang="lv-LV" dirty="0"/>
              <a:t>.</a:t>
            </a:r>
          </a:p>
          <a:p>
            <a:r>
              <a:rPr lang="lv-LV" dirty="0"/>
              <a:t>Being spoken by a limited number of speakers over past centuries (from 2500 in the mid of 19th century till ca 20 today; Laakso, 2022), it is still continued as a living tradition with </a:t>
            </a:r>
            <a:r>
              <a:rPr lang="lv-LV" b="1" dirty="0"/>
              <a:t>currently around 20 fluent Livonian speakers</a:t>
            </a:r>
            <a:r>
              <a:rPr lang="lv-LV" dirty="0"/>
              <a:t>, although Livonian community is estimated ca 1000–1500.</a:t>
            </a:r>
          </a:p>
          <a:p>
            <a:r>
              <a:rPr lang="lv-LV" b="1" dirty="0" err="1"/>
              <a:t>There</a:t>
            </a:r>
            <a:r>
              <a:rPr lang="lv-LV" b="1" dirty="0"/>
              <a:t> </a:t>
            </a:r>
            <a:r>
              <a:rPr lang="lv-LV" b="1" dirty="0" err="1"/>
              <a:t>is</a:t>
            </a:r>
            <a:r>
              <a:rPr lang="lv-LV" b="1" dirty="0"/>
              <a:t> </a:t>
            </a:r>
            <a:r>
              <a:rPr lang="lv-LV" b="1" dirty="0" err="1"/>
              <a:t>a</a:t>
            </a:r>
            <a:r>
              <a:rPr lang="lv-LV" b="1" dirty="0"/>
              <a:t> </a:t>
            </a:r>
            <a:r>
              <a:rPr lang="lv-LV" b="1" dirty="0" err="1"/>
              <a:t>rising</a:t>
            </a:r>
            <a:r>
              <a:rPr lang="lv-LV" b="1" dirty="0"/>
              <a:t> </a:t>
            </a:r>
            <a:r>
              <a:rPr lang="lv-LV" b="1" dirty="0" err="1"/>
              <a:t>interest</a:t>
            </a:r>
            <a:r>
              <a:rPr lang="lv-LV" b="1" dirty="0"/>
              <a:t> </a:t>
            </a:r>
            <a:r>
              <a:rPr lang="lv-LV" b="1" dirty="0" err="1"/>
              <a:t>for</a:t>
            </a:r>
            <a:r>
              <a:rPr lang="lv-LV" b="1" dirty="0"/>
              <a:t> </a:t>
            </a:r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acquisition</a:t>
            </a:r>
            <a:r>
              <a:rPr lang="lv-LV" b="1" dirty="0"/>
              <a:t> </a:t>
            </a:r>
            <a:r>
              <a:rPr lang="lv-LV" b="1" dirty="0" err="1"/>
              <a:t>of</a:t>
            </a:r>
            <a:r>
              <a:rPr lang="lv-LV" b="1" dirty="0"/>
              <a:t> </a:t>
            </a:r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Livonian</a:t>
            </a:r>
            <a:r>
              <a:rPr lang="lv-LV" b="1" dirty="0"/>
              <a:t> </a:t>
            </a:r>
            <a:r>
              <a:rPr lang="lv-LV" dirty="0" err="1"/>
              <a:t>within</a:t>
            </a:r>
            <a:r>
              <a:rPr lang="lv-LV" dirty="0"/>
              <a:t> </a:t>
            </a:r>
            <a:r>
              <a:rPr lang="lv-LV" dirty="0" err="1"/>
              <a:t>community</a:t>
            </a:r>
            <a:r>
              <a:rPr lang="lv-LV" dirty="0"/>
              <a:t>, </a:t>
            </a:r>
            <a:r>
              <a:rPr lang="lv-LV" dirty="0" err="1"/>
              <a:t>e</a:t>
            </a:r>
            <a:r>
              <a:rPr lang="lv-LV" dirty="0"/>
              <a:t>. g. over 50 children and youth are studing Livonian in the summer school, interest for the language acquisition and use is growing within the community.</a:t>
            </a:r>
          </a:p>
          <a:p>
            <a:endParaRPr lang="lv-LV" dirty="0"/>
          </a:p>
        </p:txBody>
      </p:sp>
      <p:pic>
        <p:nvPicPr>
          <p:cNvPr id="3" name="Pilt 2" descr="Pilt, millel on kujutatud Font, tekst, kuvatõmmis, Graafika&#10;&#10;Kirjeldus on genereeritud automaatselt">
            <a:extLst>
              <a:ext uri="{FF2B5EF4-FFF2-40B4-BE49-F238E27FC236}">
                <a16:creationId xmlns:a16="http://schemas.microsoft.com/office/drawing/2014/main" id="{7D0AC6DE-D1C1-A149-95E6-81A50A502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1" y="5959760"/>
            <a:ext cx="2302455" cy="7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3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9340-3427-1D4F-93AA-9FD586AF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Livonian</a:t>
            </a:r>
            <a:r>
              <a:rPr lang="lv-LV" b="1" dirty="0"/>
              <a:t> </a:t>
            </a:r>
            <a:r>
              <a:rPr lang="lv-LV" b="1" dirty="0" err="1"/>
              <a:t>case</a:t>
            </a:r>
            <a:endParaRPr lang="lv-LV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57962-758B-E343-B14F-265E2ED2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" y="5625219"/>
            <a:ext cx="2111829" cy="1420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1821-F1BD-904D-844B-94000898F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15" y="6335364"/>
            <a:ext cx="356079" cy="522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0C59B-8FCC-AC48-B5DB-27AA3F4B7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429300"/>
            <a:ext cx="5130800" cy="508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6A683C-1758-754C-A0B2-57E61D433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68775"/>
          </a:xfrm>
        </p:spPr>
        <p:txBody>
          <a:bodyPr>
            <a:normAutofit lnSpcReduction="10000"/>
          </a:bodyPr>
          <a:lstStyle/>
          <a:p>
            <a:r>
              <a:rPr lang="lv-LV" b="1" dirty="0" err="1"/>
              <a:t>Livonian</a:t>
            </a:r>
            <a:r>
              <a:rPr lang="lv-LV" b="1" dirty="0"/>
              <a:t> </a:t>
            </a:r>
            <a:r>
              <a:rPr lang="lv-LV" b="1" dirty="0" err="1"/>
              <a:t>language</a:t>
            </a:r>
            <a:r>
              <a:rPr lang="lv-LV" b="1" dirty="0"/>
              <a:t> </a:t>
            </a:r>
            <a:r>
              <a:rPr lang="lv-LV" b="1" dirty="0" err="1"/>
              <a:t>belongs</a:t>
            </a:r>
            <a:r>
              <a:rPr lang="lv-LV" b="1" dirty="0"/>
              <a:t> to </a:t>
            </a:r>
            <a:r>
              <a:rPr lang="lv-LV" b="1" dirty="0" err="1"/>
              <a:t>Uralic</a:t>
            </a:r>
            <a:r>
              <a:rPr lang="lv-LV" b="1" dirty="0"/>
              <a:t> </a:t>
            </a:r>
            <a:r>
              <a:rPr lang="lv-LV" b="1" dirty="0" err="1"/>
              <a:t>language</a:t>
            </a:r>
            <a:r>
              <a:rPr lang="lv-LV" b="1" dirty="0"/>
              <a:t> </a:t>
            </a:r>
            <a:r>
              <a:rPr lang="lv-LV" b="1" dirty="0" err="1"/>
              <a:t>family</a:t>
            </a:r>
            <a:r>
              <a:rPr lang="lv-LV" dirty="0"/>
              <a:t>. Closest relatives of Livonian by language are Estonians and Finns.</a:t>
            </a:r>
          </a:p>
          <a:p>
            <a:r>
              <a:rPr lang="lv-LV" dirty="0" err="1"/>
              <a:t>Through</a:t>
            </a:r>
            <a:r>
              <a:rPr lang="lv-LV" dirty="0"/>
              <a:t> </a:t>
            </a:r>
            <a:r>
              <a:rPr lang="lv-LV" dirty="0" err="1"/>
              <a:t>assimilation</a:t>
            </a:r>
            <a:r>
              <a:rPr lang="lv-LV" dirty="0"/>
              <a:t> </a:t>
            </a:r>
            <a:r>
              <a:rPr lang="lv-LV" dirty="0" err="1"/>
              <a:t>with</a:t>
            </a:r>
            <a:r>
              <a:rPr lang="lv-LV" dirty="0"/>
              <a:t> </a:t>
            </a:r>
            <a:r>
              <a:rPr lang="lv-LV" dirty="0" err="1"/>
              <a:t>ancient</a:t>
            </a:r>
            <a:r>
              <a:rPr lang="lv-LV" dirty="0"/>
              <a:t> </a:t>
            </a:r>
            <a:r>
              <a:rPr lang="lv-LV" dirty="0" err="1"/>
              <a:t>Baltic</a:t>
            </a:r>
            <a:r>
              <a:rPr lang="lv-LV" dirty="0"/>
              <a:t> </a:t>
            </a:r>
            <a:r>
              <a:rPr lang="lv-LV" dirty="0" err="1"/>
              <a:t>languages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region</a:t>
            </a:r>
            <a:r>
              <a:rPr lang="lv-LV" dirty="0"/>
              <a:t> </a:t>
            </a:r>
            <a:r>
              <a:rPr lang="lv-LV" b="1" dirty="0" err="1"/>
              <a:t>Livonian</a:t>
            </a:r>
            <a:r>
              <a:rPr lang="lv-LV" b="1" dirty="0"/>
              <a:t> </a:t>
            </a:r>
            <a:r>
              <a:rPr lang="lv-LV" b="1" dirty="0" err="1"/>
              <a:t>has</a:t>
            </a:r>
            <a:r>
              <a:rPr lang="lv-LV" b="1" dirty="0"/>
              <a:t> </a:t>
            </a:r>
            <a:r>
              <a:rPr lang="lv-LV" b="1" dirty="0" err="1"/>
              <a:t>deeply</a:t>
            </a:r>
            <a:r>
              <a:rPr lang="lv-LV" b="1" dirty="0"/>
              <a:t> </a:t>
            </a:r>
            <a:r>
              <a:rPr lang="lv-LV" b="1" dirty="0" err="1"/>
              <a:t>impacted</a:t>
            </a:r>
            <a:r>
              <a:rPr lang="lv-LV" b="1" dirty="0"/>
              <a:t> </a:t>
            </a:r>
            <a:r>
              <a:rPr lang="lv-LV" b="1" dirty="0" err="1"/>
              <a:t>development</a:t>
            </a:r>
            <a:r>
              <a:rPr lang="lv-LV" b="1" dirty="0"/>
              <a:t> </a:t>
            </a:r>
            <a:r>
              <a:rPr lang="lv-LV" b="1" dirty="0" err="1"/>
              <a:t>of</a:t>
            </a:r>
            <a:r>
              <a:rPr lang="lv-LV" b="1" dirty="0"/>
              <a:t> </a:t>
            </a:r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modern</a:t>
            </a:r>
            <a:r>
              <a:rPr lang="lv-LV" b="1" dirty="0"/>
              <a:t> </a:t>
            </a:r>
            <a:r>
              <a:rPr lang="lv-LV" b="1" dirty="0" err="1"/>
              <a:t>Latvian</a:t>
            </a:r>
            <a:r>
              <a:rPr lang="lv-LV" b="1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b="1" dirty="0" err="1"/>
              <a:t>Latvian</a:t>
            </a:r>
            <a:r>
              <a:rPr lang="lv-LV" b="1" dirty="0"/>
              <a:t> </a:t>
            </a:r>
            <a:r>
              <a:rPr lang="lv-LV" dirty="0" err="1"/>
              <a:t>as</a:t>
            </a:r>
            <a:r>
              <a:rPr lang="lv-LV" dirty="0"/>
              <a:t> </a:t>
            </a:r>
            <a:r>
              <a:rPr lang="lv-LV" dirty="0" err="1"/>
              <a:t>a</a:t>
            </a:r>
            <a:r>
              <a:rPr lang="lv-LV" dirty="0"/>
              <a:t> </a:t>
            </a:r>
            <a:r>
              <a:rPr lang="lv-LV" dirty="0" err="1"/>
              <a:t>main</a:t>
            </a:r>
            <a:r>
              <a:rPr lang="lv-LV" dirty="0"/>
              <a:t> </a:t>
            </a:r>
            <a:r>
              <a:rPr lang="lv-LV" dirty="0" err="1"/>
              <a:t>contact</a:t>
            </a:r>
            <a:r>
              <a:rPr lang="lv-LV" dirty="0"/>
              <a:t> </a:t>
            </a:r>
            <a:r>
              <a:rPr lang="lv-LV" dirty="0" err="1"/>
              <a:t>language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language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influence </a:t>
            </a:r>
            <a:r>
              <a:rPr lang="lv-LV" b="1" dirty="0" err="1"/>
              <a:t>has</a:t>
            </a:r>
            <a:r>
              <a:rPr lang="lv-LV" b="1" dirty="0"/>
              <a:t> </a:t>
            </a:r>
            <a:r>
              <a:rPr lang="lv-LV" b="1" dirty="0" err="1"/>
              <a:t>deeply</a:t>
            </a:r>
            <a:r>
              <a:rPr lang="lv-LV" b="1" dirty="0"/>
              <a:t> </a:t>
            </a:r>
            <a:r>
              <a:rPr lang="lv-LV" b="1" dirty="0" err="1"/>
              <a:t>impacted</a:t>
            </a:r>
            <a:r>
              <a:rPr lang="lv-LV" b="1" dirty="0"/>
              <a:t> </a:t>
            </a:r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Livonian</a:t>
            </a:r>
            <a:r>
              <a:rPr lang="lv-LV" dirty="0"/>
              <a:t>.</a:t>
            </a:r>
          </a:p>
          <a:p>
            <a:r>
              <a:rPr lang="lv-LV" b="1" dirty="0"/>
              <a:t>Access to </a:t>
            </a:r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Livonian</a:t>
            </a:r>
            <a:r>
              <a:rPr lang="lv-LV" b="1" dirty="0"/>
              <a:t> </a:t>
            </a:r>
            <a:r>
              <a:rPr lang="lv-LV" b="1" dirty="0" err="1"/>
              <a:t>is</a:t>
            </a:r>
            <a:r>
              <a:rPr lang="lv-LV" b="1" dirty="0"/>
              <a:t> </a:t>
            </a:r>
            <a:r>
              <a:rPr lang="lv-LV" b="1" dirty="0" err="1"/>
              <a:t>also</a:t>
            </a:r>
            <a:r>
              <a:rPr lang="lv-LV" b="1" dirty="0"/>
              <a:t> </a:t>
            </a:r>
            <a:r>
              <a:rPr lang="lv-LV" b="1" dirty="0" err="1"/>
              <a:t>important</a:t>
            </a:r>
            <a:r>
              <a:rPr lang="lv-LV" b="1" dirty="0"/>
              <a:t> </a:t>
            </a:r>
            <a:r>
              <a:rPr lang="lv-LV" b="1" dirty="0" err="1"/>
              <a:t>for</a:t>
            </a:r>
            <a:r>
              <a:rPr lang="lv-LV" b="1" dirty="0"/>
              <a:t> </a:t>
            </a:r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proper</a:t>
            </a:r>
            <a:r>
              <a:rPr lang="lv-LV" b="1" dirty="0"/>
              <a:t> </a:t>
            </a:r>
            <a:r>
              <a:rPr lang="lv-LV" b="1" dirty="0" err="1"/>
              <a:t>understanding</a:t>
            </a:r>
            <a:r>
              <a:rPr lang="lv-LV" b="1" dirty="0"/>
              <a:t> </a:t>
            </a:r>
            <a:r>
              <a:rPr lang="lv-LV" b="1" dirty="0" err="1"/>
              <a:t>of</a:t>
            </a:r>
            <a:r>
              <a:rPr lang="lv-LV" b="1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linguistic</a:t>
            </a:r>
            <a:r>
              <a:rPr lang="lv-LV" dirty="0"/>
              <a:t> </a:t>
            </a:r>
            <a:r>
              <a:rPr lang="lv-LV" dirty="0" err="1"/>
              <a:t>developments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b="1" dirty="0" err="1"/>
              <a:t>the</a:t>
            </a:r>
            <a:r>
              <a:rPr lang="lv-LV" b="1" dirty="0"/>
              <a:t> Latvia </a:t>
            </a:r>
            <a:r>
              <a:rPr lang="lv-LV" b="1" dirty="0" err="1"/>
              <a:t>and</a:t>
            </a:r>
            <a:r>
              <a:rPr lang="lv-LV" b="1" dirty="0"/>
              <a:t> </a:t>
            </a:r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region</a:t>
            </a:r>
            <a:r>
              <a:rPr lang="lv-LV" dirty="0"/>
              <a:t>, </a:t>
            </a:r>
            <a:r>
              <a:rPr lang="lv-LV" dirty="0" err="1"/>
              <a:t>as</a:t>
            </a:r>
            <a:r>
              <a:rPr lang="lv-LV" dirty="0"/>
              <a:t> </a:t>
            </a:r>
            <a:r>
              <a:rPr lang="lv-LV" dirty="0" err="1"/>
              <a:t>well</a:t>
            </a:r>
            <a:r>
              <a:rPr lang="lv-LV" dirty="0"/>
              <a:t> </a:t>
            </a:r>
            <a:r>
              <a:rPr lang="lv-LV" dirty="0" err="1"/>
              <a:t>as</a:t>
            </a:r>
            <a:r>
              <a:rPr lang="lv-LV" dirty="0"/>
              <a:t> it </a:t>
            </a:r>
            <a:r>
              <a:rPr lang="lv-LV" dirty="0" err="1"/>
              <a:t>is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key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Livonian</a:t>
            </a:r>
            <a:r>
              <a:rPr lang="lv-LV" dirty="0"/>
              <a:t> </a:t>
            </a:r>
            <a:r>
              <a:rPr lang="lv-LV" dirty="0" err="1"/>
              <a:t>intangible</a:t>
            </a:r>
            <a:r>
              <a:rPr lang="lv-LV" dirty="0"/>
              <a:t> </a:t>
            </a:r>
            <a:r>
              <a:rPr lang="lv-LV" dirty="0" err="1"/>
              <a:t>cultural</a:t>
            </a:r>
            <a:r>
              <a:rPr lang="lv-LV" dirty="0"/>
              <a:t> </a:t>
            </a:r>
            <a:r>
              <a:rPr lang="lv-LV" dirty="0" err="1"/>
              <a:t>heritage</a:t>
            </a:r>
            <a:r>
              <a:rPr lang="lv-LV" dirty="0"/>
              <a:t>.</a:t>
            </a:r>
            <a:endParaRPr lang="en-GB" dirty="0"/>
          </a:p>
          <a:p>
            <a:endParaRPr lang="lv-LV" dirty="0"/>
          </a:p>
        </p:txBody>
      </p:sp>
      <p:pic>
        <p:nvPicPr>
          <p:cNvPr id="3" name="Pilt 2" descr="Pilt, millel on kujutatud Font, tekst, kuvatõmmis, Graafika&#10;&#10;Kirjeldus on genereeritud automaatselt">
            <a:extLst>
              <a:ext uri="{FF2B5EF4-FFF2-40B4-BE49-F238E27FC236}">
                <a16:creationId xmlns:a16="http://schemas.microsoft.com/office/drawing/2014/main" id="{B58EE256-899C-B760-52A7-A95047151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1" y="5959760"/>
            <a:ext cx="2302455" cy="7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4E6A6-006B-67F0-961B-5AFC87C49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F0F3B-0386-3EBF-8BF4-718FE4F98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F76CB-C618-EAA6-0CC1-85CCE1A1C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7" y="0"/>
            <a:ext cx="10968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56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9340-3427-1D4F-93AA-9FD586AF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err="1"/>
              <a:t>Livonian</a:t>
            </a:r>
            <a:r>
              <a:rPr lang="lv-LV" b="1" dirty="0"/>
              <a:t> </a:t>
            </a:r>
            <a:r>
              <a:rPr lang="lv-LV" b="1" dirty="0" err="1"/>
              <a:t>lexicography</a:t>
            </a:r>
            <a:endParaRPr lang="lv-LV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57962-758B-E343-B14F-265E2ED2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" y="5625219"/>
            <a:ext cx="2111829" cy="1420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1821-F1BD-904D-844B-94000898F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15" y="6335364"/>
            <a:ext cx="356079" cy="522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0C59B-8FCC-AC48-B5DB-27AA3F4B7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429300"/>
            <a:ext cx="5130800" cy="508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6A683C-1758-754C-A0B2-57E61D433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Livonian is and </a:t>
            </a:r>
            <a:r>
              <a:rPr lang="lv-LV" b="1" dirty="0" err="1"/>
              <a:t>has</a:t>
            </a:r>
            <a:r>
              <a:rPr lang="lv-LV" b="1" dirty="0"/>
              <a:t> </a:t>
            </a:r>
            <a:r>
              <a:rPr lang="lv-LV" b="1" dirty="0" err="1"/>
              <a:t>been</a:t>
            </a:r>
            <a:r>
              <a:rPr lang="lv-LV" b="1" dirty="0"/>
              <a:t> </a:t>
            </a:r>
            <a:r>
              <a:rPr lang="lv-LV" b="1" dirty="0" err="1"/>
              <a:t>used</a:t>
            </a:r>
            <a:r>
              <a:rPr lang="lv-LV" b="1" dirty="0"/>
              <a:t> </a:t>
            </a:r>
            <a:r>
              <a:rPr lang="lv-LV" b="1" dirty="0" err="1"/>
              <a:t>in</a:t>
            </a:r>
            <a:r>
              <a:rPr lang="lv-LV" b="1" dirty="0"/>
              <a:t> </a:t>
            </a:r>
            <a:r>
              <a:rPr lang="lv-LV" b="1" dirty="0" err="1"/>
              <a:t>limited</a:t>
            </a:r>
            <a:r>
              <a:rPr lang="lv-LV" b="1" dirty="0"/>
              <a:t> </a:t>
            </a:r>
            <a:r>
              <a:rPr lang="lv-LV" b="1" dirty="0" err="1"/>
              <a:t>language</a:t>
            </a:r>
            <a:r>
              <a:rPr lang="lv-LV" b="1" dirty="0"/>
              <a:t> </a:t>
            </a:r>
            <a:r>
              <a:rPr lang="lv-LV" b="1" dirty="0" err="1"/>
              <a:t>domains</a:t>
            </a:r>
            <a:r>
              <a:rPr lang="lv-LV" b="1" dirty="0"/>
              <a:t> </a:t>
            </a:r>
            <a:r>
              <a:rPr lang="lv-LV" b="1" dirty="0" err="1"/>
              <a:t>and</a:t>
            </a:r>
            <a:r>
              <a:rPr lang="lv-LV" b="1" dirty="0"/>
              <a:t> </a:t>
            </a:r>
            <a:r>
              <a:rPr lang="lv-LV" b="1" dirty="0" err="1"/>
              <a:t>documented</a:t>
            </a:r>
            <a:r>
              <a:rPr lang="lv-LV" b="1" dirty="0"/>
              <a:t> </a:t>
            </a:r>
            <a:r>
              <a:rPr lang="lv-LV" b="1" dirty="0" err="1"/>
              <a:t>scarcely</a:t>
            </a:r>
            <a:r>
              <a:rPr lang="lv-LV" b="1" dirty="0"/>
              <a:t> </a:t>
            </a:r>
            <a:r>
              <a:rPr lang="lv-LV" b="1" dirty="0" err="1"/>
              <a:t>and</a:t>
            </a:r>
            <a:r>
              <a:rPr lang="lv-LV" b="1" dirty="0"/>
              <a:t> </a:t>
            </a:r>
            <a:r>
              <a:rPr lang="lv-LV" b="1" dirty="0" err="1"/>
              <a:t>unevenly</a:t>
            </a:r>
            <a:r>
              <a:rPr lang="lv-LV" dirty="0"/>
              <a:t>.</a:t>
            </a:r>
          </a:p>
          <a:p>
            <a:r>
              <a:rPr lang="en-GB" b="1" dirty="0"/>
              <a:t>Livonian lexicographical sources are based on fieldwork data </a:t>
            </a:r>
            <a:r>
              <a:rPr lang="en-GB" dirty="0"/>
              <a:t>(</a:t>
            </a:r>
            <a:r>
              <a:rPr lang="en-GB" dirty="0" err="1"/>
              <a:t>SjW</a:t>
            </a:r>
            <a:r>
              <a:rPr lang="en-GB" dirty="0"/>
              <a:t>, LW, LELD).</a:t>
            </a:r>
            <a:endParaRPr lang="lv-LV" dirty="0"/>
          </a:p>
          <a:p>
            <a:r>
              <a:rPr lang="lv-LV" b="1" dirty="0" err="1"/>
              <a:t>Largest</a:t>
            </a:r>
            <a:r>
              <a:rPr lang="lv-LV" b="1" dirty="0"/>
              <a:t> </a:t>
            </a:r>
            <a:r>
              <a:rPr lang="lv-LV" b="1" dirty="0" err="1"/>
              <a:t>lexicographical</a:t>
            </a:r>
            <a:r>
              <a:rPr lang="lv-LV" b="1" dirty="0"/>
              <a:t> </a:t>
            </a:r>
            <a:r>
              <a:rPr lang="lv-LV" b="1" dirty="0" err="1"/>
              <a:t>source</a:t>
            </a:r>
            <a:r>
              <a:rPr lang="lv-LV" b="1" dirty="0"/>
              <a:t> </a:t>
            </a:r>
            <a:r>
              <a:rPr lang="lv-LV" b="1" dirty="0" err="1"/>
              <a:t>is</a:t>
            </a:r>
            <a:r>
              <a:rPr lang="lv-LV" b="1" dirty="0"/>
              <a:t> «</a:t>
            </a:r>
            <a:r>
              <a:rPr lang="lv-LV" b="1" dirty="0" err="1"/>
              <a:t>Livonian</a:t>
            </a:r>
            <a:r>
              <a:rPr lang="lv-LV" b="1" dirty="0"/>
              <a:t>-Estonian-</a:t>
            </a:r>
            <a:r>
              <a:rPr lang="lv-LV" b="1" dirty="0" err="1"/>
              <a:t>Latvian</a:t>
            </a:r>
            <a:r>
              <a:rPr lang="lv-LV" b="1" dirty="0"/>
              <a:t> </a:t>
            </a:r>
            <a:r>
              <a:rPr lang="lv-LV" b="1" dirty="0" err="1"/>
              <a:t>dictionary</a:t>
            </a:r>
            <a:r>
              <a:rPr lang="lv-LV" b="1" dirty="0"/>
              <a:t>»</a:t>
            </a:r>
            <a:r>
              <a:rPr lang="lv-LV" dirty="0"/>
              <a:t> (LELD, 2012) </a:t>
            </a:r>
            <a:r>
              <a:rPr lang="lv-LV" dirty="0" err="1"/>
              <a:t>containing</a:t>
            </a:r>
            <a:r>
              <a:rPr lang="lv-LV" dirty="0"/>
              <a:t> </a:t>
            </a:r>
            <a:r>
              <a:rPr lang="lv-LV" dirty="0" err="1"/>
              <a:t>ca</a:t>
            </a:r>
            <a:r>
              <a:rPr lang="lv-LV" dirty="0"/>
              <a:t> 12 000 lemmas.</a:t>
            </a:r>
          </a:p>
          <a:p>
            <a:r>
              <a:rPr lang="lv-LV" b="1" dirty="0"/>
              <a:t>LELD </a:t>
            </a:r>
            <a:r>
              <a:rPr lang="lv-LV" dirty="0"/>
              <a:t>(</a:t>
            </a:r>
            <a:r>
              <a:rPr lang="lv-LV" dirty="0" err="1"/>
              <a:t>accessible</a:t>
            </a:r>
            <a:r>
              <a:rPr lang="lv-LV" dirty="0"/>
              <a:t> </a:t>
            </a:r>
            <a:r>
              <a:rPr lang="lv-LV" dirty="0" err="1"/>
              <a:t>on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UL </a:t>
            </a:r>
            <a:r>
              <a:rPr lang="lv-LV" dirty="0" err="1"/>
              <a:t>Livonian</a:t>
            </a:r>
            <a:r>
              <a:rPr lang="lv-LV" dirty="0"/>
              <a:t> </a:t>
            </a:r>
            <a:r>
              <a:rPr lang="lv-LV" dirty="0" err="1"/>
              <a:t>Institute’s</a:t>
            </a:r>
            <a:r>
              <a:rPr lang="lv-LV" dirty="0"/>
              <a:t> </a:t>
            </a:r>
            <a:r>
              <a:rPr lang="lv-LV" dirty="0" err="1"/>
              <a:t>digital</a:t>
            </a:r>
            <a:r>
              <a:rPr lang="lv-LV" dirty="0"/>
              <a:t> </a:t>
            </a:r>
            <a:r>
              <a:rPr lang="lv-LV" dirty="0" err="1"/>
              <a:t>platform</a:t>
            </a:r>
            <a:r>
              <a:rPr lang="lv-LV" dirty="0"/>
              <a:t> (</a:t>
            </a:r>
            <a:r>
              <a:rPr lang="lv-LV" dirty="0" err="1"/>
              <a:t>Livonian.tech</a:t>
            </a:r>
            <a:r>
              <a:rPr lang="lv-LV" dirty="0"/>
              <a:t>) </a:t>
            </a:r>
            <a:r>
              <a:rPr lang="lv-LV" b="1" dirty="0" err="1"/>
              <a:t>is</a:t>
            </a:r>
            <a:r>
              <a:rPr lang="lv-LV" b="1" dirty="0"/>
              <a:t> </a:t>
            </a:r>
            <a:r>
              <a:rPr lang="lv-LV" b="1" dirty="0" err="1"/>
              <a:t>being</a:t>
            </a:r>
            <a:r>
              <a:rPr lang="lv-LV" b="1" dirty="0"/>
              <a:t> </a:t>
            </a:r>
            <a:r>
              <a:rPr lang="lv-LV" b="1" dirty="0" err="1"/>
              <a:t>instantly</a:t>
            </a:r>
            <a:r>
              <a:rPr lang="lv-LV" b="1" dirty="0"/>
              <a:t> </a:t>
            </a:r>
            <a:r>
              <a:rPr lang="lv-LV" b="1" dirty="0" err="1"/>
              <a:t>updated</a:t>
            </a:r>
            <a:r>
              <a:rPr lang="lv-LV" b="1" dirty="0"/>
              <a:t> </a:t>
            </a:r>
            <a:r>
              <a:rPr lang="lv-LV" b="1" dirty="0" err="1"/>
              <a:t>from</a:t>
            </a:r>
            <a:r>
              <a:rPr lang="lv-LV" b="1" dirty="0"/>
              <a:t> </a:t>
            </a:r>
            <a:r>
              <a:rPr lang="lv-LV" b="1" dirty="0" err="1"/>
              <a:t>the</a:t>
            </a:r>
            <a:r>
              <a:rPr lang="lv-LV" b="1" dirty="0"/>
              <a:t> </a:t>
            </a:r>
            <a:r>
              <a:rPr lang="lv-LV" b="1" dirty="0" err="1"/>
              <a:t>Livonian</a:t>
            </a:r>
            <a:r>
              <a:rPr lang="lv-LV" b="1" dirty="0"/>
              <a:t> </a:t>
            </a:r>
            <a:r>
              <a:rPr lang="lv-LV" b="1" dirty="0" err="1"/>
              <a:t>language</a:t>
            </a:r>
            <a:r>
              <a:rPr lang="lv-LV" b="1" dirty="0"/>
              <a:t> </a:t>
            </a:r>
            <a:r>
              <a:rPr lang="lv-LV" b="1" dirty="0" err="1"/>
              <a:t>corpus</a:t>
            </a:r>
            <a:r>
              <a:rPr lang="lv-LV" b="1" dirty="0"/>
              <a:t> </a:t>
            </a:r>
            <a:r>
              <a:rPr lang="lv-LV" dirty="0" err="1"/>
              <a:t>during</a:t>
            </a:r>
            <a:r>
              <a:rPr lang="lv-LV" dirty="0"/>
              <a:t> </a:t>
            </a:r>
            <a:r>
              <a:rPr lang="lv-LV" dirty="0" err="1"/>
              <a:t>annotation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other</a:t>
            </a:r>
            <a:r>
              <a:rPr lang="lv-LV" dirty="0"/>
              <a:t> </a:t>
            </a:r>
            <a:r>
              <a:rPr lang="lv-LV" dirty="0" err="1"/>
              <a:t>sources</a:t>
            </a:r>
            <a:r>
              <a:rPr lang="lv-LV" dirty="0"/>
              <a:t>.</a:t>
            </a:r>
            <a:endParaRPr lang="en-GB" dirty="0"/>
          </a:p>
          <a:p>
            <a:endParaRPr lang="lv-LV" dirty="0"/>
          </a:p>
        </p:txBody>
      </p:sp>
      <p:pic>
        <p:nvPicPr>
          <p:cNvPr id="3" name="Pilt 2" descr="Pilt, millel on kujutatud Font, tekst, kuvatõmmis, Graafika&#10;&#10;Kirjeldus on genereeritud automaatselt">
            <a:extLst>
              <a:ext uri="{FF2B5EF4-FFF2-40B4-BE49-F238E27FC236}">
                <a16:creationId xmlns:a16="http://schemas.microsoft.com/office/drawing/2014/main" id="{9A7E255E-9948-C361-781C-D99D56F50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1" y="5959760"/>
            <a:ext cx="2302455" cy="7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7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9340-3427-1D4F-93AA-9FD586AF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err="1"/>
              <a:t>Livonian</a:t>
            </a:r>
            <a:r>
              <a:rPr lang="lv-LV" b="1" dirty="0"/>
              <a:t> </a:t>
            </a:r>
            <a:r>
              <a:rPr lang="lv-LV" b="1" dirty="0" err="1"/>
              <a:t>lexicography</a:t>
            </a:r>
            <a:endParaRPr lang="lv-LV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57962-758B-E343-B14F-265E2ED2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" y="5625219"/>
            <a:ext cx="2111829" cy="1420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1821-F1BD-904D-844B-94000898F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15" y="6335364"/>
            <a:ext cx="356079" cy="522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0C59B-8FCC-AC48-B5DB-27AA3F4B7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429300"/>
            <a:ext cx="5130800" cy="50800"/>
          </a:xfrm>
          <a:prstGeom prst="rect">
            <a:avLst/>
          </a:prstGeom>
        </p:spPr>
      </p:pic>
      <p:pic>
        <p:nvPicPr>
          <p:cNvPr id="8" name="Sisu kohatäide 7" descr="Pilt, millel on kujutatud tekst, kott, paber, aksessuaar&#10;&#10;Kirjeldus on genereeritud automaatselt">
            <a:extLst>
              <a:ext uri="{FF2B5EF4-FFF2-40B4-BE49-F238E27FC236}">
                <a16:creationId xmlns:a16="http://schemas.microsoft.com/office/drawing/2014/main" id="{FC32ADCE-70FF-F4F0-4D5B-8E9E7EA97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16200000">
            <a:off x="573690" y="907529"/>
            <a:ext cx="3568347" cy="4757796"/>
          </a:xfrm>
        </p:spPr>
      </p:pic>
      <p:pic>
        <p:nvPicPr>
          <p:cNvPr id="3" name="Pilt 2" descr="Pilt, millel on kujutatud Font, tekst, kuvatõmmis, Graafika&#10;&#10;Kirjeldus on genereeritud automaatselt">
            <a:extLst>
              <a:ext uri="{FF2B5EF4-FFF2-40B4-BE49-F238E27FC236}">
                <a16:creationId xmlns:a16="http://schemas.microsoft.com/office/drawing/2014/main" id="{9A7E255E-9948-C361-781C-D99D56F50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1" y="5959760"/>
            <a:ext cx="2302455" cy="704280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E6CBDA9A-8F0D-D787-404A-098A2CA8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973449" y="852049"/>
            <a:ext cx="3615901" cy="48212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59623E-134A-6234-83C1-CAA853EA4D19}"/>
              </a:ext>
            </a:extLst>
          </p:cNvPr>
          <p:cNvSpPr txBox="1"/>
          <p:nvPr/>
        </p:nvSpPr>
        <p:spPr>
          <a:xfrm>
            <a:off x="4724234" y="1589318"/>
            <a:ext cx="2646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/>
              <a:t>Wiedemann, Ferdinand Johann </a:t>
            </a:r>
            <a:r>
              <a:rPr lang="lv-LV" sz="2800" b="1" dirty="0"/>
              <a:t>1861. Joh. Andreas Sjögren</a:t>
            </a:r>
            <a:r>
              <a:rPr lang="lv-LV" sz="2800" dirty="0"/>
              <a:t>’s Livisch-deutsches und deutsch-livisches Wörterbuch.</a:t>
            </a:r>
            <a:endParaRPr lang="et-EE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F0020-CA08-3E71-9963-1C0A6012B5B0}"/>
              </a:ext>
            </a:extLst>
          </p:cNvPr>
          <p:cNvSpPr txBox="1"/>
          <p:nvPr/>
        </p:nvSpPr>
        <p:spPr>
          <a:xfrm>
            <a:off x="2357863" y="5355747"/>
            <a:ext cx="4355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dirty="0"/>
              <a:t>Ca 6000 </a:t>
            </a:r>
            <a:r>
              <a:rPr lang="et-EE" sz="2800" dirty="0" err="1"/>
              <a:t>Livonian</a:t>
            </a:r>
            <a:r>
              <a:rPr lang="et-EE" sz="2800" dirty="0"/>
              <a:t> </a:t>
            </a:r>
            <a:r>
              <a:rPr lang="et-EE" sz="2800" dirty="0" err="1"/>
              <a:t>headwords</a:t>
            </a:r>
            <a:endParaRPr lang="et-EE" sz="2800" dirty="0"/>
          </a:p>
        </p:txBody>
      </p:sp>
    </p:spTree>
    <p:extLst>
      <p:ext uri="{BB962C8B-B14F-4D97-AF65-F5344CB8AC3E}">
        <p14:creationId xmlns:p14="http://schemas.microsoft.com/office/powerpoint/2010/main" val="1172823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9340-3427-1D4F-93AA-9FD586AF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err="1"/>
              <a:t>Livonian</a:t>
            </a:r>
            <a:r>
              <a:rPr lang="lv-LV" b="1" dirty="0"/>
              <a:t> </a:t>
            </a:r>
            <a:r>
              <a:rPr lang="lv-LV" b="1" dirty="0" err="1"/>
              <a:t>lexicography</a:t>
            </a:r>
            <a:endParaRPr lang="lv-LV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57962-758B-E343-B14F-265E2ED22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" y="5625219"/>
            <a:ext cx="2111829" cy="1420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1821-F1BD-904D-844B-94000898F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15" y="6335364"/>
            <a:ext cx="356079" cy="522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0C59B-8FCC-AC48-B5DB-27AA3F4B7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429300"/>
            <a:ext cx="5130800" cy="50800"/>
          </a:xfrm>
          <a:prstGeom prst="rect">
            <a:avLst/>
          </a:prstGeom>
        </p:spPr>
      </p:pic>
      <p:pic>
        <p:nvPicPr>
          <p:cNvPr id="3" name="Pilt 2" descr="Pilt, millel on kujutatud Font, tekst, kuvatõmmis, Graafika&#10;&#10;Kirjeldus on genereeritud automaatselt">
            <a:extLst>
              <a:ext uri="{FF2B5EF4-FFF2-40B4-BE49-F238E27FC236}">
                <a16:creationId xmlns:a16="http://schemas.microsoft.com/office/drawing/2014/main" id="{9A7E255E-9948-C361-781C-D99D56F50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1" y="5959760"/>
            <a:ext cx="2302455" cy="704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59623E-134A-6234-83C1-CAA853EA4D19}"/>
              </a:ext>
            </a:extLst>
          </p:cNvPr>
          <p:cNvSpPr txBox="1"/>
          <p:nvPr/>
        </p:nvSpPr>
        <p:spPr>
          <a:xfrm>
            <a:off x="4724234" y="1589318"/>
            <a:ext cx="28567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lv-LV" sz="2800" b="1" dirty="0"/>
              <a:t>Kettunen, Lauri 1938. </a:t>
            </a:r>
            <a:r>
              <a:rPr lang="lv-LV" sz="2800" dirty="0"/>
              <a:t>Livisches Wörterbuch mit grammatischer Einleitung. Lexica Societatis Fenno-Ugricae V. Helsinki: Suomalais-Ugrilainen Seura.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F0020-CA08-3E71-9963-1C0A6012B5B0}"/>
              </a:ext>
            </a:extLst>
          </p:cNvPr>
          <p:cNvSpPr txBox="1"/>
          <p:nvPr/>
        </p:nvSpPr>
        <p:spPr>
          <a:xfrm>
            <a:off x="7043947" y="5746881"/>
            <a:ext cx="4355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dirty="0"/>
              <a:t>Ca 8500 </a:t>
            </a:r>
            <a:r>
              <a:rPr lang="et-EE" sz="2800" dirty="0" err="1"/>
              <a:t>Livonian</a:t>
            </a:r>
            <a:r>
              <a:rPr lang="et-EE" sz="2800" dirty="0"/>
              <a:t> </a:t>
            </a:r>
            <a:r>
              <a:rPr lang="et-EE" sz="2800" dirty="0" err="1"/>
              <a:t>headwords</a:t>
            </a:r>
            <a:endParaRPr lang="et-EE" sz="2800" dirty="0"/>
          </a:p>
        </p:txBody>
      </p:sp>
      <p:pic>
        <p:nvPicPr>
          <p:cNvPr id="14" name="Sisu kohatäide 13" descr="Pilt, millel on kujutatud tekst, karp, anum, papp&#10;&#10;Kirjeldus on genereeritud automaatselt">
            <a:extLst>
              <a:ext uri="{FF2B5EF4-FFF2-40B4-BE49-F238E27FC236}">
                <a16:creationId xmlns:a16="http://schemas.microsoft.com/office/drawing/2014/main" id="{CE47563C-8B06-388E-F0A1-FDD7761D9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 rot="16200000">
            <a:off x="141136" y="1150844"/>
            <a:ext cx="3588272" cy="4784364"/>
          </a:xfrm>
        </p:spPr>
      </p:pic>
      <p:pic>
        <p:nvPicPr>
          <p:cNvPr id="16" name="Pilt 15" descr="Pilt, millel on kujutatud tekst, paber, Publikatsioon, Pabertoode&#10;&#10;Kirjeldus on genereeritud automaatselt">
            <a:extLst>
              <a:ext uri="{FF2B5EF4-FFF2-40B4-BE49-F238E27FC236}">
                <a16:creationId xmlns:a16="http://schemas.microsoft.com/office/drawing/2014/main" id="{B064A9A7-D919-A87F-8DC2-5AA21C2541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321085" y="927220"/>
            <a:ext cx="3940692" cy="525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77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2A5EEEB9D049F4B9776B30D79434EF4" ma:contentTypeVersion="13" ma:contentTypeDescription="Loo uus dokument" ma:contentTypeScope="" ma:versionID="8e60aa063fb51349e606dab5285b9ccc">
  <xsd:schema xmlns:xsd="http://www.w3.org/2001/XMLSchema" xmlns:xs="http://www.w3.org/2001/XMLSchema" xmlns:p="http://schemas.microsoft.com/office/2006/metadata/properties" xmlns:ns3="5b3fedd8-4762-4991-b3b7-f548d311b1b1" xmlns:ns4="e1daf32c-8160-4afd-8395-65c9540b8cdb" targetNamespace="http://schemas.microsoft.com/office/2006/metadata/properties" ma:root="true" ma:fieldsID="f8c641524e4217a880d85cbf33350985" ns3:_="" ns4:_="">
    <xsd:import namespace="5b3fedd8-4762-4991-b3b7-f548d311b1b1"/>
    <xsd:import namespace="e1daf32c-8160-4afd-8395-65c9540b8cd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_activity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3fedd8-4762-4991-b3b7-f548d311b1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af32c-8160-4afd-8395-65c9540b8cd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Vihjeräsi jagami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b3fedd8-4762-4991-b3b7-f548d311b1b1" xsi:nil="true"/>
  </documentManagement>
</p:properties>
</file>

<file path=customXml/itemProps1.xml><?xml version="1.0" encoding="utf-8"?>
<ds:datastoreItem xmlns:ds="http://schemas.openxmlformats.org/officeDocument/2006/customXml" ds:itemID="{71D33BCD-C746-4693-BE98-DEF315E4F4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3fedd8-4762-4991-b3b7-f548d311b1b1"/>
    <ds:schemaRef ds:uri="e1daf32c-8160-4afd-8395-65c9540b8c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F45D25-AA4C-4434-B3EC-41E4EAE855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E12644-9B20-4C7D-B6BE-4E961F9E4BB9}">
  <ds:schemaRefs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e1daf32c-8160-4afd-8395-65c9540b8cdb"/>
    <ds:schemaRef ds:uri="5b3fedd8-4762-4991-b3b7-f548d311b1b1"/>
    <ds:schemaRef ds:uri="http://schemas.microsoft.com/office/2006/documentManagement/types"/>
    <ds:schemaRef ds:uri="http://www.w3.org/XML/1998/namespac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6666</TotalTime>
  <Words>1630</Words>
  <Application>Microsoft Office PowerPoint</Application>
  <PresentationFormat>Laiekraan</PresentationFormat>
  <Paragraphs>98</Paragraphs>
  <Slides>21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Ensuring vocabulary consistency for an under-resourced language with limited data</vt:lpstr>
      <vt:lpstr>Consistency of lexicographical sources</vt:lpstr>
      <vt:lpstr>Consistency of lexicographical sources</vt:lpstr>
      <vt:lpstr>The Livonian case</vt:lpstr>
      <vt:lpstr>The Livonian case</vt:lpstr>
      <vt:lpstr>PowerPointi esitlus</vt:lpstr>
      <vt:lpstr>Livonian lexicography</vt:lpstr>
      <vt:lpstr>Livonian lexicography</vt:lpstr>
      <vt:lpstr>Livonian lexicography</vt:lpstr>
      <vt:lpstr>Livonian lexicography</vt:lpstr>
      <vt:lpstr>Livonian lexicography</vt:lpstr>
      <vt:lpstr>Vocabulary data for consistency</vt:lpstr>
      <vt:lpstr>Vocabulary data for consistency</vt:lpstr>
      <vt:lpstr>Achieving consistency for the Livonian</vt:lpstr>
      <vt:lpstr>Achieving consistency for the Livonian</vt:lpstr>
      <vt:lpstr>Achieving consistency for the Livonian</vt:lpstr>
      <vt:lpstr>Achieving consistency for the Livonian</vt:lpstr>
      <vt:lpstr>Next steps</vt:lpstr>
      <vt:lpstr>References</vt:lpstr>
      <vt:lpstr>References</vt:lpstr>
      <vt:lpstr>Tänan! | Tienū! | Paldies!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Ensuring vocabulary consistency for an under-resourced language with limited data</dc:title>
  <dc:creator>Valts Ernštreits</dc:creator>
  <cp:lastModifiedBy>Sven-Erik Soosaar</cp:lastModifiedBy>
  <cp:revision>3</cp:revision>
  <dcterms:created xsi:type="dcterms:W3CDTF">2023-06-15T03:22:38Z</dcterms:created>
  <dcterms:modified xsi:type="dcterms:W3CDTF">2023-06-27T05:42:34Z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0x01010022A5EEEB9D049F4B9776B30D79434EF4</vt:lpwstr>
  </property>
</Properties>
</file>