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5" r:id="rId8"/>
    <p:sldId id="286" r:id="rId9"/>
    <p:sldId id="262" r:id="rId10"/>
    <p:sldId id="263" r:id="rId11"/>
    <p:sldId id="287" r:id="rId12"/>
    <p:sldId id="288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54"/>
    <p:restoredTop sz="96327"/>
  </p:normalViewPr>
  <p:slideViewPr>
    <p:cSldViewPr snapToGrid="0">
      <p:cViewPr varScale="1">
        <p:scale>
          <a:sx n="168" d="100"/>
          <a:sy n="168" d="100"/>
        </p:scale>
        <p:origin x="22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asg.ac.uk/corpu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9AB8-02D6-B6DE-DFED-2F61BC15BC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800" dirty="0" err="1"/>
              <a:t>Meanma</a:t>
            </a:r>
            <a:r>
              <a:rPr lang="en-US" sz="4800" dirty="0"/>
              <a:t> – an end-to-end, corpus-to-entry solution for historical lexicography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28732-A56B-2C1E-BFF9-B8CC2513FA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Mark </a:t>
            </a:r>
            <a:r>
              <a:rPr lang="en-US" dirty="0" err="1"/>
              <a:t>mcconville</a:t>
            </a:r>
            <a:r>
              <a:rPr lang="en-US" dirty="0"/>
              <a:t> &amp; </a:t>
            </a:r>
            <a:r>
              <a:rPr lang="en-US" dirty="0" err="1"/>
              <a:t>stevie</a:t>
            </a:r>
            <a:r>
              <a:rPr lang="en-US" dirty="0"/>
              <a:t> </a:t>
            </a:r>
            <a:r>
              <a:rPr lang="en-US" dirty="0" err="1"/>
              <a:t>barrett</a:t>
            </a:r>
            <a:endParaRPr lang="en-US" dirty="0"/>
          </a:p>
          <a:p>
            <a:pPr algn="ctr"/>
            <a:r>
              <a:rPr lang="en-US" dirty="0"/>
              <a:t>Glasgow university</a:t>
            </a:r>
          </a:p>
        </p:txBody>
      </p:sp>
    </p:spTree>
    <p:extLst>
      <p:ext uri="{BB962C8B-B14F-4D97-AF65-F5344CB8AC3E}">
        <p14:creationId xmlns:p14="http://schemas.microsoft.com/office/powerpoint/2010/main" val="272745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6711AD-2776-A9D5-6023-207AE80F7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82" y="341460"/>
            <a:ext cx="7772400" cy="61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8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7B574-2601-E3A0-95E9-C0C38AE2C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690" y="116510"/>
            <a:ext cx="7426617" cy="66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5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D6820-84DA-336F-BF18-F6037E8DE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21" y="223887"/>
            <a:ext cx="7772400" cy="64102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6218798" y="1624264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2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B2E28-8F88-41EB-E940-FA0EBB295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3886"/>
            <a:ext cx="7772400" cy="643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82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0DCF6B-7C36-EBA5-07A6-6CB3E3D41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43" y="623235"/>
            <a:ext cx="9924096" cy="56115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C5076C0-45E2-7844-74DC-965AA182D8C1}"/>
              </a:ext>
            </a:extLst>
          </p:cNvPr>
          <p:cNvSpPr/>
          <p:nvPr/>
        </p:nvSpPr>
        <p:spPr>
          <a:xfrm>
            <a:off x="9076623" y="5958038"/>
            <a:ext cx="1155032" cy="231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E46A8A-F429-6EC3-9D4B-FDD6630935CC}"/>
              </a:ext>
            </a:extLst>
          </p:cNvPr>
          <p:cNvSpPr/>
          <p:nvPr/>
        </p:nvSpPr>
        <p:spPr>
          <a:xfrm>
            <a:off x="9817768" y="1309036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5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9AF89-887B-B17A-0F61-811B2C2B9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48104"/>
            <a:ext cx="7772400" cy="61617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8258476" y="5563403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59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8258476" y="5563403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B2A14C-3421-D9F3-DDF1-A0D775A8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13" y="302317"/>
            <a:ext cx="8605788" cy="62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56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4F930-017E-C562-270D-7F604CCEB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58" y="248737"/>
            <a:ext cx="9205762" cy="62794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669758" y="1725328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37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899CC-8DF8-1875-C683-89785823E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654" y="208680"/>
            <a:ext cx="8139209" cy="640189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1536031" y="1061186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3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BA0D89-EAE5-E3EE-A71F-A9CD6FC5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029" y="73581"/>
            <a:ext cx="8531994" cy="67108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1545656" y="993809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71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CAE3-73E5-B0EB-8B85-1594ACAD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Mark McConville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EFD8C-C3B2-903E-0D15-33DC47AF7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Manager, </a:t>
            </a:r>
            <a:r>
              <a:rPr lang="en-US" dirty="0" err="1"/>
              <a:t>Faclair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Gàidhlig</a:t>
            </a:r>
            <a:endParaRPr lang="en-US" dirty="0"/>
          </a:p>
          <a:p>
            <a:r>
              <a:rPr lang="en-US" dirty="0" err="1"/>
              <a:t>Meanma</a:t>
            </a:r>
            <a:r>
              <a:rPr lang="en-US" dirty="0"/>
              <a:t> Systems Architect</a:t>
            </a:r>
          </a:p>
          <a:p>
            <a:r>
              <a:rPr lang="en-US" dirty="0"/>
              <a:t>His vision is to provide an end-to-end solution for historical lexicography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34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DF61A-AA9D-917A-A7C0-A14DD9D8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2311"/>
            <a:ext cx="7772400" cy="61133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2209800" y="6129554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64E63-DE68-6C72-C8C9-1BEF62224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258" y="0"/>
            <a:ext cx="6647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58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3BF23-C02A-24F3-BF8A-2F50F8DAA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87" y="266893"/>
            <a:ext cx="9192911" cy="59317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3489961" y="341697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6719313" y="1720516"/>
            <a:ext cx="73064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90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3489961" y="341697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6719313" y="1720516"/>
            <a:ext cx="73064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D174AF-45AE-3145-4E88-93ED52422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75" y="223353"/>
            <a:ext cx="9077425" cy="63202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1743129" y="2904424"/>
            <a:ext cx="1250328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28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3489961" y="341697"/>
            <a:ext cx="46667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6719313" y="1720516"/>
            <a:ext cx="73064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E3A55-99A6-47D4-078A-0AB6F78BB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787" y="197550"/>
            <a:ext cx="8615413" cy="64803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1976464" y="2153653"/>
            <a:ext cx="795612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14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6719313" y="1720516"/>
            <a:ext cx="730641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21361E-708F-A24F-0777-FF5DA16DF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04" y="442763"/>
            <a:ext cx="9204496" cy="473322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2599699" y="2326908"/>
            <a:ext cx="634389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15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D5117-D240-F371-829B-768E0639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04" y="442763"/>
            <a:ext cx="9204496" cy="4733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1235318" y="2076651"/>
            <a:ext cx="795612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50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1235318" y="2076651"/>
            <a:ext cx="795612" cy="356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4DB24-9D1F-393F-4B8B-10CDBED18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2" y="612445"/>
            <a:ext cx="9997213" cy="385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3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3CCBB-C8CC-2BC2-9F42-CC26E7EE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01" y="314368"/>
            <a:ext cx="9029299" cy="62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39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48A349-127B-CCA5-6409-5FB790A9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01" y="314368"/>
            <a:ext cx="9029298" cy="6212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9374528" y="2492943"/>
            <a:ext cx="466671" cy="344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0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FE42F-7416-6B9F-4C10-62D402EF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Stevie Barrett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0E977-FBD7-4DE0-CCB4-40EE21833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Developer</a:t>
            </a:r>
          </a:p>
          <a:p>
            <a:r>
              <a:rPr lang="en-US" dirty="0"/>
              <a:t>Primarily a full-stack LAMP developer</a:t>
            </a:r>
          </a:p>
          <a:p>
            <a:r>
              <a:rPr lang="en-US" dirty="0"/>
              <a:t>Digital Archive of Scottish Gaelic</a:t>
            </a:r>
          </a:p>
          <a:p>
            <a:r>
              <a:rPr lang="en-US" dirty="0" err="1"/>
              <a:t>Faclair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Gàidhlig</a:t>
            </a:r>
            <a:r>
              <a:rPr lang="en-US" dirty="0"/>
              <a:t>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9374528" y="2492943"/>
            <a:ext cx="466671" cy="344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B519AA-37AD-2FB9-ECCC-5E44E803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41" y="587140"/>
            <a:ext cx="9509516" cy="49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15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5B0937-44B0-32A4-E16B-9A9BBBE4D51C}"/>
              </a:ext>
            </a:extLst>
          </p:cNvPr>
          <p:cNvSpPr txBox="1"/>
          <p:nvPr/>
        </p:nvSpPr>
        <p:spPr>
          <a:xfrm>
            <a:off x="9423133" y="78060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F9DF1B-A6A0-72C1-B564-4348A455892C}"/>
              </a:ext>
            </a:extLst>
          </p:cNvPr>
          <p:cNvSpPr/>
          <p:nvPr/>
        </p:nvSpPr>
        <p:spPr>
          <a:xfrm>
            <a:off x="9374528" y="2492943"/>
            <a:ext cx="466671" cy="344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B519AA-37AD-2FB9-ECCC-5E44E803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41" y="587140"/>
            <a:ext cx="9509516" cy="4928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84409-0283-8B19-0363-7517E4F5F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41" y="587139"/>
            <a:ext cx="9509516" cy="49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96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FF13-9FA5-D6C9-B2F3-FA5B5AEC9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Meanma</a:t>
            </a:r>
            <a:r>
              <a:rPr lang="en-US" dirty="0"/>
              <a:t>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A99EF-49D1-9B37-E643-78E3424B8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Enthusiastically received by </a:t>
            </a:r>
            <a:r>
              <a:rPr lang="en-US" dirty="0" err="1"/>
              <a:t>Faclair’s</a:t>
            </a:r>
            <a:r>
              <a:rPr lang="en-US" dirty="0"/>
              <a:t> Director of Lexicography and the project’s Advisory Board</a:t>
            </a:r>
          </a:p>
          <a:p>
            <a:r>
              <a:rPr lang="en-US" dirty="0"/>
              <a:t>Is gradually phasing in as the lexicographers’ preferred corpus search tool</a:t>
            </a:r>
          </a:p>
          <a:p>
            <a:r>
              <a:rPr lang="en-US" dirty="0"/>
              <a:t>Has generated interest from other historical dictionary projects</a:t>
            </a:r>
          </a:p>
          <a:p>
            <a:r>
              <a:rPr lang="en-US" dirty="0"/>
              <a:t>Still requires some functionality to be truly end-to-end</a:t>
            </a:r>
          </a:p>
          <a:p>
            <a:r>
              <a:rPr lang="en-US" dirty="0"/>
              <a:t>Has performance issues with its corpus search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3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FF13-9FA5-D6C9-B2F3-FA5B5AEC9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Meanma</a:t>
            </a:r>
            <a:r>
              <a:rPr lang="en-US" dirty="0"/>
              <a:t> Beta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A99EF-49D1-9B37-E643-78E3424B8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codebase is being completely rewritten using an MVC framework</a:t>
            </a:r>
          </a:p>
          <a:p>
            <a:r>
              <a:rPr lang="en-US" dirty="0"/>
              <a:t>The existing text corpus is being marked up in light-touch TEI and imported into </a:t>
            </a:r>
            <a:r>
              <a:rPr lang="en-US" dirty="0" err="1"/>
              <a:t>Meanma</a:t>
            </a:r>
            <a:endParaRPr lang="en-US" dirty="0"/>
          </a:p>
          <a:p>
            <a:r>
              <a:rPr lang="en-US" dirty="0"/>
              <a:t>Issues with the prototype’s search speed are being addressed and alternative solutions – </a:t>
            </a:r>
            <a:r>
              <a:rPr lang="en-US" dirty="0" err="1"/>
              <a:t>eXist</a:t>
            </a:r>
            <a:r>
              <a:rPr lang="en-US" dirty="0"/>
              <a:t> DB, Apache </a:t>
            </a:r>
            <a:r>
              <a:rPr lang="en-US" dirty="0" err="1"/>
              <a:t>Solr</a:t>
            </a:r>
            <a:r>
              <a:rPr lang="en-US" dirty="0"/>
              <a:t>, and CWB – are being assessed for use as </a:t>
            </a:r>
            <a:r>
              <a:rPr lang="en-US" dirty="0" err="1"/>
              <a:t>Meanma’s</a:t>
            </a:r>
            <a:r>
              <a:rPr lang="en-US" dirty="0"/>
              <a:t> primary search engine</a:t>
            </a:r>
          </a:p>
          <a:p>
            <a:r>
              <a:rPr lang="en-US" dirty="0"/>
              <a:t>The full version will deliver dictionary writing tools and the provision to export entries directly to the web</a:t>
            </a:r>
          </a:p>
          <a:p>
            <a:r>
              <a:rPr lang="en-US" dirty="0"/>
              <a:t>The system will be deployed to the cloud and </a:t>
            </a:r>
            <a:r>
              <a:rPr lang="en-US" dirty="0" err="1"/>
              <a:t>remodelled</a:t>
            </a:r>
            <a:r>
              <a:rPr lang="en-US" dirty="0"/>
              <a:t> as software as a service (SaaS)</a:t>
            </a:r>
          </a:p>
        </p:txBody>
      </p:sp>
    </p:spTree>
    <p:extLst>
      <p:ext uri="{BB962C8B-B14F-4D97-AF65-F5344CB8AC3E}">
        <p14:creationId xmlns:p14="http://schemas.microsoft.com/office/powerpoint/2010/main" val="28276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FF13-9FA5-D6C9-B2F3-FA5B5AEC9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A99EF-49D1-9B37-E643-78E3424B8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I’ll be here for the rest of the day</a:t>
            </a:r>
          </a:p>
          <a:p>
            <a:r>
              <a:rPr lang="en-US" dirty="0"/>
              <a:t>Happy to show the system</a:t>
            </a:r>
          </a:p>
          <a:p>
            <a:r>
              <a:rPr lang="en-US" dirty="0"/>
              <a:t>Or, please do feel free to get in touch: </a:t>
            </a:r>
            <a:r>
              <a:rPr lang="en-US" dirty="0" err="1"/>
              <a:t>stephen.barrett@glasgow.ac.uk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9E83B-CA91-B670-F269-4D2A5130F93E}"/>
              </a:ext>
            </a:extLst>
          </p:cNvPr>
          <p:cNvSpPr txBox="1"/>
          <p:nvPr/>
        </p:nvSpPr>
        <p:spPr>
          <a:xfrm>
            <a:off x="4472940" y="86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0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7C9F1-2FB3-A802-5B27-0D64DC9D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Faclair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Gàidhlig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D61C0-0929-E959-9201-8426A7197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historical dictionary of Scottish Gaelic</a:t>
            </a:r>
          </a:p>
          <a:p>
            <a:r>
              <a:rPr lang="en-US" dirty="0"/>
              <a:t>The `OED` of Gaelic</a:t>
            </a:r>
          </a:p>
          <a:p>
            <a:r>
              <a:rPr lang="en-US" dirty="0"/>
              <a:t>An inter-university project based at Sabhal </a:t>
            </a:r>
            <a:r>
              <a:rPr lang="en-US" dirty="0" err="1"/>
              <a:t>Mòr</a:t>
            </a:r>
            <a:r>
              <a:rPr lang="en-US" dirty="0"/>
              <a:t> </a:t>
            </a:r>
            <a:r>
              <a:rPr lang="en-US" dirty="0" err="1"/>
              <a:t>Ostaig</a:t>
            </a:r>
            <a:r>
              <a:rPr lang="en-US" dirty="0"/>
              <a:t> on Skye</a:t>
            </a:r>
          </a:p>
          <a:p>
            <a:r>
              <a:rPr lang="en-US" dirty="0"/>
              <a:t>Systems team based at the University of Glasgow</a:t>
            </a:r>
          </a:p>
        </p:txBody>
      </p:sp>
    </p:spTree>
    <p:extLst>
      <p:ext uri="{BB962C8B-B14F-4D97-AF65-F5344CB8AC3E}">
        <p14:creationId xmlns:p14="http://schemas.microsoft.com/office/powerpoint/2010/main" val="229843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0217F-8688-75E2-E0B4-F85844728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Gàidhlig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3330E-4E09-356C-F082-D11DA1CE2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Forms the basis of excerpting for </a:t>
            </a:r>
            <a:r>
              <a:rPr lang="en-US" dirty="0" err="1"/>
              <a:t>Faclair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Gàidhlig</a:t>
            </a:r>
            <a:endParaRPr lang="en-US" dirty="0"/>
          </a:p>
          <a:p>
            <a:r>
              <a:rPr lang="en-US" dirty="0"/>
              <a:t>30 million word corpus of Scottish Gaelic </a:t>
            </a:r>
          </a:p>
          <a:p>
            <a:r>
              <a:rPr lang="en-US" dirty="0"/>
              <a:t>Represents the history of the Gaelic language</a:t>
            </a:r>
          </a:p>
          <a:p>
            <a:r>
              <a:rPr lang="en-US" dirty="0"/>
              <a:t>Is currently delivered using Corpus Workbench (CWB) and a heavily customized version of </a:t>
            </a:r>
            <a:r>
              <a:rPr lang="en-US" dirty="0" err="1"/>
              <a:t>CQPWeb</a:t>
            </a:r>
            <a:endParaRPr lang="en-US" dirty="0"/>
          </a:p>
          <a:p>
            <a:r>
              <a:rPr lang="en-US" dirty="0"/>
              <a:t>Is publicly available through DASG at </a:t>
            </a:r>
            <a:r>
              <a:rPr lang="en-US" dirty="0">
                <a:hlinkClick r:id="rId2"/>
              </a:rPr>
              <a:t>https://dasg.ac.uk/corpus/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4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FF13-9FA5-D6C9-B2F3-FA5B5AEC9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Birth of </a:t>
            </a:r>
            <a:r>
              <a:rPr lang="en-US" dirty="0" err="1"/>
              <a:t>Meanma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A99EF-49D1-9B37-E643-78E3424B8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CWB / </a:t>
            </a:r>
            <a:r>
              <a:rPr lang="en-US" dirty="0" err="1"/>
              <a:t>CQPWeb</a:t>
            </a:r>
            <a:r>
              <a:rPr lang="en-US" dirty="0"/>
              <a:t> are fantastic but we could find no way of achieving key functionalities required by historical lexicographers: particularly ordering by date of language</a:t>
            </a:r>
          </a:p>
          <a:p>
            <a:r>
              <a:rPr lang="en-US" dirty="0"/>
              <a:t>Customization of </a:t>
            </a:r>
            <a:r>
              <a:rPr lang="en-US" dirty="0" err="1"/>
              <a:t>CQPWeb</a:t>
            </a:r>
            <a:r>
              <a:rPr lang="en-US" dirty="0"/>
              <a:t> meant that we were using an increasingly out-of-date version of the software</a:t>
            </a:r>
          </a:p>
          <a:p>
            <a:r>
              <a:rPr lang="en-US" dirty="0"/>
              <a:t>Corpus searching is only one element of the historical lexicographer’s process – we wanted to provide much more</a:t>
            </a:r>
          </a:p>
          <a:p>
            <a:r>
              <a:rPr lang="en-US" dirty="0"/>
              <a:t>An end-to-end solution could be customized specifically for historical lexicography and remove the need for different software for each stage of the process</a:t>
            </a:r>
          </a:p>
        </p:txBody>
      </p:sp>
    </p:spTree>
    <p:extLst>
      <p:ext uri="{BB962C8B-B14F-4D97-AF65-F5344CB8AC3E}">
        <p14:creationId xmlns:p14="http://schemas.microsoft.com/office/powerpoint/2010/main" val="23395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FF13-9FA5-D6C9-B2F3-FA5B5AEC9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Slips</a:t>
            </a:r>
          </a:p>
        </p:txBody>
      </p:sp>
      <p:pic>
        <p:nvPicPr>
          <p:cNvPr id="5" name="Content Placeholder 4" descr="A box of slips">
            <a:extLst>
              <a:ext uri="{FF2B5EF4-FFF2-40B4-BE49-F238E27FC236}">
                <a16:creationId xmlns:a16="http://schemas.microsoft.com/office/drawing/2014/main" id="{B256CC53-6C4B-8B08-67DE-2A3077DC1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300" y="986370"/>
            <a:ext cx="4106420" cy="5263868"/>
          </a:xfrm>
        </p:spPr>
      </p:pic>
    </p:spTree>
    <p:extLst>
      <p:ext uri="{BB962C8B-B14F-4D97-AF65-F5344CB8AC3E}">
        <p14:creationId xmlns:p14="http://schemas.microsoft.com/office/powerpoint/2010/main" val="201920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FF13-9FA5-D6C9-B2F3-FA5B5AEC9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Slip</a:t>
            </a:r>
          </a:p>
        </p:txBody>
      </p:sp>
      <p:pic>
        <p:nvPicPr>
          <p:cNvPr id="7" name="Content Placeholder 6" descr="A slip&#10;">
            <a:extLst>
              <a:ext uri="{FF2B5EF4-FFF2-40B4-BE49-F238E27FC236}">
                <a16:creationId xmlns:a16="http://schemas.microsoft.com/office/drawing/2014/main" id="{27CBD72C-92C4-8BC5-988E-0D01A5675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458" y="684998"/>
            <a:ext cx="7317338" cy="5488004"/>
          </a:xfrm>
        </p:spPr>
      </p:pic>
    </p:spTree>
    <p:extLst>
      <p:ext uri="{BB962C8B-B14F-4D97-AF65-F5344CB8AC3E}">
        <p14:creationId xmlns:p14="http://schemas.microsoft.com/office/powerpoint/2010/main" val="40498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443213-8032-F32B-3824-81D04BC5D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100" y="333375"/>
            <a:ext cx="86526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14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661</TotalTime>
  <Words>417</Words>
  <Application>Microsoft Macintosh PowerPoint</Application>
  <PresentationFormat>Widescreen</PresentationFormat>
  <Paragraphs>46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Century Gothic</vt:lpstr>
      <vt:lpstr>Wingdings 3</vt:lpstr>
      <vt:lpstr>Ion</vt:lpstr>
      <vt:lpstr>Meanma – an end-to-end, corpus-to-entry solution for historical lexicography</vt:lpstr>
      <vt:lpstr>Dr Mark McConville</vt:lpstr>
      <vt:lpstr>Stevie Barrett</vt:lpstr>
      <vt:lpstr>Faclair na Gàidhlig</vt:lpstr>
      <vt:lpstr>Corpus na Gàidhlig</vt:lpstr>
      <vt:lpstr>The Birth of Meanma</vt:lpstr>
      <vt:lpstr>Slips</vt:lpstr>
      <vt:lpstr>A Slip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Meanma Prototype</vt:lpstr>
      <vt:lpstr>Meanma Beta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Meanma – an end-to-end, corpus-to-entry solution for historical lexicography</dc:title>
  <dc:creator>Stephen Barrett</dc:creator>
  <cp:lastModifiedBy>Stephen Barrett</cp:lastModifiedBy>
  <cp:revision>47</cp:revision>
  <dcterms:created xsi:type="dcterms:W3CDTF">2023-06-22T09:31:28Z</dcterms:created>
  <dcterms:modified xsi:type="dcterms:W3CDTF">2023-06-23T13:19:21Z</dcterms:modified>
</cp:coreProperties>
</file>