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>
  <p:sldMasterIdLst>
    <p:sldMasterId id="2147483648" r:id="rId4"/>
    <p:sldMasterId id="2147483656" r:id="rId5"/>
    <p:sldMasterId id="214748366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y="6858000" cx="12192000"/>
  <p:notesSz cx="6858000" cy="9144000"/>
  <p:embeddedFontLst>
    <p:embeddedFont>
      <p:font typeface="Roboto Slab Light"/>
      <p:regular r:id="rId33"/>
      <p:bold r:id="rId34"/>
    </p:embeddedFont>
    <p:embeddedFont>
      <p:font typeface="Roboto Slab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hmKWqtFyCDmkff6q+4UE/zWswK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RobotoSlabLight-regular.fntdata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RobotoSlab-regular.fntdata"/><Relationship Id="rId12" Type="http://schemas.openxmlformats.org/officeDocument/2006/relationships/slide" Target="slides/slide5.xml"/><Relationship Id="rId34" Type="http://schemas.openxmlformats.org/officeDocument/2006/relationships/font" Target="fonts/RobotoSlabLight-bold.fntdata"/><Relationship Id="rId15" Type="http://schemas.openxmlformats.org/officeDocument/2006/relationships/slide" Target="slides/slide8.xml"/><Relationship Id="rId37" Type="http://customschemas.google.com/relationships/presentationmetadata" Target="metadata"/><Relationship Id="rId14" Type="http://schemas.openxmlformats.org/officeDocument/2006/relationships/slide" Target="slides/slide7.xml"/><Relationship Id="rId36" Type="http://schemas.openxmlformats.org/officeDocument/2006/relationships/font" Target="fonts/RobotoSlab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Akrobat – neuporabljeni pomeni</a:t>
            </a:r>
            <a:endParaRPr/>
          </a:p>
        </p:txBody>
      </p:sp>
      <p:sp>
        <p:nvSpPr>
          <p:cNvPr id="314" name="Google Shape;31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Akrobat – neuporabljeni pomeni</a:t>
            </a:r>
            <a:endParaRPr/>
          </a:p>
        </p:txBody>
      </p:sp>
      <p:sp>
        <p:nvSpPr>
          <p:cNvPr id="324" name="Google Shape;32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Akrobat – neuporabljeni pomeni</a:t>
            </a:r>
            <a:endParaRPr/>
          </a:p>
        </p:txBody>
      </p:sp>
      <p:sp>
        <p:nvSpPr>
          <p:cNvPr id="333" name="Google Shape;33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Akrobat – neuporabljeni pomeni</a:t>
            </a:r>
            <a:endParaRPr/>
          </a:p>
        </p:txBody>
      </p:sp>
      <p:sp>
        <p:nvSpPr>
          <p:cNvPr id="342" name="Google Shape;34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Akrobat – neuporabljeni pomeni</a:t>
            </a:r>
            <a:endParaRPr/>
          </a:p>
        </p:txBody>
      </p:sp>
      <p:sp>
        <p:nvSpPr>
          <p:cNvPr id="352" name="Google Shape;35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Akrobat – neuporabljeni pomeni</a:t>
            </a:r>
            <a:endParaRPr/>
          </a:p>
        </p:txBody>
      </p:sp>
      <p:sp>
        <p:nvSpPr>
          <p:cNvPr id="363" name="Google Shape;363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Akrobat – neuporabljeni pomeni</a:t>
            </a:r>
            <a:endParaRPr/>
          </a:p>
        </p:txBody>
      </p:sp>
      <p:sp>
        <p:nvSpPr>
          <p:cNvPr id="374" name="Google Shape;374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Akrobat – neuporabljeni pomeni</a:t>
            </a:r>
            <a:endParaRPr/>
          </a:p>
        </p:txBody>
      </p:sp>
      <p:sp>
        <p:nvSpPr>
          <p:cNvPr id="384" name="Google Shape;38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Akrobat – neuporabljeni pomeni</a:t>
            </a:r>
            <a:endParaRPr/>
          </a:p>
        </p:txBody>
      </p:sp>
      <p:sp>
        <p:nvSpPr>
          <p:cNvPr id="393" name="Google Shape;393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Akrobat – neuporabljeni pomeni</a:t>
            </a:r>
            <a:endParaRPr/>
          </a:p>
        </p:txBody>
      </p:sp>
      <p:sp>
        <p:nvSpPr>
          <p:cNvPr id="403" name="Google Shape;403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Akrobat – neuporabljeni pomeni</a:t>
            </a:r>
            <a:endParaRPr/>
          </a:p>
        </p:txBody>
      </p:sp>
      <p:sp>
        <p:nvSpPr>
          <p:cNvPr id="412" name="Google Shape;41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>
  <p:cSld name="First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3;p27"/>
          <p:cNvCxnSpPr/>
          <p:nvPr/>
        </p:nvCxnSpPr>
        <p:spPr>
          <a:xfrm>
            <a:off x="1722729" y="4425244"/>
            <a:ext cx="2149412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" name="Google Shape;14;p27"/>
          <p:cNvSpPr txBox="1"/>
          <p:nvPr>
            <p:ph idx="1" type="body"/>
          </p:nvPr>
        </p:nvSpPr>
        <p:spPr>
          <a:xfrm>
            <a:off x="1693575" y="1344156"/>
            <a:ext cx="9247776" cy="11021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7"/>
          <p:cNvSpPr txBox="1"/>
          <p:nvPr>
            <p:ph idx="2" type="body"/>
          </p:nvPr>
        </p:nvSpPr>
        <p:spPr>
          <a:xfrm>
            <a:off x="1693575" y="2446335"/>
            <a:ext cx="9247716" cy="101542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0" lIns="0" spcFirstLastPara="1" rIns="0" wrap="square" tIns="360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7"/>
          <p:cNvSpPr txBox="1"/>
          <p:nvPr>
            <p:ph idx="3" type="body"/>
          </p:nvPr>
        </p:nvSpPr>
        <p:spPr>
          <a:xfrm>
            <a:off x="1703388" y="3461755"/>
            <a:ext cx="8147194" cy="601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7"/>
          <p:cNvSpPr/>
          <p:nvPr/>
        </p:nvSpPr>
        <p:spPr>
          <a:xfrm>
            <a:off x="0" y="0"/>
            <a:ext cx="1693575" cy="1799064"/>
          </a:xfrm>
          <a:custGeom>
            <a:rect b="b" l="l" r="r" t="t"/>
            <a:pathLst>
              <a:path extrusionOk="0" h="3587750" w="3377381">
                <a:moveTo>
                  <a:pt x="0" y="0"/>
                </a:moveTo>
                <a:lnTo>
                  <a:pt x="3377381" y="0"/>
                </a:lnTo>
                <a:lnTo>
                  <a:pt x="0" y="35877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7"/>
          <p:cNvSpPr txBox="1"/>
          <p:nvPr>
            <p:ph idx="4" type="body"/>
          </p:nvPr>
        </p:nvSpPr>
        <p:spPr>
          <a:xfrm>
            <a:off x="1703388" y="4359846"/>
            <a:ext cx="6840000" cy="278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7"/>
          <p:cNvSpPr txBox="1"/>
          <p:nvPr>
            <p:ph idx="5" type="body"/>
          </p:nvPr>
        </p:nvSpPr>
        <p:spPr>
          <a:xfrm>
            <a:off x="1703388" y="4066125"/>
            <a:ext cx="8147194" cy="293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7"/>
          <p:cNvSpPr/>
          <p:nvPr>
            <p:ph idx="6" type="pic"/>
          </p:nvPr>
        </p:nvSpPr>
        <p:spPr>
          <a:xfrm>
            <a:off x="1502794" y="494471"/>
            <a:ext cx="2404800" cy="84696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073">
          <p15:clr>
            <a:srgbClr val="FBAE40"/>
          </p15:clr>
        </p15:guide>
        <p15:guide id="2" orient="horz" pos="731">
          <p15:clr>
            <a:srgbClr val="FBAE40"/>
          </p15:clr>
        </p15:guide>
        <p15:guide id="3" orient="horz" pos="436">
          <p15:clr>
            <a:srgbClr val="FBAE40"/>
          </p15:clr>
        </p15:guide>
        <p15:guide id="4" orient="horz" pos="84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4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4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4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4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5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1" name="Google Shape;121;p5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2" name="Google Shape;122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5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9" name="Google Shape;129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5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33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33"/>
          <p:cNvSpPr txBox="1"/>
          <p:nvPr>
            <p:ph idx="12" type="sldNum"/>
          </p:nvPr>
        </p:nvSpPr>
        <p:spPr>
          <a:xfrm>
            <a:off x="11296611" y="6217641"/>
            <a:ext cx="731600" cy="14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1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1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1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1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1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1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1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1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1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 Text">
  <p:cSld name="Title and Two Column 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idx="12" type="sldNum"/>
          </p:nvPr>
        </p:nvSpPr>
        <p:spPr>
          <a:xfrm>
            <a:off x="11004698" y="6507505"/>
            <a:ext cx="372915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23" name="Google Shape;23;p28"/>
          <p:cNvSpPr txBox="1"/>
          <p:nvPr>
            <p:ph idx="1" type="body"/>
          </p:nvPr>
        </p:nvSpPr>
        <p:spPr>
          <a:xfrm>
            <a:off x="814921" y="821661"/>
            <a:ext cx="10562692" cy="9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8"/>
          <p:cNvSpPr txBox="1"/>
          <p:nvPr>
            <p:ph idx="10" type="dt"/>
          </p:nvPr>
        </p:nvSpPr>
        <p:spPr>
          <a:xfrm>
            <a:off x="9320213" y="134920"/>
            <a:ext cx="2057400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/>
          <p:nvPr/>
        </p:nvSpPr>
        <p:spPr>
          <a:xfrm>
            <a:off x="1" y="0"/>
            <a:ext cx="714613" cy="759125"/>
          </a:xfrm>
          <a:custGeom>
            <a:rect b="b" l="l" r="r" t="t"/>
            <a:pathLst>
              <a:path extrusionOk="0" h="3587750" w="3377381">
                <a:moveTo>
                  <a:pt x="0" y="0"/>
                </a:moveTo>
                <a:lnTo>
                  <a:pt x="3377381" y="0"/>
                </a:lnTo>
                <a:lnTo>
                  <a:pt x="0" y="35877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4614" y="63966"/>
            <a:ext cx="631107" cy="32363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8"/>
          <p:cNvSpPr txBox="1"/>
          <p:nvPr>
            <p:ph idx="2" type="body"/>
          </p:nvPr>
        </p:nvSpPr>
        <p:spPr>
          <a:xfrm>
            <a:off x="823014" y="634475"/>
            <a:ext cx="6266350" cy="12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9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9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28"/>
          <p:cNvSpPr txBox="1"/>
          <p:nvPr>
            <p:ph idx="3" type="body"/>
          </p:nvPr>
        </p:nvSpPr>
        <p:spPr>
          <a:xfrm>
            <a:off x="814388" y="1805377"/>
            <a:ext cx="4679536" cy="433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28"/>
          <p:cNvSpPr txBox="1"/>
          <p:nvPr>
            <p:ph idx="4" type="body"/>
          </p:nvPr>
        </p:nvSpPr>
        <p:spPr>
          <a:xfrm>
            <a:off x="5869826" y="1805377"/>
            <a:ext cx="4679536" cy="433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rase, Title or Subtitle">
  <p:cSld name="Phrase, Title or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5"/>
          <p:cNvSpPr txBox="1"/>
          <p:nvPr>
            <p:ph idx="1" type="body"/>
          </p:nvPr>
        </p:nvSpPr>
        <p:spPr>
          <a:xfrm>
            <a:off x="1703388" y="5218385"/>
            <a:ext cx="7180800" cy="6950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0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>
  <p:cSld name="First Slid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Google Shape;155;p39"/>
          <p:cNvCxnSpPr/>
          <p:nvPr/>
        </p:nvCxnSpPr>
        <p:spPr>
          <a:xfrm>
            <a:off x="1722729" y="4425244"/>
            <a:ext cx="2149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6" name="Google Shape;156;p39"/>
          <p:cNvSpPr txBox="1"/>
          <p:nvPr>
            <p:ph idx="1" type="body"/>
          </p:nvPr>
        </p:nvSpPr>
        <p:spPr>
          <a:xfrm>
            <a:off x="1693575" y="1344156"/>
            <a:ext cx="92476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00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39"/>
          <p:cNvSpPr txBox="1"/>
          <p:nvPr>
            <p:ph idx="2" type="body"/>
          </p:nvPr>
        </p:nvSpPr>
        <p:spPr>
          <a:xfrm>
            <a:off x="1693575" y="2446335"/>
            <a:ext cx="9247600" cy="1056518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0" lIns="0" spcFirstLastPara="1" rIns="0" wrap="square" tIns="270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39"/>
          <p:cNvSpPr txBox="1"/>
          <p:nvPr>
            <p:ph idx="3" type="body"/>
          </p:nvPr>
        </p:nvSpPr>
        <p:spPr>
          <a:xfrm>
            <a:off x="1703388" y="3461755"/>
            <a:ext cx="8147200" cy="328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10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39"/>
          <p:cNvSpPr/>
          <p:nvPr/>
        </p:nvSpPr>
        <p:spPr>
          <a:xfrm>
            <a:off x="0" y="0"/>
            <a:ext cx="1688691" cy="1793875"/>
          </a:xfrm>
          <a:custGeom>
            <a:rect b="b" l="l" r="r" t="t"/>
            <a:pathLst>
              <a:path extrusionOk="0" h="3587750" w="3377381">
                <a:moveTo>
                  <a:pt x="0" y="0"/>
                </a:moveTo>
                <a:lnTo>
                  <a:pt x="3377381" y="0"/>
                </a:lnTo>
                <a:lnTo>
                  <a:pt x="0" y="35877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9"/>
          <p:cNvSpPr txBox="1"/>
          <p:nvPr>
            <p:ph idx="4" type="body"/>
          </p:nvPr>
        </p:nvSpPr>
        <p:spPr>
          <a:xfrm>
            <a:off x="1703388" y="4359847"/>
            <a:ext cx="6840000" cy="246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10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10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39"/>
          <p:cNvSpPr txBox="1"/>
          <p:nvPr>
            <p:ph idx="5" type="body"/>
          </p:nvPr>
        </p:nvSpPr>
        <p:spPr>
          <a:xfrm>
            <a:off x="1703388" y="4066125"/>
            <a:ext cx="8147200" cy="2664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10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39"/>
          <p:cNvSpPr/>
          <p:nvPr>
            <p:ph idx="6" type="pic"/>
          </p:nvPr>
        </p:nvSpPr>
        <p:spPr>
          <a:xfrm>
            <a:off x="1502795" y="494471"/>
            <a:ext cx="2404800" cy="846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805">
          <p15:clr>
            <a:srgbClr val="FBAE40"/>
          </p15:clr>
        </p15:guide>
        <p15:guide id="2" orient="horz" pos="548">
          <p15:clr>
            <a:srgbClr val="FBAE40"/>
          </p15:clr>
        </p15:guide>
        <p15:guide id="3" orient="horz" pos="327">
          <p15:clr>
            <a:srgbClr val="FBAE40"/>
          </p15:clr>
        </p15:guide>
        <p15:guide id="4" orient="horz" pos="63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wo-Column and Highlighted Text">
  <p:cSld name="Title, Two-Column and Highlighted 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0"/>
          <p:cNvSpPr txBox="1"/>
          <p:nvPr>
            <p:ph idx="12" type="sldNum"/>
          </p:nvPr>
        </p:nvSpPr>
        <p:spPr>
          <a:xfrm>
            <a:off x="11004697" y="6507524"/>
            <a:ext cx="372800" cy="14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 b="1"/>
          </a:p>
        </p:txBody>
      </p:sp>
      <p:sp>
        <p:nvSpPr>
          <p:cNvPr id="165" name="Google Shape;165;p40"/>
          <p:cNvSpPr txBox="1"/>
          <p:nvPr>
            <p:ph idx="1" type="body"/>
          </p:nvPr>
        </p:nvSpPr>
        <p:spPr>
          <a:xfrm>
            <a:off x="814389" y="834360"/>
            <a:ext cx="9756400" cy="88819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40"/>
          <p:cNvSpPr txBox="1"/>
          <p:nvPr>
            <p:ph idx="2" type="body"/>
          </p:nvPr>
        </p:nvSpPr>
        <p:spPr>
          <a:xfrm>
            <a:off x="823013" y="5088715"/>
            <a:ext cx="7948000" cy="621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8500" spcFirstLastPara="1" rIns="0" wrap="square" tIns="2700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b="0" i="0" sz="2267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40"/>
          <p:cNvSpPr txBox="1"/>
          <p:nvPr>
            <p:ph idx="10" type="dt"/>
          </p:nvPr>
        </p:nvSpPr>
        <p:spPr>
          <a:xfrm>
            <a:off x="9320213" y="132338"/>
            <a:ext cx="2057600" cy="14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168" name="Google Shape;168;p40"/>
          <p:cNvSpPr/>
          <p:nvPr/>
        </p:nvSpPr>
        <p:spPr>
          <a:xfrm>
            <a:off x="1" y="1"/>
            <a:ext cx="709251" cy="753428"/>
          </a:xfrm>
          <a:custGeom>
            <a:rect b="b" l="l" r="r" t="t"/>
            <a:pathLst>
              <a:path extrusionOk="0" h="3587750" w="3377381">
                <a:moveTo>
                  <a:pt x="0" y="0"/>
                </a:moveTo>
                <a:lnTo>
                  <a:pt x="3377381" y="0"/>
                </a:lnTo>
                <a:lnTo>
                  <a:pt x="0" y="35877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4615" y="63965"/>
            <a:ext cx="631108" cy="32363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0"/>
          <p:cNvSpPr txBox="1"/>
          <p:nvPr>
            <p:ph idx="3" type="body"/>
          </p:nvPr>
        </p:nvSpPr>
        <p:spPr>
          <a:xfrm>
            <a:off x="823013" y="634475"/>
            <a:ext cx="6266400" cy="270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  <a:defRPr b="0" i="0" sz="93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667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6670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667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667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40"/>
          <p:cNvSpPr txBox="1"/>
          <p:nvPr>
            <p:ph idx="4" type="body"/>
          </p:nvPr>
        </p:nvSpPr>
        <p:spPr>
          <a:xfrm>
            <a:off x="823013" y="1809911"/>
            <a:ext cx="4679600" cy="3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p40"/>
          <p:cNvSpPr txBox="1"/>
          <p:nvPr>
            <p:ph idx="5" type="body"/>
          </p:nvPr>
        </p:nvSpPr>
        <p:spPr>
          <a:xfrm>
            <a:off x="5891331" y="1809911"/>
            <a:ext cx="4679600" cy="3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Text">
  <p:cSld name="Picture and 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1"/>
          <p:cNvSpPr txBox="1"/>
          <p:nvPr>
            <p:ph idx="12" type="sldNum"/>
          </p:nvPr>
        </p:nvSpPr>
        <p:spPr>
          <a:xfrm>
            <a:off x="11004697" y="6507524"/>
            <a:ext cx="372800" cy="14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 b="1"/>
          </a:p>
        </p:txBody>
      </p:sp>
      <p:sp>
        <p:nvSpPr>
          <p:cNvPr id="175" name="Google Shape;175;p41"/>
          <p:cNvSpPr txBox="1"/>
          <p:nvPr>
            <p:ph idx="10" type="dt"/>
          </p:nvPr>
        </p:nvSpPr>
        <p:spPr>
          <a:xfrm>
            <a:off x="9320213" y="132338"/>
            <a:ext cx="2057600" cy="14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176" name="Google Shape;176;p41"/>
          <p:cNvSpPr txBox="1"/>
          <p:nvPr>
            <p:ph idx="1" type="body"/>
          </p:nvPr>
        </p:nvSpPr>
        <p:spPr>
          <a:xfrm>
            <a:off x="814388" y="1006001"/>
            <a:ext cx="7041200" cy="51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Google Shape;177;p41"/>
          <p:cNvSpPr/>
          <p:nvPr/>
        </p:nvSpPr>
        <p:spPr>
          <a:xfrm>
            <a:off x="1" y="1"/>
            <a:ext cx="709251" cy="753428"/>
          </a:xfrm>
          <a:custGeom>
            <a:rect b="b" l="l" r="r" t="t"/>
            <a:pathLst>
              <a:path extrusionOk="0" h="3587750" w="3377381">
                <a:moveTo>
                  <a:pt x="0" y="0"/>
                </a:moveTo>
                <a:lnTo>
                  <a:pt x="3377381" y="0"/>
                </a:lnTo>
                <a:lnTo>
                  <a:pt x="0" y="35877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4615" y="63965"/>
            <a:ext cx="631108" cy="32363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1"/>
          <p:cNvSpPr txBox="1"/>
          <p:nvPr>
            <p:ph idx="2" type="body"/>
          </p:nvPr>
        </p:nvSpPr>
        <p:spPr>
          <a:xfrm>
            <a:off x="823013" y="634475"/>
            <a:ext cx="6266400" cy="270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  <a:defRPr b="0" i="0" sz="93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667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6670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667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667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41"/>
          <p:cNvSpPr txBox="1"/>
          <p:nvPr>
            <p:ph idx="3" type="body"/>
          </p:nvPr>
        </p:nvSpPr>
        <p:spPr>
          <a:xfrm>
            <a:off x="8220075" y="1006001"/>
            <a:ext cx="3157600" cy="51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83">
          <p15:clr>
            <a:srgbClr val="FBAE40"/>
          </p15:clr>
        </p15:guide>
        <p15:guide id="2" pos="371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Picture and Text">
  <p:cSld name="Title, Picture and 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2"/>
          <p:cNvSpPr txBox="1"/>
          <p:nvPr>
            <p:ph idx="12" type="sldNum"/>
          </p:nvPr>
        </p:nvSpPr>
        <p:spPr>
          <a:xfrm>
            <a:off x="11004697" y="6507524"/>
            <a:ext cx="372800" cy="14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 b="1"/>
          </a:p>
        </p:txBody>
      </p:sp>
      <p:sp>
        <p:nvSpPr>
          <p:cNvPr id="183" name="Google Shape;183;p42"/>
          <p:cNvSpPr txBox="1"/>
          <p:nvPr>
            <p:ph idx="1" type="body"/>
          </p:nvPr>
        </p:nvSpPr>
        <p:spPr>
          <a:xfrm>
            <a:off x="814921" y="814329"/>
            <a:ext cx="10562800" cy="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42"/>
          <p:cNvSpPr txBox="1"/>
          <p:nvPr>
            <p:ph idx="10" type="dt"/>
          </p:nvPr>
        </p:nvSpPr>
        <p:spPr>
          <a:xfrm>
            <a:off x="9320213" y="132338"/>
            <a:ext cx="2057600" cy="14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185" name="Google Shape;185;p42"/>
          <p:cNvSpPr txBox="1"/>
          <p:nvPr>
            <p:ph idx="2" type="body"/>
          </p:nvPr>
        </p:nvSpPr>
        <p:spPr>
          <a:xfrm>
            <a:off x="824327" y="1793399"/>
            <a:ext cx="3986400" cy="4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Google Shape;186;p42"/>
          <p:cNvSpPr txBox="1"/>
          <p:nvPr>
            <p:ph idx="3" type="body"/>
          </p:nvPr>
        </p:nvSpPr>
        <p:spPr>
          <a:xfrm>
            <a:off x="5160600" y="1793399"/>
            <a:ext cx="6226400" cy="4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p42"/>
          <p:cNvSpPr/>
          <p:nvPr/>
        </p:nvSpPr>
        <p:spPr>
          <a:xfrm>
            <a:off x="1" y="1"/>
            <a:ext cx="709251" cy="753428"/>
          </a:xfrm>
          <a:custGeom>
            <a:rect b="b" l="l" r="r" t="t"/>
            <a:pathLst>
              <a:path extrusionOk="0" h="3587750" w="3377381">
                <a:moveTo>
                  <a:pt x="0" y="0"/>
                </a:moveTo>
                <a:lnTo>
                  <a:pt x="3377381" y="0"/>
                </a:lnTo>
                <a:lnTo>
                  <a:pt x="0" y="35877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4615" y="63965"/>
            <a:ext cx="631108" cy="32363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2"/>
          <p:cNvSpPr txBox="1"/>
          <p:nvPr>
            <p:ph idx="4" type="body"/>
          </p:nvPr>
        </p:nvSpPr>
        <p:spPr>
          <a:xfrm>
            <a:off x="823013" y="634475"/>
            <a:ext cx="6266400" cy="270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  <a:defRPr b="0" i="0" sz="93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667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6670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667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667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437">
          <p15:clr>
            <a:srgbClr val="FBAE40"/>
          </p15:clr>
        </p15:guide>
        <p15:guide id="2" pos="226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 Text">
  <p:cSld name="Title and Two Column 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3"/>
          <p:cNvSpPr txBox="1"/>
          <p:nvPr>
            <p:ph idx="12" type="sldNum"/>
          </p:nvPr>
        </p:nvSpPr>
        <p:spPr>
          <a:xfrm>
            <a:off x="11004697" y="6507524"/>
            <a:ext cx="372800" cy="14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 b="1"/>
          </a:p>
        </p:txBody>
      </p:sp>
      <p:sp>
        <p:nvSpPr>
          <p:cNvPr id="192" name="Google Shape;192;p43"/>
          <p:cNvSpPr txBox="1"/>
          <p:nvPr>
            <p:ph idx="1" type="body"/>
          </p:nvPr>
        </p:nvSpPr>
        <p:spPr>
          <a:xfrm>
            <a:off x="814921" y="821661"/>
            <a:ext cx="10562800" cy="1029254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43"/>
          <p:cNvSpPr txBox="1"/>
          <p:nvPr>
            <p:ph idx="10" type="dt"/>
          </p:nvPr>
        </p:nvSpPr>
        <p:spPr>
          <a:xfrm>
            <a:off x="9320213" y="132338"/>
            <a:ext cx="2057600" cy="14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194" name="Google Shape;194;p43"/>
          <p:cNvSpPr/>
          <p:nvPr/>
        </p:nvSpPr>
        <p:spPr>
          <a:xfrm>
            <a:off x="1" y="1"/>
            <a:ext cx="709251" cy="753428"/>
          </a:xfrm>
          <a:custGeom>
            <a:rect b="b" l="l" r="r" t="t"/>
            <a:pathLst>
              <a:path extrusionOk="0" h="3587750" w="3377381">
                <a:moveTo>
                  <a:pt x="0" y="0"/>
                </a:moveTo>
                <a:lnTo>
                  <a:pt x="3377381" y="0"/>
                </a:lnTo>
                <a:lnTo>
                  <a:pt x="0" y="35877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4615" y="63965"/>
            <a:ext cx="631108" cy="32363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3"/>
          <p:cNvSpPr txBox="1"/>
          <p:nvPr>
            <p:ph idx="2" type="body"/>
          </p:nvPr>
        </p:nvSpPr>
        <p:spPr>
          <a:xfrm>
            <a:off x="823013" y="634475"/>
            <a:ext cx="6266400" cy="270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  <a:defRPr b="0" i="0" sz="93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667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6670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667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667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p43"/>
          <p:cNvSpPr txBox="1"/>
          <p:nvPr>
            <p:ph idx="3" type="body"/>
          </p:nvPr>
        </p:nvSpPr>
        <p:spPr>
          <a:xfrm>
            <a:off x="814388" y="1805377"/>
            <a:ext cx="4679600" cy="4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43"/>
          <p:cNvSpPr txBox="1"/>
          <p:nvPr>
            <p:ph idx="4" type="body"/>
          </p:nvPr>
        </p:nvSpPr>
        <p:spPr>
          <a:xfrm>
            <a:off x="5869827" y="1805377"/>
            <a:ext cx="4679600" cy="4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4"/>
          <p:cNvSpPr/>
          <p:nvPr/>
        </p:nvSpPr>
        <p:spPr>
          <a:xfrm>
            <a:off x="0" y="-23544"/>
            <a:ext cx="12192000" cy="69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4"/>
          <p:cNvSpPr txBox="1"/>
          <p:nvPr>
            <p:ph idx="1" type="body"/>
          </p:nvPr>
        </p:nvSpPr>
        <p:spPr>
          <a:xfrm>
            <a:off x="814388" y="3880296"/>
            <a:ext cx="5858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44"/>
          <p:cNvSpPr txBox="1"/>
          <p:nvPr/>
        </p:nvSpPr>
        <p:spPr>
          <a:xfrm>
            <a:off x="814388" y="5647801"/>
            <a:ext cx="2101200" cy="108375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</a:pPr>
            <a:r>
              <a:rPr b="0" i="0" lang="en-US" sz="10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Večna pot 113</a:t>
            </a:r>
            <a:endParaRPr b="0" i="0" sz="10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</a:pPr>
            <a:r>
              <a:rPr b="0" i="0" lang="en-US" sz="10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1000 Ljubljana</a:t>
            </a:r>
            <a:endParaRPr b="0" i="0" sz="10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</a:pPr>
            <a:r>
              <a:rPr b="0" i="0" lang="en-US" sz="10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Slovenija</a:t>
            </a:r>
            <a:endParaRPr b="0" i="0" sz="10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</a:pPr>
            <a:r>
              <a:rPr b="0" i="0" lang="en-US" sz="10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www.cjvt.si</a:t>
            </a:r>
            <a:endParaRPr b="0" i="0" sz="10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</a:pPr>
            <a:r>
              <a:rPr b="0" i="0" lang="en-US" sz="10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00386 14798299</a:t>
            </a:r>
            <a:endParaRPr b="0" i="0" sz="10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</a:pPr>
            <a:r>
              <a:rPr b="0" i="0" lang="en-US" sz="10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info@cjvt.si </a:t>
            </a:r>
            <a:endParaRPr b="0" i="0" sz="10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4"/>
          <p:cNvSpPr txBox="1"/>
          <p:nvPr>
            <p:ph idx="2" type="body"/>
          </p:nvPr>
        </p:nvSpPr>
        <p:spPr>
          <a:xfrm>
            <a:off x="721077" y="3151993"/>
            <a:ext cx="8686000" cy="838408"/>
          </a:xfrm>
          <a:prstGeom prst="rect">
            <a:avLst/>
          </a:prstGeom>
          <a:noFill/>
          <a:ln>
            <a:noFill/>
          </a:ln>
        </p:spPr>
        <p:txBody>
          <a:bodyPr anchorCtr="0" anchor="t" bIns="8100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p44"/>
          <p:cNvSpPr txBox="1"/>
          <p:nvPr/>
        </p:nvSpPr>
        <p:spPr>
          <a:xfrm>
            <a:off x="814388" y="5060340"/>
            <a:ext cx="867600" cy="72250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</a:pPr>
            <a:r>
              <a:rPr b="1" i="0" lang="en-US" sz="10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Center za jezikovne vire in tehnologije</a:t>
            </a:r>
            <a:endParaRPr b="1" i="0" sz="10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-Column Text">
  <p:cSld name="Title and One-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/>
          <p:nvPr>
            <p:ph idx="12" type="sldNum"/>
          </p:nvPr>
        </p:nvSpPr>
        <p:spPr>
          <a:xfrm>
            <a:off x="11004698" y="6507505"/>
            <a:ext cx="372915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32" name="Google Shape;32;p29"/>
          <p:cNvSpPr txBox="1"/>
          <p:nvPr>
            <p:ph idx="1" type="body"/>
          </p:nvPr>
        </p:nvSpPr>
        <p:spPr>
          <a:xfrm>
            <a:off x="814388" y="820333"/>
            <a:ext cx="8686073" cy="9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29"/>
          <p:cNvSpPr txBox="1"/>
          <p:nvPr>
            <p:ph idx="10" type="dt"/>
          </p:nvPr>
        </p:nvSpPr>
        <p:spPr>
          <a:xfrm>
            <a:off x="9320213" y="134920"/>
            <a:ext cx="2057400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9"/>
          <p:cNvSpPr/>
          <p:nvPr/>
        </p:nvSpPr>
        <p:spPr>
          <a:xfrm>
            <a:off x="1" y="0"/>
            <a:ext cx="714613" cy="759125"/>
          </a:xfrm>
          <a:custGeom>
            <a:rect b="b" l="l" r="r" t="t"/>
            <a:pathLst>
              <a:path extrusionOk="0" h="3587750" w="3377381">
                <a:moveTo>
                  <a:pt x="0" y="0"/>
                </a:moveTo>
                <a:lnTo>
                  <a:pt x="3377381" y="0"/>
                </a:lnTo>
                <a:lnTo>
                  <a:pt x="0" y="35877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4614" y="63966"/>
            <a:ext cx="631107" cy="32363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9"/>
          <p:cNvSpPr txBox="1"/>
          <p:nvPr>
            <p:ph idx="2" type="body"/>
          </p:nvPr>
        </p:nvSpPr>
        <p:spPr>
          <a:xfrm>
            <a:off x="823014" y="634475"/>
            <a:ext cx="6266350" cy="12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9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9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29"/>
          <p:cNvSpPr txBox="1"/>
          <p:nvPr>
            <p:ph idx="3" type="body"/>
          </p:nvPr>
        </p:nvSpPr>
        <p:spPr>
          <a:xfrm>
            <a:off x="823013" y="1793398"/>
            <a:ext cx="8677447" cy="433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●"/>
              <a:defRPr b="0" i="0" sz="69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Char char="○"/>
              <a:defRPr sz="6933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Char char="■"/>
              <a:defRPr sz="6933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Char char="●"/>
              <a:defRPr sz="6933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Char char="○"/>
              <a:defRPr sz="6933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Char char="■"/>
              <a:defRPr sz="6933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Char char="●"/>
              <a:defRPr sz="6933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Char char="○"/>
              <a:defRPr sz="6933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Char char="■"/>
              <a:defRPr sz="6933"/>
            </a:lvl9pPr>
          </a:lstStyle>
          <a:p/>
        </p:txBody>
      </p:sp>
      <p:sp>
        <p:nvSpPr>
          <p:cNvPr id="40" name="Google Shape;40;p34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34"/>
          <p:cNvSpPr txBox="1"/>
          <p:nvPr>
            <p:ph idx="12" type="sldNum"/>
          </p:nvPr>
        </p:nvSpPr>
        <p:spPr>
          <a:xfrm>
            <a:off x="11296611" y="6217641"/>
            <a:ext cx="731600" cy="14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buClr>
                <a:schemeClr val="accent6"/>
              </a:buClr>
              <a:buSzPts val="900"/>
              <a:buFont typeface="Arial"/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accent6"/>
              </a:buClr>
              <a:buSzPts val="900"/>
              <a:buFont typeface="Arial"/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accent6"/>
              </a:buClr>
              <a:buSzPts val="900"/>
              <a:buFont typeface="Arial"/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accent6"/>
              </a:buClr>
              <a:buSzPts val="900"/>
              <a:buFont typeface="Arial"/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accent6"/>
              </a:buClr>
              <a:buSzPts val="900"/>
              <a:buFont typeface="Arial"/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accent6"/>
              </a:buClr>
              <a:buSzPts val="900"/>
              <a:buFont typeface="Arial"/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accent6"/>
              </a:buClr>
              <a:buSzPts val="900"/>
              <a:buFont typeface="Arial"/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accent6"/>
              </a:buClr>
              <a:buSzPts val="900"/>
              <a:buFont typeface="Arial"/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accent6"/>
              </a:buClr>
              <a:buSzPts val="900"/>
              <a:buFont typeface="Arial"/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wo-Column and Highlighted Text">
  <p:cSld name="Title, Two-Column and Highlighted 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6"/>
          <p:cNvSpPr txBox="1"/>
          <p:nvPr>
            <p:ph idx="12" type="sldNum"/>
          </p:nvPr>
        </p:nvSpPr>
        <p:spPr>
          <a:xfrm>
            <a:off x="11004698" y="6507505"/>
            <a:ext cx="372915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44" name="Google Shape;44;p36"/>
          <p:cNvSpPr txBox="1"/>
          <p:nvPr>
            <p:ph idx="1" type="body"/>
          </p:nvPr>
        </p:nvSpPr>
        <p:spPr>
          <a:xfrm>
            <a:off x="814389" y="834360"/>
            <a:ext cx="9756478" cy="9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36"/>
          <p:cNvSpPr txBox="1"/>
          <p:nvPr>
            <p:ph idx="2" type="body"/>
          </p:nvPr>
        </p:nvSpPr>
        <p:spPr>
          <a:xfrm>
            <a:off x="823014" y="5088714"/>
            <a:ext cx="7947925" cy="10406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98000" spcFirstLastPara="1" rIns="0" wrap="square" tIns="3600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36"/>
          <p:cNvSpPr txBox="1"/>
          <p:nvPr>
            <p:ph idx="10" type="dt"/>
          </p:nvPr>
        </p:nvSpPr>
        <p:spPr>
          <a:xfrm>
            <a:off x="9320213" y="134920"/>
            <a:ext cx="2057400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6"/>
          <p:cNvSpPr/>
          <p:nvPr/>
        </p:nvSpPr>
        <p:spPr>
          <a:xfrm>
            <a:off x="1" y="0"/>
            <a:ext cx="714613" cy="759125"/>
          </a:xfrm>
          <a:custGeom>
            <a:rect b="b" l="l" r="r" t="t"/>
            <a:pathLst>
              <a:path extrusionOk="0" h="3587750" w="3377381">
                <a:moveTo>
                  <a:pt x="0" y="0"/>
                </a:moveTo>
                <a:lnTo>
                  <a:pt x="3377381" y="0"/>
                </a:lnTo>
                <a:lnTo>
                  <a:pt x="0" y="35877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4614" y="63966"/>
            <a:ext cx="631107" cy="32363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6"/>
          <p:cNvSpPr txBox="1"/>
          <p:nvPr>
            <p:ph idx="3" type="body"/>
          </p:nvPr>
        </p:nvSpPr>
        <p:spPr>
          <a:xfrm>
            <a:off x="823014" y="634475"/>
            <a:ext cx="6266350" cy="12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9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9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36"/>
          <p:cNvSpPr txBox="1"/>
          <p:nvPr>
            <p:ph idx="4" type="body"/>
          </p:nvPr>
        </p:nvSpPr>
        <p:spPr>
          <a:xfrm>
            <a:off x="823014" y="1809911"/>
            <a:ext cx="4679537" cy="3278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36"/>
          <p:cNvSpPr txBox="1"/>
          <p:nvPr>
            <p:ph idx="5" type="body"/>
          </p:nvPr>
        </p:nvSpPr>
        <p:spPr>
          <a:xfrm>
            <a:off x="5891330" y="1809911"/>
            <a:ext cx="4679537" cy="3278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Text">
  <p:cSld name="Picture and 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 txBox="1"/>
          <p:nvPr>
            <p:ph idx="12" type="sldNum"/>
          </p:nvPr>
        </p:nvSpPr>
        <p:spPr>
          <a:xfrm>
            <a:off x="11004698" y="6507505"/>
            <a:ext cx="372915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54" name="Google Shape;54;p37"/>
          <p:cNvSpPr txBox="1"/>
          <p:nvPr>
            <p:ph idx="10" type="dt"/>
          </p:nvPr>
        </p:nvSpPr>
        <p:spPr>
          <a:xfrm>
            <a:off x="9320213" y="134920"/>
            <a:ext cx="2057400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7"/>
          <p:cNvSpPr txBox="1"/>
          <p:nvPr>
            <p:ph idx="1" type="body"/>
          </p:nvPr>
        </p:nvSpPr>
        <p:spPr>
          <a:xfrm>
            <a:off x="814388" y="1006002"/>
            <a:ext cx="7041139" cy="51233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37"/>
          <p:cNvSpPr/>
          <p:nvPr/>
        </p:nvSpPr>
        <p:spPr>
          <a:xfrm>
            <a:off x="1" y="0"/>
            <a:ext cx="714613" cy="759125"/>
          </a:xfrm>
          <a:custGeom>
            <a:rect b="b" l="l" r="r" t="t"/>
            <a:pathLst>
              <a:path extrusionOk="0" h="3587750" w="3377381">
                <a:moveTo>
                  <a:pt x="0" y="0"/>
                </a:moveTo>
                <a:lnTo>
                  <a:pt x="3377381" y="0"/>
                </a:lnTo>
                <a:lnTo>
                  <a:pt x="0" y="35877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4614" y="63966"/>
            <a:ext cx="631107" cy="32363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7"/>
          <p:cNvSpPr txBox="1"/>
          <p:nvPr>
            <p:ph idx="2" type="body"/>
          </p:nvPr>
        </p:nvSpPr>
        <p:spPr>
          <a:xfrm>
            <a:off x="823014" y="634475"/>
            <a:ext cx="6266350" cy="12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9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9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37"/>
          <p:cNvSpPr txBox="1"/>
          <p:nvPr>
            <p:ph idx="3" type="body"/>
          </p:nvPr>
        </p:nvSpPr>
        <p:spPr>
          <a:xfrm>
            <a:off x="8220075" y="1006002"/>
            <a:ext cx="3157538" cy="51233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178">
          <p15:clr>
            <a:srgbClr val="FBAE40"/>
          </p15:clr>
        </p15:guide>
        <p15:guide id="2" pos="495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Picture and Text">
  <p:cSld name="Title, Picture and 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8"/>
          <p:cNvSpPr txBox="1"/>
          <p:nvPr>
            <p:ph idx="12" type="sldNum"/>
          </p:nvPr>
        </p:nvSpPr>
        <p:spPr>
          <a:xfrm>
            <a:off x="11004698" y="6507505"/>
            <a:ext cx="372915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62" name="Google Shape;62;p38"/>
          <p:cNvSpPr txBox="1"/>
          <p:nvPr>
            <p:ph idx="1" type="body"/>
          </p:nvPr>
        </p:nvSpPr>
        <p:spPr>
          <a:xfrm>
            <a:off x="814921" y="814329"/>
            <a:ext cx="10562692" cy="9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38"/>
          <p:cNvSpPr txBox="1"/>
          <p:nvPr>
            <p:ph idx="10" type="dt"/>
          </p:nvPr>
        </p:nvSpPr>
        <p:spPr>
          <a:xfrm>
            <a:off x="9320213" y="134920"/>
            <a:ext cx="2057400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2" type="body"/>
          </p:nvPr>
        </p:nvSpPr>
        <p:spPr>
          <a:xfrm>
            <a:off x="824327" y="1793398"/>
            <a:ext cx="3986212" cy="433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38"/>
          <p:cNvSpPr txBox="1"/>
          <p:nvPr>
            <p:ph idx="3" type="body"/>
          </p:nvPr>
        </p:nvSpPr>
        <p:spPr>
          <a:xfrm>
            <a:off x="5160600" y="1793398"/>
            <a:ext cx="6226419" cy="433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38"/>
          <p:cNvSpPr/>
          <p:nvPr/>
        </p:nvSpPr>
        <p:spPr>
          <a:xfrm>
            <a:off x="1" y="0"/>
            <a:ext cx="714613" cy="759125"/>
          </a:xfrm>
          <a:custGeom>
            <a:rect b="b" l="l" r="r" t="t"/>
            <a:pathLst>
              <a:path extrusionOk="0" h="3587750" w="3377381">
                <a:moveTo>
                  <a:pt x="0" y="0"/>
                </a:moveTo>
                <a:lnTo>
                  <a:pt x="3377381" y="0"/>
                </a:lnTo>
                <a:lnTo>
                  <a:pt x="0" y="35877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4614" y="63966"/>
            <a:ext cx="631107" cy="32363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8"/>
          <p:cNvSpPr txBox="1"/>
          <p:nvPr>
            <p:ph idx="4" type="body"/>
          </p:nvPr>
        </p:nvSpPr>
        <p:spPr>
          <a:xfrm>
            <a:off x="823014" y="634475"/>
            <a:ext cx="6266350" cy="12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9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9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250">
          <p15:clr>
            <a:srgbClr val="FBAE40"/>
          </p15:clr>
        </p15:guide>
        <p15:guide id="2" pos="3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4" name="Google Shape;84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idx="12" type="sldNum"/>
          </p:nvPr>
        </p:nvSpPr>
        <p:spPr>
          <a:xfrm>
            <a:off x="11004698" y="6507505"/>
            <a:ext cx="372915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6"/>
          <p:cNvSpPr txBox="1"/>
          <p:nvPr>
            <p:ph idx="10" type="dt"/>
          </p:nvPr>
        </p:nvSpPr>
        <p:spPr>
          <a:xfrm>
            <a:off x="9320213" y="134920"/>
            <a:ext cx="2057400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861">
          <p15:clr>
            <a:srgbClr val="F26B43"/>
          </p15:clr>
        </p15:guide>
        <p15:guide id="2" pos="7167">
          <p15:clr>
            <a:srgbClr val="F26B43"/>
          </p15:clr>
        </p15:guide>
        <p15:guide id="3" pos="506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2"/>
          <p:cNvSpPr txBox="1"/>
          <p:nvPr>
            <p:ph idx="12" type="sldNum"/>
          </p:nvPr>
        </p:nvSpPr>
        <p:spPr>
          <a:xfrm>
            <a:off x="11004697" y="6507524"/>
            <a:ext cx="372800" cy="14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1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1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1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1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1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1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1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1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chemeClr val="accent6"/>
              </a:buClr>
              <a:buSzPts val="933"/>
              <a:buFont typeface="Arial"/>
              <a:buNone/>
              <a:defRPr b="1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32"/>
          <p:cNvSpPr txBox="1"/>
          <p:nvPr>
            <p:ph idx="10" type="dt"/>
          </p:nvPr>
        </p:nvSpPr>
        <p:spPr>
          <a:xfrm>
            <a:off x="9320213" y="132338"/>
            <a:ext cx="2057600" cy="14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  <a:defRPr b="0" i="0" sz="933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896">
          <p15:clr>
            <a:srgbClr val="F26B43"/>
          </p15:clr>
        </p15:guide>
        <p15:guide id="2" pos="5375">
          <p15:clr>
            <a:srgbClr val="F26B43"/>
          </p15:clr>
        </p15:guide>
        <p15:guide id="3" pos="379">
          <p15:clr>
            <a:srgbClr val="F26B43"/>
          </p15:clr>
        </p15:guide>
        <p15:guide id="4" orient="horz" pos="30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viri.cjvt.si/kolokacije-beta/" TargetMode="External"/><Relationship Id="rId4" Type="http://schemas.openxmlformats.org/officeDocument/2006/relationships/hyperlink" Target="https://viri.cjvt.si/kolokacije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"/>
          <p:cNvSpPr txBox="1"/>
          <p:nvPr>
            <p:ph idx="1" type="body"/>
          </p:nvPr>
        </p:nvSpPr>
        <p:spPr>
          <a:xfrm>
            <a:off x="1434896" y="1905496"/>
            <a:ext cx="10517954" cy="1717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Collocations Dictionary</a:t>
            </a:r>
            <a:br>
              <a:rPr lang="en-US" sz="4400"/>
            </a:br>
            <a:r>
              <a:rPr lang="en-US" sz="4400"/>
              <a:t>of Modern Slovene 2.0</a:t>
            </a:r>
            <a:endParaRPr sz="4400"/>
          </a:p>
        </p:txBody>
      </p:sp>
      <p:sp>
        <p:nvSpPr>
          <p:cNvPr id="210" name="Google Shape;210;p1"/>
          <p:cNvSpPr txBox="1"/>
          <p:nvPr>
            <p:ph idx="3" type="body"/>
          </p:nvPr>
        </p:nvSpPr>
        <p:spPr>
          <a:xfrm>
            <a:off x="1434896" y="4276362"/>
            <a:ext cx="8147194" cy="416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Iztok Kosem</a:t>
            </a:r>
            <a:r>
              <a:rPr baseline="30000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1, 2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Špela Arhar Holdt</a:t>
            </a:r>
            <a:r>
              <a:rPr baseline="30000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Polona Gantar</a:t>
            </a:r>
            <a:r>
              <a:rPr baseline="30000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Simon Krek</a:t>
            </a:r>
            <a:r>
              <a:rPr baseline="30000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1, 2</a:t>
            </a:r>
            <a:endParaRPr baseline="30000" sz="2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"/>
          <p:cNvSpPr txBox="1"/>
          <p:nvPr>
            <p:ph idx="5" type="body"/>
          </p:nvPr>
        </p:nvSpPr>
        <p:spPr>
          <a:xfrm>
            <a:off x="1434896" y="4715053"/>
            <a:ext cx="8147194" cy="67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baseline="30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Faculty of Arts, Centre for Language Resources and Technologies, University of Ljubljana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baseline="30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Jožef Stefan Institute</a:t>
            </a:r>
            <a:endParaRPr sz="1600"/>
          </a:p>
        </p:txBody>
      </p:sp>
      <p:sp>
        <p:nvSpPr>
          <p:cNvPr id="212" name="Google Shape;212;p1"/>
          <p:cNvSpPr txBox="1"/>
          <p:nvPr>
            <p:ph idx="5" type="body"/>
          </p:nvPr>
        </p:nvSpPr>
        <p:spPr>
          <a:xfrm>
            <a:off x="1434896" y="5710495"/>
            <a:ext cx="8147194" cy="386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baseline="30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eLex 2023 conference, Brno, 27. 6. 2023</a:t>
            </a:r>
            <a:endParaRPr sz="1800"/>
          </a:p>
        </p:txBody>
      </p:sp>
      <p:pic>
        <p:nvPicPr>
          <p:cNvPr id="213" name="Google Shape;213;p1"/>
          <p:cNvPicPr preferRelativeResize="0"/>
          <p:nvPr>
            <p:ph idx="6" type="pic"/>
          </p:nvPr>
        </p:nvPicPr>
        <p:blipFill rotWithShape="1">
          <a:blip r:embed="rId3">
            <a:alphaModFix/>
          </a:blip>
          <a:srcRect b="-20727" l="-2106" r="-6228" t="-4896"/>
          <a:stretch/>
        </p:blipFill>
        <p:spPr>
          <a:xfrm>
            <a:off x="1495168" y="451022"/>
            <a:ext cx="6128951" cy="1114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led.ijs.si/wp-content/uploads/2021/11/MK-SL-300x169.jpg" id="214" name="Google Shape;2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6231" y="5415354"/>
            <a:ext cx="2426337" cy="1366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"/>
          <p:cNvSpPr txBox="1"/>
          <p:nvPr>
            <p:ph idx="12" type="sldNum"/>
          </p:nvPr>
        </p:nvSpPr>
        <p:spPr>
          <a:xfrm>
            <a:off x="11004698" y="6507505"/>
            <a:ext cx="372915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287" name="Google Shape;287;p10"/>
          <p:cNvSpPr txBox="1"/>
          <p:nvPr>
            <p:ph idx="1" type="body"/>
          </p:nvPr>
        </p:nvSpPr>
        <p:spPr>
          <a:xfrm>
            <a:off x="814388" y="820333"/>
            <a:ext cx="9438745" cy="888521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Collocations Dictionary of Modern Slovene 2.0</a:t>
            </a:r>
            <a:endParaRPr sz="3600"/>
          </a:p>
        </p:txBody>
      </p:sp>
      <p:sp>
        <p:nvSpPr>
          <p:cNvPr id="288" name="Google Shape;288;p10"/>
          <p:cNvSpPr txBox="1"/>
          <p:nvPr>
            <p:ph idx="10" type="dt"/>
          </p:nvPr>
        </p:nvSpPr>
        <p:spPr>
          <a:xfrm>
            <a:off x="9320213" y="134920"/>
            <a:ext cx="2057400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26/06/23</a:t>
            </a:r>
            <a:endParaRPr/>
          </a:p>
        </p:txBody>
      </p:sp>
      <p:sp>
        <p:nvSpPr>
          <p:cNvPr id="289" name="Google Shape;289;p10"/>
          <p:cNvSpPr txBox="1"/>
          <p:nvPr>
            <p:ph idx="2" type="body"/>
          </p:nvPr>
        </p:nvSpPr>
        <p:spPr>
          <a:xfrm>
            <a:off x="823014" y="634475"/>
            <a:ext cx="6266350" cy="12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</a:pPr>
            <a:r>
              <a:t/>
            </a:r>
            <a:endParaRPr/>
          </a:p>
        </p:txBody>
      </p:sp>
      <p:sp>
        <p:nvSpPr>
          <p:cNvPr id="290" name="Google Shape;290;p10"/>
          <p:cNvSpPr txBox="1"/>
          <p:nvPr>
            <p:ph idx="3" type="body"/>
          </p:nvPr>
        </p:nvSpPr>
        <p:spPr>
          <a:xfrm>
            <a:off x="823013" y="1845733"/>
            <a:ext cx="9326178" cy="428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Version 2.0: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81,445 headwords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nearly 4.5 million collocations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more than 17 million examples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4476 entries with sense division (1608 fully completed)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Currently available at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https://viri.cjvt.si/kolokacije-beta/</a:t>
            </a:r>
            <a:endParaRPr sz="24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Soon to replace version 1.0 at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https://viri.cjvt.si/kolokacije/</a:t>
            </a:r>
            <a:endParaRPr sz="2400"/>
          </a:p>
          <a:p>
            <a:pPr indent="-101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"/>
          <p:cNvSpPr txBox="1"/>
          <p:nvPr>
            <p:ph idx="12" type="sldNum"/>
          </p:nvPr>
        </p:nvSpPr>
        <p:spPr>
          <a:xfrm>
            <a:off x="11004698" y="6507505"/>
            <a:ext cx="372915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296" name="Google Shape;296;p11"/>
          <p:cNvSpPr txBox="1"/>
          <p:nvPr>
            <p:ph idx="10" type="dt"/>
          </p:nvPr>
        </p:nvSpPr>
        <p:spPr>
          <a:xfrm>
            <a:off x="9320213" y="134920"/>
            <a:ext cx="2057400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27/06/23</a:t>
            </a:r>
            <a:endParaRPr/>
          </a:p>
        </p:txBody>
      </p:sp>
      <p:pic>
        <p:nvPicPr>
          <p:cNvPr id="297" name="Google Shape;297;p11"/>
          <p:cNvPicPr preferRelativeResize="0"/>
          <p:nvPr/>
        </p:nvPicPr>
        <p:blipFill rotWithShape="1">
          <a:blip r:embed="rId3">
            <a:alphaModFix/>
          </a:blip>
          <a:srcRect b="2069" l="4448" r="6024" t="0"/>
          <a:stretch/>
        </p:blipFill>
        <p:spPr>
          <a:xfrm>
            <a:off x="347875" y="2128856"/>
            <a:ext cx="5334000" cy="424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1"/>
          <p:cNvPicPr preferRelativeResize="0"/>
          <p:nvPr/>
        </p:nvPicPr>
        <p:blipFill rotWithShape="1">
          <a:blip r:embed="rId4">
            <a:alphaModFix/>
          </a:blip>
          <a:srcRect b="0" l="0" r="13132" t="0"/>
          <a:stretch/>
        </p:blipFill>
        <p:spPr>
          <a:xfrm>
            <a:off x="5928740" y="2128856"/>
            <a:ext cx="5836839" cy="379781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1"/>
          <p:cNvSpPr/>
          <p:nvPr/>
        </p:nvSpPr>
        <p:spPr>
          <a:xfrm>
            <a:off x="3731640" y="401413"/>
            <a:ext cx="4394200" cy="1600200"/>
          </a:xfrm>
          <a:prstGeom prst="curvedDownArrow">
            <a:avLst>
              <a:gd fmla="val 25000" name="adj1"/>
              <a:gd fmla="val 61733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A41E1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1"/>
          <p:cNvSpPr txBox="1"/>
          <p:nvPr/>
        </p:nvSpPr>
        <p:spPr>
          <a:xfrm>
            <a:off x="1802320" y="1201513"/>
            <a:ext cx="18288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1.0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1"/>
          <p:cNvSpPr txBox="1"/>
          <p:nvPr/>
        </p:nvSpPr>
        <p:spPr>
          <a:xfrm>
            <a:off x="8296253" y="1255630"/>
            <a:ext cx="15674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2.0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"/>
          <p:cNvSpPr txBox="1"/>
          <p:nvPr>
            <p:ph idx="12" type="sldNum"/>
          </p:nvPr>
        </p:nvSpPr>
        <p:spPr>
          <a:xfrm>
            <a:off x="11004698" y="6507505"/>
            <a:ext cx="372915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307" name="Google Shape;307;p12"/>
          <p:cNvSpPr txBox="1"/>
          <p:nvPr>
            <p:ph idx="1" type="body"/>
          </p:nvPr>
        </p:nvSpPr>
        <p:spPr>
          <a:xfrm>
            <a:off x="814388" y="820333"/>
            <a:ext cx="9438745" cy="9175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Major interface rewamp</a:t>
            </a:r>
            <a:endParaRPr sz="3600"/>
          </a:p>
        </p:txBody>
      </p:sp>
      <p:sp>
        <p:nvSpPr>
          <p:cNvPr id="308" name="Google Shape;308;p12"/>
          <p:cNvSpPr txBox="1"/>
          <p:nvPr>
            <p:ph idx="10" type="dt"/>
          </p:nvPr>
        </p:nvSpPr>
        <p:spPr>
          <a:xfrm>
            <a:off x="9320213" y="134920"/>
            <a:ext cx="2057400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26/06/23</a:t>
            </a:r>
            <a:endParaRPr/>
          </a:p>
        </p:txBody>
      </p:sp>
      <p:sp>
        <p:nvSpPr>
          <p:cNvPr id="309" name="Google Shape;309;p12"/>
          <p:cNvSpPr txBox="1"/>
          <p:nvPr>
            <p:ph idx="2" type="body"/>
          </p:nvPr>
        </p:nvSpPr>
        <p:spPr>
          <a:xfrm>
            <a:off x="823014" y="634475"/>
            <a:ext cx="6266350" cy="12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</a:pPr>
            <a:r>
              <a:t/>
            </a:r>
            <a:endParaRPr/>
          </a:p>
        </p:txBody>
      </p:sp>
      <p:sp>
        <p:nvSpPr>
          <p:cNvPr id="310" name="Google Shape;310;p12"/>
          <p:cNvSpPr txBox="1"/>
          <p:nvPr>
            <p:ph idx="3" type="body"/>
          </p:nvPr>
        </p:nvSpPr>
        <p:spPr>
          <a:xfrm>
            <a:off x="823013" y="1845733"/>
            <a:ext cx="9326178" cy="428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b="1" i="1" lang="en-US" sz="2000"/>
              <a:t>Pokažeš Kolokacije 1.0 (prevajanje)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b="1" i="1" lang="en-US" sz="2000"/>
              <a:t>Poudariš piramido</a:t>
            </a:r>
            <a:endParaRPr b="1" i="1" sz="2000"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b="1" i="1" lang="en-US" sz="2000"/>
              <a:t>Prikaz po 4 kolokacije na strukturo</a:t>
            </a:r>
            <a:endParaRPr b="1" i="1" sz="2000"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b="1" i="1" lang="en-US" sz="2000"/>
              <a:t>Odpiranje veliko kolokacij</a:t>
            </a:r>
            <a:endParaRPr b="1" i="1" sz="2000"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b="1" i="1" lang="en-US" sz="2000"/>
              <a:t>Glasovanje</a:t>
            </a:r>
            <a:endParaRPr b="1" i="1" sz="2000"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b="1" i="1" lang="en-US" sz="2000"/>
              <a:t>Filtri pri strani</a:t>
            </a:r>
            <a:endParaRPr b="1" i="1" sz="20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b="1" i="1" lang="en-US" sz="2000"/>
              <a:t>Kolokacije 2.0 (prevajati)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b="1" i="1" lang="en-US" sz="2000"/>
              <a:t>Nov izgled</a:t>
            </a:r>
            <a:endParaRPr b="1" i="1" sz="2000"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b="1" i="1" lang="en-US" sz="2000"/>
              <a:t>Prikaz vsega (možnost filtra Manj – iztočnica z veliko kolokacijami)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b="1" i="1" lang="en-US" sz="2000"/>
              <a:t>Prikaz filtrov, zgledov, nastanitev</a:t>
            </a:r>
            <a:endParaRPr b="1" i="1" sz="2000"/>
          </a:p>
          <a:p>
            <a:pPr indent="-101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 txBox="1"/>
          <p:nvPr>
            <p:ph idx="12" type="sldNum"/>
          </p:nvPr>
        </p:nvSpPr>
        <p:spPr>
          <a:xfrm>
            <a:off x="11004698" y="6507505"/>
            <a:ext cx="372915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317" name="Google Shape;317;p13"/>
          <p:cNvSpPr txBox="1"/>
          <p:nvPr>
            <p:ph idx="1" type="body"/>
          </p:nvPr>
        </p:nvSpPr>
        <p:spPr>
          <a:xfrm>
            <a:off x="814388" y="820333"/>
            <a:ext cx="8686073" cy="9175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Three types of entries (1)</a:t>
            </a:r>
            <a:endParaRPr sz="3600"/>
          </a:p>
        </p:txBody>
      </p:sp>
      <p:sp>
        <p:nvSpPr>
          <p:cNvPr id="318" name="Google Shape;318;p13"/>
          <p:cNvSpPr txBox="1"/>
          <p:nvPr>
            <p:ph idx="10" type="dt"/>
          </p:nvPr>
        </p:nvSpPr>
        <p:spPr>
          <a:xfrm>
            <a:off x="9320213" y="134920"/>
            <a:ext cx="2057400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25/06/23</a:t>
            </a:r>
            <a:endParaRPr/>
          </a:p>
        </p:txBody>
      </p:sp>
      <p:sp>
        <p:nvSpPr>
          <p:cNvPr id="319" name="Google Shape;319;p13"/>
          <p:cNvSpPr txBox="1"/>
          <p:nvPr>
            <p:ph idx="2" type="body"/>
          </p:nvPr>
        </p:nvSpPr>
        <p:spPr>
          <a:xfrm>
            <a:off x="823014" y="634475"/>
            <a:ext cx="6266350" cy="12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</a:pPr>
            <a:r>
              <a:t/>
            </a:r>
            <a:endParaRPr/>
          </a:p>
        </p:txBody>
      </p:sp>
      <p:sp>
        <p:nvSpPr>
          <p:cNvPr id="320" name="Google Shape;320;p13"/>
          <p:cNvSpPr txBox="1"/>
          <p:nvPr>
            <p:ph idx="3" type="body"/>
          </p:nvPr>
        </p:nvSpPr>
        <p:spPr>
          <a:xfrm>
            <a:off x="823013" y="2194560"/>
            <a:ext cx="9326178" cy="3934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Type 1: Completed entry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Senses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Examined collocations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Automatically extracted examples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600"/>
              <a:t>Three types of entries</a:t>
            </a:r>
            <a:endParaRPr sz="3600"/>
          </a:p>
        </p:txBody>
      </p:sp>
      <p:sp>
        <p:nvSpPr>
          <p:cNvPr id="327" name="Google Shape;327;p14"/>
          <p:cNvSpPr txBox="1"/>
          <p:nvPr>
            <p:ph idx="12" type="sldNum"/>
          </p:nvPr>
        </p:nvSpPr>
        <p:spPr>
          <a:xfrm>
            <a:off x="11296611" y="6217641"/>
            <a:ext cx="731600" cy="14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328" name="Google Shape;328;p14"/>
          <p:cNvSpPr txBox="1"/>
          <p:nvPr>
            <p:ph idx="4294967295" type="dt"/>
          </p:nvPr>
        </p:nvSpPr>
        <p:spPr>
          <a:xfrm>
            <a:off x="10134600" y="134938"/>
            <a:ext cx="2057400" cy="13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-US"/>
              <a:t>25/06/23</a:t>
            </a:r>
            <a:endParaRPr/>
          </a:p>
        </p:txBody>
      </p:sp>
      <p:pic>
        <p:nvPicPr>
          <p:cNvPr id="329" name="Google Shape;329;p14"/>
          <p:cNvPicPr preferRelativeResize="0"/>
          <p:nvPr/>
        </p:nvPicPr>
        <p:blipFill rotWithShape="1">
          <a:blip r:embed="rId3">
            <a:alphaModFix/>
          </a:blip>
          <a:srcRect b="14735" l="4934" r="13076" t="34"/>
          <a:stretch/>
        </p:blipFill>
        <p:spPr>
          <a:xfrm>
            <a:off x="617943" y="273050"/>
            <a:ext cx="10678668" cy="6353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600"/>
              <a:t>Three types of entries</a:t>
            </a:r>
            <a:endParaRPr sz="3600"/>
          </a:p>
        </p:txBody>
      </p:sp>
      <p:sp>
        <p:nvSpPr>
          <p:cNvPr id="336" name="Google Shape;336;p15"/>
          <p:cNvSpPr txBox="1"/>
          <p:nvPr>
            <p:ph idx="12" type="sldNum"/>
          </p:nvPr>
        </p:nvSpPr>
        <p:spPr>
          <a:xfrm>
            <a:off x="11296611" y="6217641"/>
            <a:ext cx="731600" cy="14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337" name="Google Shape;337;p15"/>
          <p:cNvSpPr txBox="1"/>
          <p:nvPr>
            <p:ph idx="4294967295" type="dt"/>
          </p:nvPr>
        </p:nvSpPr>
        <p:spPr>
          <a:xfrm>
            <a:off x="10134600" y="134938"/>
            <a:ext cx="2057400" cy="13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-US"/>
              <a:t>25/06/23</a:t>
            </a:r>
            <a:endParaRPr/>
          </a:p>
        </p:txBody>
      </p:sp>
      <p:pic>
        <p:nvPicPr>
          <p:cNvPr id="338" name="Google Shape;338;p15"/>
          <p:cNvPicPr preferRelativeResize="0"/>
          <p:nvPr/>
        </p:nvPicPr>
        <p:blipFill rotWithShape="1">
          <a:blip r:embed="rId3">
            <a:alphaModFix/>
          </a:blip>
          <a:srcRect b="0" l="4597" r="4597" t="0"/>
          <a:stretch/>
        </p:blipFill>
        <p:spPr>
          <a:xfrm>
            <a:off x="623316" y="203994"/>
            <a:ext cx="10539984" cy="664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6"/>
          <p:cNvSpPr txBox="1"/>
          <p:nvPr>
            <p:ph idx="12" type="sldNum"/>
          </p:nvPr>
        </p:nvSpPr>
        <p:spPr>
          <a:xfrm>
            <a:off x="11004698" y="6507505"/>
            <a:ext cx="372915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345" name="Google Shape;345;p16"/>
          <p:cNvSpPr txBox="1"/>
          <p:nvPr>
            <p:ph idx="1" type="body"/>
          </p:nvPr>
        </p:nvSpPr>
        <p:spPr>
          <a:xfrm>
            <a:off x="814388" y="820333"/>
            <a:ext cx="8686073" cy="9175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Three types of entries (2)</a:t>
            </a:r>
            <a:endParaRPr sz="3600"/>
          </a:p>
        </p:txBody>
      </p:sp>
      <p:sp>
        <p:nvSpPr>
          <p:cNvPr id="346" name="Google Shape;346;p16"/>
          <p:cNvSpPr txBox="1"/>
          <p:nvPr>
            <p:ph idx="10" type="dt"/>
          </p:nvPr>
        </p:nvSpPr>
        <p:spPr>
          <a:xfrm>
            <a:off x="9320213" y="134920"/>
            <a:ext cx="2057400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25/06/23</a:t>
            </a:r>
            <a:endParaRPr/>
          </a:p>
        </p:txBody>
      </p:sp>
      <p:sp>
        <p:nvSpPr>
          <p:cNvPr id="347" name="Google Shape;347;p16"/>
          <p:cNvSpPr txBox="1"/>
          <p:nvPr>
            <p:ph idx="2" type="body"/>
          </p:nvPr>
        </p:nvSpPr>
        <p:spPr>
          <a:xfrm>
            <a:off x="823014" y="634475"/>
            <a:ext cx="6266350" cy="12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</a:pPr>
            <a:r>
              <a:t/>
            </a:r>
            <a:endParaRPr/>
          </a:p>
        </p:txBody>
      </p:sp>
      <p:sp>
        <p:nvSpPr>
          <p:cNvPr id="348" name="Google Shape;348;p16"/>
          <p:cNvSpPr txBox="1"/>
          <p:nvPr>
            <p:ph idx="3" type="body"/>
          </p:nvPr>
        </p:nvSpPr>
        <p:spPr>
          <a:xfrm>
            <a:off x="823013" y="2194560"/>
            <a:ext cx="9326178" cy="3934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Type 2: Semi-completed entry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Senses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Examined collocations (*if available)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Automatically extracted collocations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Automatically extracted examples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600"/>
              <a:t>Three types of entries</a:t>
            </a:r>
            <a:endParaRPr sz="3600"/>
          </a:p>
        </p:txBody>
      </p:sp>
      <p:sp>
        <p:nvSpPr>
          <p:cNvPr id="355" name="Google Shape;355;p17"/>
          <p:cNvSpPr txBox="1"/>
          <p:nvPr>
            <p:ph idx="12" type="sldNum"/>
          </p:nvPr>
        </p:nvSpPr>
        <p:spPr>
          <a:xfrm>
            <a:off x="11296611" y="6217641"/>
            <a:ext cx="731600" cy="14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356" name="Google Shape;356;p17"/>
          <p:cNvSpPr txBox="1"/>
          <p:nvPr>
            <p:ph idx="4294967295" type="dt"/>
          </p:nvPr>
        </p:nvSpPr>
        <p:spPr>
          <a:xfrm>
            <a:off x="10134600" y="134938"/>
            <a:ext cx="2057400" cy="13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-US"/>
              <a:t>25/06/23</a:t>
            </a:r>
            <a:endParaRPr/>
          </a:p>
        </p:txBody>
      </p:sp>
      <p:pic>
        <p:nvPicPr>
          <p:cNvPr id="357" name="Google Shape;357;p17"/>
          <p:cNvPicPr preferRelativeResize="0"/>
          <p:nvPr/>
        </p:nvPicPr>
        <p:blipFill rotWithShape="1">
          <a:blip r:embed="rId3">
            <a:alphaModFix/>
          </a:blip>
          <a:srcRect b="0" l="4597" r="4597" t="0"/>
          <a:stretch/>
        </p:blipFill>
        <p:spPr>
          <a:xfrm>
            <a:off x="623316" y="203994"/>
            <a:ext cx="10539984" cy="664329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7"/>
          <p:cNvSpPr/>
          <p:nvPr/>
        </p:nvSpPr>
        <p:spPr>
          <a:xfrm>
            <a:off x="1463040" y="1207008"/>
            <a:ext cx="3066288" cy="51206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7"/>
          <p:cNvSpPr/>
          <p:nvPr/>
        </p:nvSpPr>
        <p:spPr>
          <a:xfrm>
            <a:off x="5369052" y="860458"/>
            <a:ext cx="3852672" cy="6025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265" y="78343"/>
                </a:moveTo>
                <a:lnTo>
                  <a:pt x="-24924" y="111935"/>
                </a:lnTo>
              </a:path>
            </a:pathLst>
          </a:cu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 Thesaurus of Modern Slovene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600"/>
              <a:t>Three types of entries</a:t>
            </a:r>
            <a:endParaRPr sz="3600"/>
          </a:p>
        </p:txBody>
      </p:sp>
      <p:sp>
        <p:nvSpPr>
          <p:cNvPr id="366" name="Google Shape;366;p18"/>
          <p:cNvSpPr txBox="1"/>
          <p:nvPr>
            <p:ph idx="12" type="sldNum"/>
          </p:nvPr>
        </p:nvSpPr>
        <p:spPr>
          <a:xfrm>
            <a:off x="11296611" y="6217641"/>
            <a:ext cx="731600" cy="14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367" name="Google Shape;367;p18"/>
          <p:cNvSpPr txBox="1"/>
          <p:nvPr>
            <p:ph idx="4294967295" type="dt"/>
          </p:nvPr>
        </p:nvSpPr>
        <p:spPr>
          <a:xfrm>
            <a:off x="10134600" y="134938"/>
            <a:ext cx="2057400" cy="13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-US"/>
              <a:t>25/06/23</a:t>
            </a:r>
            <a:endParaRPr/>
          </a:p>
        </p:txBody>
      </p:sp>
      <p:pic>
        <p:nvPicPr>
          <p:cNvPr id="368" name="Google Shape;368;p18"/>
          <p:cNvPicPr preferRelativeResize="0"/>
          <p:nvPr/>
        </p:nvPicPr>
        <p:blipFill rotWithShape="1">
          <a:blip r:embed="rId3">
            <a:alphaModFix/>
          </a:blip>
          <a:srcRect b="0" l="4597" r="4597" t="0"/>
          <a:stretch/>
        </p:blipFill>
        <p:spPr>
          <a:xfrm>
            <a:off x="672084" y="134938"/>
            <a:ext cx="10539984" cy="664329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8"/>
          <p:cNvSpPr/>
          <p:nvPr/>
        </p:nvSpPr>
        <p:spPr>
          <a:xfrm>
            <a:off x="1365504" y="512064"/>
            <a:ext cx="2170176" cy="51206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/>
          <p:nvPr/>
        </p:nvSpPr>
        <p:spPr>
          <a:xfrm>
            <a:off x="4314444" y="257876"/>
            <a:ext cx="3852672" cy="6025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265" y="78343"/>
                </a:moveTo>
                <a:lnTo>
                  <a:pt x="-24924" y="111935"/>
                </a:lnTo>
              </a:path>
            </a:pathLst>
          </a:cu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 Comprehensive Slovenian-Hungarian dictionary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9"/>
          <p:cNvSpPr txBox="1"/>
          <p:nvPr>
            <p:ph idx="12" type="sldNum"/>
          </p:nvPr>
        </p:nvSpPr>
        <p:spPr>
          <a:xfrm>
            <a:off x="11004698" y="6507505"/>
            <a:ext cx="372915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377" name="Google Shape;377;p19"/>
          <p:cNvSpPr txBox="1"/>
          <p:nvPr>
            <p:ph idx="1" type="body"/>
          </p:nvPr>
        </p:nvSpPr>
        <p:spPr>
          <a:xfrm>
            <a:off x="814388" y="820333"/>
            <a:ext cx="8686073" cy="9175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Three types of entries (3)</a:t>
            </a:r>
            <a:endParaRPr sz="3600"/>
          </a:p>
        </p:txBody>
      </p:sp>
      <p:sp>
        <p:nvSpPr>
          <p:cNvPr id="378" name="Google Shape;378;p19"/>
          <p:cNvSpPr txBox="1"/>
          <p:nvPr>
            <p:ph idx="10" type="dt"/>
          </p:nvPr>
        </p:nvSpPr>
        <p:spPr>
          <a:xfrm>
            <a:off x="9320213" y="134920"/>
            <a:ext cx="2057400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25/06/23</a:t>
            </a:r>
            <a:endParaRPr/>
          </a:p>
        </p:txBody>
      </p:sp>
      <p:sp>
        <p:nvSpPr>
          <p:cNvPr id="379" name="Google Shape;379;p19"/>
          <p:cNvSpPr txBox="1"/>
          <p:nvPr>
            <p:ph idx="2" type="body"/>
          </p:nvPr>
        </p:nvSpPr>
        <p:spPr>
          <a:xfrm>
            <a:off x="823014" y="634475"/>
            <a:ext cx="6266350" cy="12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</a:pPr>
            <a:r>
              <a:t/>
            </a:r>
            <a:endParaRPr/>
          </a:p>
        </p:txBody>
      </p:sp>
      <p:sp>
        <p:nvSpPr>
          <p:cNvPr id="380" name="Google Shape;380;p19"/>
          <p:cNvSpPr txBox="1"/>
          <p:nvPr>
            <p:ph idx="3" type="body"/>
          </p:nvPr>
        </p:nvSpPr>
        <p:spPr>
          <a:xfrm>
            <a:off x="823013" y="2194560"/>
            <a:ext cx="9326178" cy="3934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Type 3: Automatic entry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Automatically extracted collocations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Automatically extracted examples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"/>
          <p:cNvSpPr txBox="1"/>
          <p:nvPr>
            <p:ph idx="1" type="body"/>
          </p:nvPr>
        </p:nvSpPr>
        <p:spPr>
          <a:xfrm>
            <a:off x="814921" y="821661"/>
            <a:ext cx="10562692" cy="1250979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Collocations Dictionary</a:t>
            </a:r>
            <a:br>
              <a:rPr lang="en-US" sz="3600"/>
            </a:br>
            <a:r>
              <a:rPr lang="en-US" sz="3600"/>
              <a:t> of Modern Slovene 1.0</a:t>
            </a:r>
            <a:endParaRPr sz="3600"/>
          </a:p>
        </p:txBody>
      </p:sp>
      <p:sp>
        <p:nvSpPr>
          <p:cNvPr id="220" name="Google Shape;220;p2"/>
          <p:cNvSpPr txBox="1"/>
          <p:nvPr>
            <p:ph idx="2" type="body"/>
          </p:nvPr>
        </p:nvSpPr>
        <p:spPr>
          <a:xfrm>
            <a:off x="823014" y="634475"/>
            <a:ext cx="6266350" cy="12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</a:pPr>
            <a:r>
              <a:t/>
            </a:r>
            <a:endParaRPr/>
          </a:p>
        </p:txBody>
      </p:sp>
      <p:sp>
        <p:nvSpPr>
          <p:cNvPr id="221" name="Google Shape;221;p2"/>
          <p:cNvSpPr txBox="1"/>
          <p:nvPr>
            <p:ph idx="3" type="body"/>
          </p:nvPr>
        </p:nvSpPr>
        <p:spPr>
          <a:xfrm>
            <a:off x="814387" y="2279047"/>
            <a:ext cx="4679536" cy="433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85000" lnSpcReduction="2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2800"/>
              <a:t>Published in 2018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2800"/>
              <a:t>Dictionary contained:</a:t>
            </a:r>
            <a:endParaRPr/>
          </a:p>
          <a:p>
            <a:pPr indent="-457200" lvl="2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600"/>
              <a:t>35,989 headwords</a:t>
            </a:r>
            <a:endParaRPr/>
          </a:p>
          <a:p>
            <a:pPr indent="-457200" lvl="2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600"/>
              <a:t>7,717,561 collocations</a:t>
            </a:r>
            <a:endParaRPr sz="2600"/>
          </a:p>
          <a:p>
            <a:pPr indent="-457200" lvl="2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600"/>
              <a:t>36,736,168 examples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800"/>
              <a:t>Inovative interface:</a:t>
            </a:r>
            <a:endParaRPr sz="2800"/>
          </a:p>
          <a:p>
            <a:pPr indent="-342900" lvl="4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600"/>
              <a:t>Collocation-oriented</a:t>
            </a:r>
            <a:endParaRPr/>
          </a:p>
          <a:p>
            <a:pPr indent="-342900" lvl="2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600"/>
              <a:t>Different filtering options</a:t>
            </a:r>
            <a:endParaRPr/>
          </a:p>
          <a:p>
            <a:pPr indent="-342900" lvl="2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600"/>
              <a:t>User voting enabled</a:t>
            </a:r>
            <a:endParaRPr/>
          </a:p>
          <a:p>
            <a:pPr indent="-342900" lvl="1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800"/>
              <a:t>Dictionary database available under Creative Commons BY-SA 4.0 licence</a:t>
            </a:r>
            <a:endParaRPr sz="2800"/>
          </a:p>
          <a:p>
            <a:pPr indent="-191770" lvl="1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800"/>
          </a:p>
          <a:p>
            <a:pPr indent="-30607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800"/>
          </a:p>
          <a:p>
            <a:pPr indent="-13144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t/>
            </a:r>
            <a:endParaRPr/>
          </a:p>
          <a:p>
            <a:pPr indent="-13144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22" name="Google Shape;222;p2"/>
          <p:cNvSpPr txBox="1"/>
          <p:nvPr>
            <p:ph idx="4" type="body"/>
          </p:nvPr>
        </p:nvSpPr>
        <p:spPr>
          <a:xfrm>
            <a:off x="5869826" y="2273748"/>
            <a:ext cx="4679536" cy="433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Automatic methods for the extraction of lexical information (collocations, examples etc.) from Slovenian corpora (Gantar et al. 2016)</a:t>
            </a:r>
            <a:endParaRPr sz="24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Using Sketch Grammar (POS-tagged data) + GDEX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Sketch Engine API + considerable amount of post-processing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600"/>
              <a:t>Three types of entries</a:t>
            </a:r>
            <a:endParaRPr sz="3600"/>
          </a:p>
        </p:txBody>
      </p:sp>
      <p:sp>
        <p:nvSpPr>
          <p:cNvPr id="387" name="Google Shape;387;p20"/>
          <p:cNvSpPr txBox="1"/>
          <p:nvPr>
            <p:ph idx="12" type="sldNum"/>
          </p:nvPr>
        </p:nvSpPr>
        <p:spPr>
          <a:xfrm>
            <a:off x="11296611" y="6217641"/>
            <a:ext cx="731600" cy="14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388" name="Google Shape;388;p20"/>
          <p:cNvSpPr txBox="1"/>
          <p:nvPr>
            <p:ph idx="4294967295" type="dt"/>
          </p:nvPr>
        </p:nvSpPr>
        <p:spPr>
          <a:xfrm>
            <a:off x="10134600" y="134938"/>
            <a:ext cx="2057400" cy="13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-US"/>
              <a:t>25/06/23</a:t>
            </a:r>
            <a:endParaRPr/>
          </a:p>
        </p:txBody>
      </p:sp>
      <p:pic>
        <p:nvPicPr>
          <p:cNvPr id="389" name="Google Shape;389;p20"/>
          <p:cNvPicPr preferRelativeResize="0"/>
          <p:nvPr/>
        </p:nvPicPr>
        <p:blipFill rotWithShape="1">
          <a:blip r:embed="rId3">
            <a:alphaModFix/>
          </a:blip>
          <a:srcRect b="0" l="4597" r="4597" t="0"/>
          <a:stretch/>
        </p:blipFill>
        <p:spPr>
          <a:xfrm>
            <a:off x="623316" y="203994"/>
            <a:ext cx="10539984" cy="664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1"/>
          <p:cNvSpPr txBox="1"/>
          <p:nvPr>
            <p:ph idx="12" type="sldNum"/>
          </p:nvPr>
        </p:nvSpPr>
        <p:spPr>
          <a:xfrm>
            <a:off x="11004698" y="6507505"/>
            <a:ext cx="372915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396" name="Google Shape;396;p21"/>
          <p:cNvSpPr txBox="1"/>
          <p:nvPr>
            <p:ph idx="1" type="body"/>
          </p:nvPr>
        </p:nvSpPr>
        <p:spPr>
          <a:xfrm>
            <a:off x="814388" y="820333"/>
            <a:ext cx="8686073" cy="9175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Crowdsourcing feature</a:t>
            </a:r>
            <a:endParaRPr sz="3600"/>
          </a:p>
        </p:txBody>
      </p:sp>
      <p:sp>
        <p:nvSpPr>
          <p:cNvPr id="397" name="Google Shape;397;p21"/>
          <p:cNvSpPr txBox="1"/>
          <p:nvPr>
            <p:ph idx="10" type="dt"/>
          </p:nvPr>
        </p:nvSpPr>
        <p:spPr>
          <a:xfrm>
            <a:off x="9320213" y="134920"/>
            <a:ext cx="2057400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26/06/23</a:t>
            </a:r>
            <a:endParaRPr/>
          </a:p>
        </p:txBody>
      </p:sp>
      <p:sp>
        <p:nvSpPr>
          <p:cNvPr id="398" name="Google Shape;398;p21"/>
          <p:cNvSpPr txBox="1"/>
          <p:nvPr>
            <p:ph idx="2" type="body"/>
          </p:nvPr>
        </p:nvSpPr>
        <p:spPr>
          <a:xfrm>
            <a:off x="823014" y="634475"/>
            <a:ext cx="6266350" cy="12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</a:pPr>
            <a:r>
              <a:t/>
            </a:r>
            <a:endParaRPr/>
          </a:p>
        </p:txBody>
      </p:sp>
      <p:sp>
        <p:nvSpPr>
          <p:cNvPr id="399" name="Google Shape;399;p21"/>
          <p:cNvSpPr txBox="1"/>
          <p:nvPr>
            <p:ph idx="3" type="body"/>
          </p:nvPr>
        </p:nvSpPr>
        <p:spPr>
          <a:xfrm>
            <a:off x="823013" y="1972733"/>
            <a:ext cx="9326178" cy="4156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Various crowdsourcing studies have shown that: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Users have difficulties in determining whether a word combination is or is not a collocation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Much higher reliability when asked to assign examples of collocations to relevant senses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Shift of crowdsourcing option in version 2.0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Determining the suitability (and sense) of examples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Indirectly confirming collocation but the final decision is left to lexicographers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2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600"/>
              <a:t>Three types of entries</a:t>
            </a:r>
            <a:endParaRPr sz="3600"/>
          </a:p>
        </p:txBody>
      </p:sp>
      <p:sp>
        <p:nvSpPr>
          <p:cNvPr id="406" name="Google Shape;406;p22"/>
          <p:cNvSpPr txBox="1"/>
          <p:nvPr>
            <p:ph idx="12" type="sldNum"/>
          </p:nvPr>
        </p:nvSpPr>
        <p:spPr>
          <a:xfrm>
            <a:off x="11296611" y="6217641"/>
            <a:ext cx="731600" cy="14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407" name="Google Shape;407;p22"/>
          <p:cNvSpPr txBox="1"/>
          <p:nvPr>
            <p:ph idx="4294967295" type="dt"/>
          </p:nvPr>
        </p:nvSpPr>
        <p:spPr>
          <a:xfrm>
            <a:off x="10134600" y="134938"/>
            <a:ext cx="2057400" cy="13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26/06/23</a:t>
            </a:r>
            <a:endParaRPr/>
          </a:p>
        </p:txBody>
      </p:sp>
      <p:pic>
        <p:nvPicPr>
          <p:cNvPr id="408" name="Google Shape;408;p22"/>
          <p:cNvPicPr preferRelativeResize="0"/>
          <p:nvPr/>
        </p:nvPicPr>
        <p:blipFill rotWithShape="1">
          <a:blip r:embed="rId3">
            <a:alphaModFix/>
          </a:blip>
          <a:srcRect b="0" l="1680" r="11979" t="0"/>
          <a:stretch/>
        </p:blipFill>
        <p:spPr>
          <a:xfrm>
            <a:off x="728133" y="134938"/>
            <a:ext cx="11116733" cy="664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3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600"/>
              <a:t>Three types of entries</a:t>
            </a:r>
            <a:endParaRPr sz="3600"/>
          </a:p>
        </p:txBody>
      </p:sp>
      <p:sp>
        <p:nvSpPr>
          <p:cNvPr id="415" name="Google Shape;415;p23"/>
          <p:cNvSpPr txBox="1"/>
          <p:nvPr>
            <p:ph idx="12" type="sldNum"/>
          </p:nvPr>
        </p:nvSpPr>
        <p:spPr>
          <a:xfrm>
            <a:off x="11296611" y="6217641"/>
            <a:ext cx="731600" cy="14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416" name="Google Shape;416;p23"/>
          <p:cNvSpPr txBox="1"/>
          <p:nvPr>
            <p:ph idx="4294967295" type="dt"/>
          </p:nvPr>
        </p:nvSpPr>
        <p:spPr>
          <a:xfrm>
            <a:off x="10134600" y="134938"/>
            <a:ext cx="2057400" cy="13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26/06/23</a:t>
            </a:r>
            <a:endParaRPr/>
          </a:p>
        </p:txBody>
      </p:sp>
      <p:pic>
        <p:nvPicPr>
          <p:cNvPr id="417" name="Google Shape;417;p23"/>
          <p:cNvPicPr preferRelativeResize="0"/>
          <p:nvPr/>
        </p:nvPicPr>
        <p:blipFill rotWithShape="1">
          <a:blip r:embed="rId3">
            <a:alphaModFix/>
          </a:blip>
          <a:srcRect b="0" l="-208" r="15641" t="0"/>
          <a:stretch/>
        </p:blipFill>
        <p:spPr>
          <a:xfrm>
            <a:off x="558801" y="107354"/>
            <a:ext cx="10888132" cy="664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4"/>
          <p:cNvSpPr txBox="1"/>
          <p:nvPr>
            <p:ph idx="12" type="sldNum"/>
          </p:nvPr>
        </p:nvSpPr>
        <p:spPr>
          <a:xfrm>
            <a:off x="11004698" y="6507505"/>
            <a:ext cx="372915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423" name="Google Shape;423;p24"/>
          <p:cNvSpPr txBox="1"/>
          <p:nvPr>
            <p:ph idx="1" type="body"/>
          </p:nvPr>
        </p:nvSpPr>
        <p:spPr>
          <a:xfrm>
            <a:off x="814388" y="820333"/>
            <a:ext cx="8686073" cy="9175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Plans for the future</a:t>
            </a:r>
            <a:endParaRPr sz="3600"/>
          </a:p>
        </p:txBody>
      </p:sp>
      <p:sp>
        <p:nvSpPr>
          <p:cNvPr id="424" name="Google Shape;424;p24"/>
          <p:cNvSpPr txBox="1"/>
          <p:nvPr>
            <p:ph idx="10" type="dt"/>
          </p:nvPr>
        </p:nvSpPr>
        <p:spPr>
          <a:xfrm>
            <a:off x="9320213" y="134920"/>
            <a:ext cx="2057400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25/06/23</a:t>
            </a:r>
            <a:endParaRPr/>
          </a:p>
        </p:txBody>
      </p:sp>
      <p:sp>
        <p:nvSpPr>
          <p:cNvPr id="425" name="Google Shape;425;p24"/>
          <p:cNvSpPr txBox="1"/>
          <p:nvPr>
            <p:ph idx="2" type="body"/>
          </p:nvPr>
        </p:nvSpPr>
        <p:spPr>
          <a:xfrm>
            <a:off x="823014" y="634475"/>
            <a:ext cx="6266350" cy="12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</a:pPr>
            <a:r>
              <a:t/>
            </a:r>
            <a:endParaRPr/>
          </a:p>
        </p:txBody>
      </p:sp>
      <p:sp>
        <p:nvSpPr>
          <p:cNvPr id="426" name="Google Shape;426;p24"/>
          <p:cNvSpPr txBox="1"/>
          <p:nvPr>
            <p:ph idx="3" type="body"/>
          </p:nvPr>
        </p:nvSpPr>
        <p:spPr>
          <a:xfrm>
            <a:off x="823013" y="1737846"/>
            <a:ext cx="9326178" cy="439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More regular updates to the dictionary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New editor for the Digital Dictionary Database!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over half a million of collocation candidates in the most relevant structures to be checked by end of 2023 (CLARIN.SI project)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Further improvements of extraction methodology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Extended collocations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Grouping of collocations by characteristics and/or semantic properties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Immediate availability of user votes in the interface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5"/>
          <p:cNvSpPr txBox="1"/>
          <p:nvPr>
            <p:ph idx="1" type="body"/>
          </p:nvPr>
        </p:nvSpPr>
        <p:spPr>
          <a:xfrm>
            <a:off x="1862714" y="4279392"/>
            <a:ext cx="8427333" cy="190655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304791" lvl="0" marL="609585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3000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This research was carried out with the support of ARRS (Slovenian Research Agency) through</a:t>
            </a:r>
            <a:endParaRPr/>
          </a:p>
          <a:p>
            <a:pPr indent="-304791" lvl="0" marL="609585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680"/>
              <a:buFont typeface="Arial"/>
              <a:buChar char="•"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the research programme P6-0411 "Language Resources and Technologies for Slovene“, </a:t>
            </a:r>
            <a:endParaRPr/>
          </a:p>
          <a:p>
            <a:pPr indent="-304791" lvl="0" marL="609585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680"/>
              <a:buFont typeface="Arial"/>
              <a:buChar char="•"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The research programme P6-0215 “Slovene Language – Basic, Contrastive, and Applied Studies” </a:t>
            </a:r>
            <a:endParaRPr/>
          </a:p>
          <a:p>
            <a:pPr indent="-304791" lvl="0" marL="609585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680"/>
              <a:buFont typeface="Arial"/>
              <a:buChar char="•"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the infrastructure programme I0-0022 "Network of Research Infrastructure Centres (MRIC)“ at the University of Ljubljana.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5"/>
          <p:cNvSpPr txBox="1"/>
          <p:nvPr>
            <p:ph idx="4294967295" type="sldNum"/>
          </p:nvPr>
        </p:nvSpPr>
        <p:spPr>
          <a:xfrm>
            <a:off x="11818938" y="6507163"/>
            <a:ext cx="373062" cy="13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433" name="Google Shape;433;p25"/>
          <p:cNvSpPr txBox="1"/>
          <p:nvPr>
            <p:ph idx="4294967295" type="dt"/>
          </p:nvPr>
        </p:nvSpPr>
        <p:spPr>
          <a:xfrm>
            <a:off x="10134600" y="134938"/>
            <a:ext cx="2057400" cy="13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-US"/>
              <a:t>25 June 2023</a:t>
            </a:r>
            <a:endParaRPr/>
          </a:p>
        </p:txBody>
      </p:sp>
      <p:sp>
        <p:nvSpPr>
          <p:cNvPr id="434" name="Google Shape;434;p25"/>
          <p:cNvSpPr txBox="1"/>
          <p:nvPr>
            <p:ph idx="1" type="body"/>
          </p:nvPr>
        </p:nvSpPr>
        <p:spPr>
          <a:xfrm>
            <a:off x="1274617" y="2030141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you.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25"/>
          <p:cNvSpPr txBox="1"/>
          <p:nvPr/>
        </p:nvSpPr>
        <p:spPr>
          <a:xfrm>
            <a:off x="1343891" y="3322493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Iztok Kosem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iztok.kosem@ff.uni-lj.si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"/>
          <p:cNvSpPr txBox="1"/>
          <p:nvPr>
            <p:ph idx="12" type="sldNum"/>
          </p:nvPr>
        </p:nvSpPr>
        <p:spPr>
          <a:xfrm>
            <a:off x="11004698" y="6507505"/>
            <a:ext cx="372915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228" name="Google Shape;228;p3"/>
          <p:cNvSpPr txBox="1"/>
          <p:nvPr>
            <p:ph idx="1" type="body"/>
          </p:nvPr>
        </p:nvSpPr>
        <p:spPr>
          <a:xfrm>
            <a:off x="814388" y="820333"/>
            <a:ext cx="8686073" cy="9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Important developments since 1.0</a:t>
            </a:r>
            <a:endParaRPr/>
          </a:p>
        </p:txBody>
      </p:sp>
      <p:sp>
        <p:nvSpPr>
          <p:cNvPr id="229" name="Google Shape;229;p3"/>
          <p:cNvSpPr txBox="1"/>
          <p:nvPr>
            <p:ph idx="10" type="dt"/>
          </p:nvPr>
        </p:nvSpPr>
        <p:spPr>
          <a:xfrm>
            <a:off x="9320213" y="134920"/>
            <a:ext cx="2057400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25/06/23</a:t>
            </a:r>
            <a:endParaRPr/>
          </a:p>
        </p:txBody>
      </p:sp>
      <p:sp>
        <p:nvSpPr>
          <p:cNvPr id="230" name="Google Shape;230;p3"/>
          <p:cNvSpPr txBox="1"/>
          <p:nvPr>
            <p:ph idx="2" type="body"/>
          </p:nvPr>
        </p:nvSpPr>
        <p:spPr>
          <a:xfrm>
            <a:off x="823014" y="634475"/>
            <a:ext cx="6266350" cy="12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</a:pPr>
            <a:r>
              <a:t/>
            </a:r>
            <a:endParaRPr/>
          </a:p>
        </p:txBody>
      </p:sp>
      <p:sp>
        <p:nvSpPr>
          <p:cNvPr id="231" name="Google Shape;231;p3"/>
          <p:cNvSpPr txBox="1"/>
          <p:nvPr>
            <p:ph idx="3" type="body"/>
          </p:nvPr>
        </p:nvSpPr>
        <p:spPr>
          <a:xfrm>
            <a:off x="823013" y="1793398"/>
            <a:ext cx="9326178" cy="433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1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2600"/>
              <a:t>Two national research projects (Slovenian Research Agency):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Collocations as a Basis for Language Description</a:t>
            </a:r>
            <a:r>
              <a:rPr lang="en-US" sz="2200"/>
              <a:t>: Semantic and Temporal Perspectives </a:t>
            </a:r>
            <a:r>
              <a:rPr lang="en-US" sz="2400"/>
              <a:t>(2017-2020)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New Grammar of Standard Slovene: </a:t>
            </a:r>
            <a:r>
              <a:rPr lang="en-US" sz="2200"/>
              <a:t>Resources and Methods </a:t>
            </a:r>
            <a:r>
              <a:rPr lang="en-US" sz="2400"/>
              <a:t>(2017-2020)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2600"/>
              <a:t>International projects: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Estonian Collocations Dictionary (Kallas et al. 2015)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Woordcombinaties (Colman and Tiberius 2018)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Croatian Web Dictionary – Mrežnik (Hudeček and Mihaljević 2020)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2600"/>
              <a:t>A trend of consolidating all language resources into one large database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Digital Dictionary Database for Slovene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Similar efforts in Estonia, Netherlands etc.</a:t>
            </a:r>
            <a:endParaRPr sz="2400"/>
          </a:p>
          <a:p>
            <a:pPr indent="-8763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888" y="508000"/>
            <a:ext cx="6941432" cy="58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"/>
          <p:cNvSpPr txBox="1"/>
          <p:nvPr>
            <p:ph idx="1" type="body"/>
          </p:nvPr>
        </p:nvSpPr>
        <p:spPr>
          <a:xfrm>
            <a:off x="7527635" y="507999"/>
            <a:ext cx="4516583" cy="6031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800"/>
              <a:buFont typeface="Arial"/>
              <a:buChar char="•"/>
            </a:pPr>
            <a:r>
              <a:rPr b="0" i="0" lang="en-US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lexical units </a:t>
            </a:r>
            <a:r>
              <a:rPr b="0" i="0" lang="en-US">
                <a:solidFill>
                  <a:srgbClr val="808000"/>
                </a:solidFill>
                <a:latin typeface="Arial"/>
                <a:ea typeface="Arial"/>
                <a:cs typeface="Arial"/>
                <a:sym typeface="Arial"/>
              </a:rPr>
              <a:t>(olive green)</a:t>
            </a:r>
            <a:endParaRPr b="0" i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2800"/>
              <a:buChar char="•"/>
            </a:pPr>
            <a:r>
              <a:rPr b="0" i="0" lang="en-US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word forms </a:t>
            </a:r>
            <a:r>
              <a:rPr b="0" i="0" lang="en-US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(forest green)</a:t>
            </a:r>
            <a:endParaRPr b="0" i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2800"/>
              <a:buFont typeface="Arial"/>
              <a:buChar char="•"/>
            </a:pPr>
            <a:r>
              <a:rPr b="0" i="0" lang="en-US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syntactic structures </a:t>
            </a:r>
            <a:r>
              <a:rPr b="0" i="0" lang="en-US">
                <a:solidFill>
                  <a:srgbClr val="A52A2A"/>
                </a:solidFill>
                <a:latin typeface="Arial"/>
                <a:ea typeface="Arial"/>
                <a:cs typeface="Arial"/>
                <a:sym typeface="Arial"/>
              </a:rPr>
              <a:t>(brown)</a:t>
            </a:r>
            <a:endParaRPr b="0" i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2800"/>
              <a:buChar char="•"/>
            </a:pPr>
            <a:r>
              <a:rPr b="0" i="0" lang="en-US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senses </a:t>
            </a:r>
            <a:r>
              <a:rPr b="0" i="0" lang="en-US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(blue)</a:t>
            </a:r>
            <a:endParaRPr b="0" i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2800"/>
              <a:buFont typeface="Arial"/>
              <a:buChar char="•"/>
            </a:pPr>
            <a:r>
              <a:rPr b="0" i="0" lang="en-US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sense frames </a:t>
            </a:r>
            <a:r>
              <a:rPr b="0" i="0" lang="en-US">
                <a:solidFill>
                  <a:srgbClr val="EE82EE"/>
                </a:solidFill>
                <a:latin typeface="Arial"/>
                <a:ea typeface="Arial"/>
                <a:cs typeface="Arial"/>
                <a:sym typeface="Arial"/>
              </a:rPr>
              <a:t>(violet)</a:t>
            </a:r>
            <a:endParaRPr b="0" i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2800"/>
              <a:buChar char="•"/>
            </a:pPr>
            <a:r>
              <a:rPr lang="en-US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sense translations </a:t>
            </a: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(red)</a:t>
            </a:r>
            <a:endParaRPr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2800"/>
              <a:buChar char="•"/>
            </a:pPr>
            <a:r>
              <a:rPr lang="en-US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corpus examples </a:t>
            </a:r>
            <a:r>
              <a:rPr lang="en-US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(yellow)</a:t>
            </a:r>
            <a:endParaRPr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2800"/>
              <a:buFont typeface="Arial"/>
              <a:buChar char="•"/>
            </a:pPr>
            <a:r>
              <a:rPr b="0" i="0" lang="en-US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resource connections </a:t>
            </a:r>
            <a:r>
              <a:rPr b="0" i="0" lang="en-US">
                <a:solidFill>
                  <a:srgbClr val="FFA500"/>
                </a:solidFill>
                <a:latin typeface="Arial"/>
                <a:ea typeface="Arial"/>
                <a:cs typeface="Arial"/>
                <a:sym typeface="Arial"/>
              </a:rPr>
              <a:t>(orange)</a:t>
            </a:r>
            <a:endParaRPr b="0" i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2800"/>
              <a:buFont typeface="Arial"/>
              <a:buChar char="•"/>
            </a:pPr>
            <a:r>
              <a:rPr b="0" i="0" lang="en-US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generic features (grey)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2800"/>
              <a:buFont typeface="Arial"/>
              <a:buChar char="•"/>
            </a:pPr>
            <a:r>
              <a:rPr b="0" i="0" lang="en-US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entity types that reference other entity types via meta-attributes (white)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"/>
          <p:cNvSpPr txBox="1"/>
          <p:nvPr>
            <p:ph idx="12" type="sldNum"/>
          </p:nvPr>
        </p:nvSpPr>
        <p:spPr>
          <a:xfrm>
            <a:off x="11004698" y="6507505"/>
            <a:ext cx="372915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243" name="Google Shape;243;p5"/>
          <p:cNvSpPr txBox="1"/>
          <p:nvPr>
            <p:ph idx="1" type="body"/>
          </p:nvPr>
        </p:nvSpPr>
        <p:spPr>
          <a:xfrm>
            <a:off x="814388" y="820333"/>
            <a:ext cx="8686073" cy="9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User studies</a:t>
            </a:r>
            <a:endParaRPr/>
          </a:p>
        </p:txBody>
      </p:sp>
      <p:sp>
        <p:nvSpPr>
          <p:cNvPr id="244" name="Google Shape;244;p5"/>
          <p:cNvSpPr txBox="1"/>
          <p:nvPr>
            <p:ph idx="10" type="dt"/>
          </p:nvPr>
        </p:nvSpPr>
        <p:spPr>
          <a:xfrm>
            <a:off x="9320213" y="134920"/>
            <a:ext cx="2057400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25/06/23</a:t>
            </a:r>
            <a:endParaRPr/>
          </a:p>
        </p:txBody>
      </p:sp>
      <p:sp>
        <p:nvSpPr>
          <p:cNvPr id="245" name="Google Shape;245;p5"/>
          <p:cNvSpPr txBox="1"/>
          <p:nvPr>
            <p:ph idx="2" type="body"/>
          </p:nvPr>
        </p:nvSpPr>
        <p:spPr>
          <a:xfrm>
            <a:off x="823014" y="634475"/>
            <a:ext cx="6266350" cy="12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</a:pPr>
            <a:r>
              <a:t/>
            </a:r>
            <a:endParaRPr/>
          </a:p>
        </p:txBody>
      </p:sp>
      <p:sp>
        <p:nvSpPr>
          <p:cNvPr id="246" name="Google Shape;246;p5"/>
          <p:cNvSpPr txBox="1"/>
          <p:nvPr>
            <p:ph idx="3" type="body"/>
          </p:nvPr>
        </p:nvSpPr>
        <p:spPr>
          <a:xfrm>
            <a:off x="823013" y="1793398"/>
            <a:ext cx="8677447" cy="433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Pori et al. (2020; 2021), Arhar Holdt (2021), Pori and Kosem (2021), Arhar Holdt et al. (2021)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Main findings: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Positive attitudes towards automatically extracted collocations (NOTE: users need to be alerted to it; context provided)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Links to corpus data are very important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Preference of ordering collocations by frequency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Mixed opinions on the crowdsourcing feature in the dictionary</a:t>
            </a:r>
            <a:endParaRPr/>
          </a:p>
          <a:p>
            <a:pPr indent="-762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"/>
          <p:cNvSpPr txBox="1"/>
          <p:nvPr>
            <p:ph idx="1" type="body"/>
          </p:nvPr>
        </p:nvSpPr>
        <p:spPr>
          <a:xfrm>
            <a:off x="814387" y="982527"/>
            <a:ext cx="10562692" cy="9175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In the year 2021</a:t>
            </a:r>
            <a:endParaRPr sz="3600"/>
          </a:p>
        </p:txBody>
      </p:sp>
      <p:sp>
        <p:nvSpPr>
          <p:cNvPr id="252" name="Google Shape;252;p6"/>
          <p:cNvSpPr txBox="1"/>
          <p:nvPr>
            <p:ph idx="2" type="body"/>
          </p:nvPr>
        </p:nvSpPr>
        <p:spPr>
          <a:xfrm>
            <a:off x="823014" y="634475"/>
            <a:ext cx="6266350" cy="12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</a:pPr>
            <a:r>
              <a:t/>
            </a:r>
            <a:endParaRPr/>
          </a:p>
        </p:txBody>
      </p:sp>
      <p:sp>
        <p:nvSpPr>
          <p:cNvPr id="253" name="Google Shape;253;p6"/>
          <p:cNvSpPr txBox="1"/>
          <p:nvPr>
            <p:ph idx="3" type="body"/>
          </p:nvPr>
        </p:nvSpPr>
        <p:spPr>
          <a:xfrm>
            <a:off x="814387" y="2279047"/>
            <a:ext cx="4679536" cy="433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Gigafida 2.0 corpus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Published in 2019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1.2 billion words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Deduplicated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Standard Slovenian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Statistical tagger (≈96%)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neural networks (Stanza parser)</a:t>
            </a:r>
            <a:endParaRPr sz="2800"/>
          </a:p>
          <a:p>
            <a:pPr indent="-165100" lvl="1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27940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54" name="Google Shape;254;p6"/>
          <p:cNvSpPr txBox="1"/>
          <p:nvPr>
            <p:ph idx="4" type="body"/>
          </p:nvPr>
        </p:nvSpPr>
        <p:spPr>
          <a:xfrm>
            <a:off x="5869826" y="2273748"/>
            <a:ext cx="4679536" cy="433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Annotation layers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Lemmatised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POS-tagged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Parsed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JOS tagset</a:t>
            </a:r>
            <a:endParaRPr sz="24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Universal Dependencies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Named Entities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Semantic Role Labels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on JOS dependency labels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"/>
          <p:cNvSpPr txBox="1"/>
          <p:nvPr>
            <p:ph idx="12" type="sldNum"/>
          </p:nvPr>
        </p:nvSpPr>
        <p:spPr>
          <a:xfrm>
            <a:off x="11004698" y="6507505"/>
            <a:ext cx="372915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260" name="Google Shape;260;p7"/>
          <p:cNvSpPr txBox="1"/>
          <p:nvPr>
            <p:ph idx="1" type="body"/>
          </p:nvPr>
        </p:nvSpPr>
        <p:spPr>
          <a:xfrm>
            <a:off x="814388" y="820333"/>
            <a:ext cx="8686073" cy="1471511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New methodology of automatically extracting collocations from corpora</a:t>
            </a:r>
            <a:endParaRPr sz="3600"/>
          </a:p>
        </p:txBody>
      </p:sp>
      <p:sp>
        <p:nvSpPr>
          <p:cNvPr id="261" name="Google Shape;261;p7"/>
          <p:cNvSpPr txBox="1"/>
          <p:nvPr>
            <p:ph idx="10" type="dt"/>
          </p:nvPr>
        </p:nvSpPr>
        <p:spPr>
          <a:xfrm>
            <a:off x="9320213" y="134920"/>
            <a:ext cx="2057400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26/06/23</a:t>
            </a:r>
            <a:endParaRPr/>
          </a:p>
        </p:txBody>
      </p:sp>
      <p:sp>
        <p:nvSpPr>
          <p:cNvPr id="262" name="Google Shape;262;p7"/>
          <p:cNvSpPr txBox="1"/>
          <p:nvPr>
            <p:ph idx="2" type="body"/>
          </p:nvPr>
        </p:nvSpPr>
        <p:spPr>
          <a:xfrm>
            <a:off x="823014" y="634475"/>
            <a:ext cx="6266350" cy="12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</a:pPr>
            <a:r>
              <a:t/>
            </a:r>
            <a:endParaRPr/>
          </a:p>
        </p:txBody>
      </p:sp>
      <p:sp>
        <p:nvSpPr>
          <p:cNvPr id="263" name="Google Shape;263;p7"/>
          <p:cNvSpPr txBox="1"/>
          <p:nvPr>
            <p:ph idx="3" type="body"/>
          </p:nvPr>
        </p:nvSpPr>
        <p:spPr>
          <a:xfrm>
            <a:off x="823014" y="2414955"/>
            <a:ext cx="9326178" cy="4246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•"/>
            </a:pPr>
            <a:r>
              <a:rPr lang="en-US" sz="2600"/>
              <a:t>New grammatical formalism for description of collocations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Focused on dependency annotation layer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(to a certain extent) replicates the MWEtoolkit (Ramisch et al.)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•"/>
            </a:pPr>
            <a:r>
              <a:rPr lang="en-US" sz="2600"/>
              <a:t>Combining restrictions &amp; representation formalism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using corpus annotations on morphological and syntactic levels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•"/>
            </a:pPr>
            <a:r>
              <a:rPr lang="en-US" sz="2600"/>
              <a:t>82 syntactic structures</a:t>
            </a:r>
            <a:endParaRPr/>
          </a:p>
          <a:p>
            <a:pPr indent="-635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"/>
          <p:cNvSpPr txBox="1"/>
          <p:nvPr>
            <p:ph idx="12" type="sldNum"/>
          </p:nvPr>
        </p:nvSpPr>
        <p:spPr>
          <a:xfrm>
            <a:off x="11004698" y="6507505"/>
            <a:ext cx="372915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269" name="Google Shape;269;p8"/>
          <p:cNvSpPr txBox="1"/>
          <p:nvPr>
            <p:ph idx="1" type="body"/>
          </p:nvPr>
        </p:nvSpPr>
        <p:spPr>
          <a:xfrm>
            <a:off x="814388" y="820333"/>
            <a:ext cx="8686073" cy="9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Why a new formalism</a:t>
            </a:r>
            <a:endParaRPr/>
          </a:p>
        </p:txBody>
      </p:sp>
      <p:sp>
        <p:nvSpPr>
          <p:cNvPr id="270" name="Google Shape;270;p8"/>
          <p:cNvSpPr txBox="1"/>
          <p:nvPr>
            <p:ph idx="10" type="dt"/>
          </p:nvPr>
        </p:nvSpPr>
        <p:spPr>
          <a:xfrm>
            <a:off x="9320213" y="134920"/>
            <a:ext cx="2057400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25/06/23</a:t>
            </a:r>
            <a:endParaRPr/>
          </a:p>
        </p:txBody>
      </p:sp>
      <p:sp>
        <p:nvSpPr>
          <p:cNvPr id="271" name="Google Shape;271;p8"/>
          <p:cNvSpPr txBox="1"/>
          <p:nvPr>
            <p:ph idx="2" type="body"/>
          </p:nvPr>
        </p:nvSpPr>
        <p:spPr>
          <a:xfrm>
            <a:off x="823014" y="634475"/>
            <a:ext cx="6266350" cy="12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</a:pPr>
            <a:r>
              <a:t/>
            </a:r>
            <a:endParaRPr/>
          </a:p>
        </p:txBody>
      </p:sp>
      <p:sp>
        <p:nvSpPr>
          <p:cNvPr id="272" name="Google Shape;272;p8"/>
          <p:cNvSpPr txBox="1"/>
          <p:nvPr>
            <p:ph idx="3" type="body"/>
          </p:nvPr>
        </p:nvSpPr>
        <p:spPr>
          <a:xfrm>
            <a:off x="823013" y="1701800"/>
            <a:ext cx="9326178" cy="4805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b="1" lang="en-US" sz="2400"/>
              <a:t>Typical forms of elements in collocations (representation)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finančna težava → finančne težave (financial + difficulty → financial difficulties)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stresti bonbon → stresti bonbone (drop + candy → drop candies)</a:t>
            </a:r>
            <a:endParaRPr sz="2400"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dobra možnost → boljše možnosti (good chance → better chances)</a:t>
            </a:r>
            <a:endParaRPr sz="24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b="1" lang="en-US" sz="2400"/>
              <a:t>Better at identifying difficult relations (e.g. subject and object)</a:t>
            </a:r>
            <a:endParaRPr b="1" sz="2400"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b="1" lang="en-US" sz="2400"/>
              <a:t>substanca + absorbirati		</a:t>
            </a:r>
            <a:r>
              <a:rPr lang="en-US" sz="2400"/>
              <a:t>(N</a:t>
            </a:r>
            <a:r>
              <a:rPr baseline="-25000" lang="en-US" sz="2400"/>
              <a:t>Nominative</a:t>
            </a:r>
            <a:r>
              <a:rPr lang="en-US" sz="2400"/>
              <a:t> + V) 	substance absorbs x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b="1" lang="en-US" sz="2400"/>
              <a:t>absorbirati + substance</a:t>
            </a:r>
            <a:r>
              <a:rPr lang="en-US" sz="2400"/>
              <a:t>		(V + N</a:t>
            </a:r>
            <a:r>
              <a:rPr baseline="-25000" lang="en-US" sz="2400"/>
              <a:t>Acusative</a:t>
            </a:r>
            <a:r>
              <a:rPr lang="en-US" sz="2400"/>
              <a:t>)	x absorbs substance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b="1" lang="en-US" sz="2400"/>
              <a:t>The possibility of including all levels of annotation into the game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“Extended” collocations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From patterns (valency, frames + semantic types), to collocations (excluding phraseology or MWEs)</a:t>
            </a:r>
            <a:endParaRPr/>
          </a:p>
          <a:p>
            <a:pPr indent="-87629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"/>
          <p:cNvSpPr txBox="1"/>
          <p:nvPr>
            <p:ph idx="12" type="sldNum"/>
          </p:nvPr>
        </p:nvSpPr>
        <p:spPr>
          <a:xfrm>
            <a:off x="11004698" y="6507505"/>
            <a:ext cx="372915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/x</a:t>
            </a:r>
            <a:endParaRPr/>
          </a:p>
        </p:txBody>
      </p:sp>
      <p:sp>
        <p:nvSpPr>
          <p:cNvPr id="278" name="Google Shape;278;p9"/>
          <p:cNvSpPr txBox="1"/>
          <p:nvPr>
            <p:ph idx="1" type="body"/>
          </p:nvPr>
        </p:nvSpPr>
        <p:spPr>
          <a:xfrm>
            <a:off x="814388" y="820333"/>
            <a:ext cx="9438745" cy="888521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Collocations Dictionary of Modern Slovene 2.0</a:t>
            </a:r>
            <a:endParaRPr sz="3600"/>
          </a:p>
        </p:txBody>
      </p:sp>
      <p:sp>
        <p:nvSpPr>
          <p:cNvPr id="279" name="Google Shape;279;p9"/>
          <p:cNvSpPr txBox="1"/>
          <p:nvPr>
            <p:ph idx="10" type="dt"/>
          </p:nvPr>
        </p:nvSpPr>
        <p:spPr>
          <a:xfrm>
            <a:off x="9320213" y="134920"/>
            <a:ext cx="2057400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25/06/23</a:t>
            </a:r>
            <a:endParaRPr/>
          </a:p>
        </p:txBody>
      </p:sp>
      <p:sp>
        <p:nvSpPr>
          <p:cNvPr id="280" name="Google Shape;280;p9"/>
          <p:cNvSpPr txBox="1"/>
          <p:nvPr>
            <p:ph idx="2" type="body"/>
          </p:nvPr>
        </p:nvSpPr>
        <p:spPr>
          <a:xfrm>
            <a:off x="823014" y="634475"/>
            <a:ext cx="6266350" cy="12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</a:pPr>
            <a:r>
              <a:t/>
            </a:r>
            <a:endParaRPr/>
          </a:p>
        </p:txBody>
      </p:sp>
      <p:sp>
        <p:nvSpPr>
          <p:cNvPr id="281" name="Google Shape;281;p9"/>
          <p:cNvSpPr txBox="1"/>
          <p:nvPr>
            <p:ph idx="3" type="body"/>
          </p:nvPr>
        </p:nvSpPr>
        <p:spPr>
          <a:xfrm>
            <a:off x="823013" y="1845733"/>
            <a:ext cx="9326178" cy="428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SOKOL project (2021-2022) – upgrading Collocations Dictionary and Thesaurus (funded by the Ministry of Culture)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Parameters: 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25 collocations for collocationally-productive syntactic structures, 10 for all others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Minimum frequency of a collocation = 4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Collocations extracted for nouns (excluding proper nouns), adjectives, adverbs, and verbs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138,032 candidate headwords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81,445 met the criteria (128 compounds)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JVT Theme">
  <a:themeElements>
    <a:clrScheme name="CJV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12A26"/>
      </a:accent1>
      <a:accent2>
        <a:srgbClr val="FFCB26"/>
      </a:accent2>
      <a:accent3>
        <a:srgbClr val="322AA0"/>
      </a:accent3>
      <a:accent4>
        <a:srgbClr val="13A07F"/>
      </a:accent4>
      <a:accent5>
        <a:srgbClr val="BFBFBF"/>
      </a:accent5>
      <a:accent6>
        <a:srgbClr val="656565"/>
      </a:accent6>
      <a:hlink>
        <a:srgbClr val="E12A26"/>
      </a:hlink>
      <a:folHlink>
        <a:srgbClr val="C5301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JVT Theme">
  <a:themeElements>
    <a:clrScheme name="CJV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12A26"/>
      </a:accent1>
      <a:accent2>
        <a:srgbClr val="FFCB26"/>
      </a:accent2>
      <a:accent3>
        <a:srgbClr val="322AA0"/>
      </a:accent3>
      <a:accent4>
        <a:srgbClr val="13A07F"/>
      </a:accent4>
      <a:accent5>
        <a:srgbClr val="BFBFBF"/>
      </a:accent5>
      <a:accent6>
        <a:srgbClr val="656565"/>
      </a:accent6>
      <a:hlink>
        <a:srgbClr val="E12A26"/>
      </a:hlink>
      <a:folHlink>
        <a:srgbClr val="C5301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2018-10-25T08:49:52Z</dcterms:created>
  <dc:creator>Microsoft Office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0x0101006C8FF1ADCE8D344F902FE963860A55A4</vt:lpwstr>
  </property>
  <property fmtid="{D5CDD505-2E9C-101B-9397-08002B2CF9AE}" pid="3" name="Order">
    <vt:r8>143800.0</vt:r8>
  </property>
  <property fmtid="{D5CDD505-2E9C-101B-9397-08002B2CF9AE}" pid="4" name="ComplianceAssetId">
    <vt:lpwstr/>
  </property>
  <property fmtid="{D5CDD505-2E9C-101B-9397-08002B2CF9AE}" pid="5" name="_SourceUrl">
    <vt:lpwstr/>
  </property>
  <property fmtid="{D5CDD505-2E9C-101B-9397-08002B2CF9AE}" pid="6" name="_SharedFileIndex">
    <vt:lpwstr/>
  </property>
</Properties>
</file>