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17" r:id="rId2"/>
    <p:sldId id="336" r:id="rId3"/>
    <p:sldId id="365" r:id="rId4"/>
    <p:sldId id="364" r:id="rId5"/>
    <p:sldId id="355" r:id="rId6"/>
    <p:sldId id="366" r:id="rId7"/>
    <p:sldId id="367" r:id="rId8"/>
    <p:sldId id="368" r:id="rId9"/>
    <p:sldId id="369" r:id="rId10"/>
    <p:sldId id="370" r:id="rId11"/>
    <p:sldId id="378" r:id="rId12"/>
    <p:sldId id="380" r:id="rId13"/>
    <p:sldId id="379" r:id="rId14"/>
    <p:sldId id="381" r:id="rId15"/>
    <p:sldId id="383" r:id="rId16"/>
    <p:sldId id="386" r:id="rId17"/>
    <p:sldId id="384" r:id="rId18"/>
    <p:sldId id="388" r:id="rId19"/>
    <p:sldId id="372" r:id="rId20"/>
    <p:sldId id="391" r:id="rId21"/>
    <p:sldId id="392" r:id="rId22"/>
    <p:sldId id="373" r:id="rId23"/>
    <p:sldId id="375" r:id="rId24"/>
    <p:sldId id="374" r:id="rId25"/>
    <p:sldId id="356" r:id="rId26"/>
    <p:sldId id="357" r:id="rId27"/>
    <p:sldId id="358" r:id="rId28"/>
    <p:sldId id="359" r:id="rId29"/>
    <p:sldId id="360" r:id="rId30"/>
    <p:sldId id="361" r:id="rId31"/>
    <p:sldId id="389" r:id="rId32"/>
    <p:sldId id="390" r:id="rId33"/>
    <p:sldId id="262" r:id="rId34"/>
    <p:sldId id="350" r:id="rId3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9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3" autoAdjust="0"/>
  </p:normalViewPr>
  <p:slideViewPr>
    <p:cSldViewPr snapToGrid="0" snapToObjects="1">
      <p:cViewPr varScale="1">
        <p:scale>
          <a:sx n="87" d="100"/>
          <a:sy n="87" d="100"/>
        </p:scale>
        <p:origin x="-676" y="-68"/>
      </p:cViewPr>
      <p:guideLst>
        <p:guide orient="horz" pos="2160"/>
        <p:guide orient="horz" pos="1620"/>
        <p:guide pos="2880"/>
      </p:guideLst>
    </p:cSldViewPr>
  </p:slideViewPr>
  <p:outlineViewPr>
    <p:cViewPr>
      <p:scale>
        <a:sx n="33" d="100"/>
        <a:sy n="33" d="100"/>
      </p:scale>
      <p:origin x="48" y="230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1B71B-A2A2-0149-90E0-7AFE3AA97F90}" type="datetimeFigureOut">
              <a:rPr lang="es-ES" smtClean="0"/>
              <a:t>27/06/2023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C811E-057B-A148-AFF0-C77807F174F4}" type="slidenum">
              <a:rPr lang="es-ES" smtClean="0"/>
              <a:t>‹Nº›</a:t>
            </a:fld>
            <a:endParaRPr lang="es-ES"/>
          </a:p>
        </p:txBody>
      </p:sp>
    </p:spTree>
    <p:extLst>
      <p:ext uri="{BB962C8B-B14F-4D97-AF65-F5344CB8AC3E}">
        <p14:creationId xmlns:p14="http://schemas.microsoft.com/office/powerpoint/2010/main" val="296937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CD6A003-1D7D-9242-8C36-7295FE39C2AE}" type="datetimeFigureOut">
              <a:rPr lang="es-ES" smtClean="0"/>
              <a:t>27/06/2023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358610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CD6A003-1D7D-9242-8C36-7295FE39C2AE}" type="datetimeFigureOut">
              <a:rPr lang="es-ES" smtClean="0"/>
              <a:t>27/06/2023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326392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CD6A003-1D7D-9242-8C36-7295FE39C2AE}" type="datetimeFigureOut">
              <a:rPr lang="es-ES" smtClean="0"/>
              <a:t>27/06/2023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137095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CD6A003-1D7D-9242-8C36-7295FE39C2AE}" type="datetimeFigureOut">
              <a:rPr lang="es-ES" smtClean="0"/>
              <a:t>27/06/2023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3588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CD6A003-1D7D-9242-8C36-7295FE39C2AE}" type="datetimeFigureOut">
              <a:rPr lang="es-ES" smtClean="0"/>
              <a:t>27/06/2023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273472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CD6A003-1D7D-9242-8C36-7295FE39C2AE}" type="datetimeFigureOut">
              <a:rPr lang="es-ES" smtClean="0"/>
              <a:t>27/06/2023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255235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CD6A003-1D7D-9242-8C36-7295FE39C2AE}" type="datetimeFigureOut">
              <a:rPr lang="es-ES" smtClean="0"/>
              <a:t>27/06/2023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323701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CD6A003-1D7D-9242-8C36-7295FE39C2AE}" type="datetimeFigureOut">
              <a:rPr lang="es-ES" smtClean="0"/>
              <a:t>27/06/2023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365742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CD6A003-1D7D-9242-8C36-7295FE39C2AE}" type="datetimeFigureOut">
              <a:rPr lang="es-ES" smtClean="0"/>
              <a:t>27/06/2023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237450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CD6A003-1D7D-9242-8C36-7295FE39C2AE}" type="datetimeFigureOut">
              <a:rPr lang="es-ES" smtClean="0"/>
              <a:t>27/06/2023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270484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CD6A003-1D7D-9242-8C36-7295FE39C2AE}" type="datetimeFigureOut">
              <a:rPr lang="es-ES" smtClean="0"/>
              <a:t>27/06/2023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5FD323-05B9-6D42-9084-57C960566082}" type="slidenum">
              <a:rPr lang="es-ES" smtClean="0"/>
              <a:t>‹Nº›</a:t>
            </a:fld>
            <a:endParaRPr lang="es-ES"/>
          </a:p>
        </p:txBody>
      </p:sp>
    </p:spTree>
    <p:extLst>
      <p:ext uri="{BB962C8B-B14F-4D97-AF65-F5344CB8AC3E}">
        <p14:creationId xmlns:p14="http://schemas.microsoft.com/office/powerpoint/2010/main" val="394826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D6A003-1D7D-9242-8C36-7295FE39C2AE}" type="datetimeFigureOut">
              <a:rPr lang="es-ES" smtClean="0"/>
              <a:t>27/06/2023</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5FD323-05B9-6D42-9084-57C960566082}" type="slidenum">
              <a:rPr lang="es-ES" smtClean="0"/>
              <a:t>‹Nº›</a:t>
            </a:fld>
            <a:endParaRPr lang="es-ES"/>
          </a:p>
        </p:txBody>
      </p:sp>
    </p:spTree>
    <p:extLst>
      <p:ext uri="{BB962C8B-B14F-4D97-AF65-F5344CB8AC3E}">
        <p14:creationId xmlns:p14="http://schemas.microsoft.com/office/powerpoint/2010/main" val="2130483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rianne@ugr.es" TargetMode="External"/><Relationship Id="rId2" Type="http://schemas.openxmlformats.org/officeDocument/2006/relationships/hyperlink" Target="mailto:pleon@ugr.es" TargetMode="External"/><Relationship Id="rId1" Type="http://schemas.openxmlformats.org/officeDocument/2006/relationships/slideLayout" Target="../slideLayouts/slideLayout2.xml"/><Relationship Id="rId5" Type="http://schemas.openxmlformats.org/officeDocument/2006/relationships/hyperlink" Target="mailto:pfaber@ugr.es" TargetMode="External"/><Relationship Id="rId4" Type="http://schemas.openxmlformats.org/officeDocument/2006/relationships/hyperlink" Target="mailto:melaniacabezas@ugr.e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039533"/>
            <a:ext cx="9144000" cy="2367581"/>
          </a:xfrm>
        </p:spPr>
        <p:txBody>
          <a:bodyPr>
            <a:normAutofit/>
          </a:bodyPr>
          <a:lstStyle/>
          <a:p>
            <a:r>
              <a:rPr lang="en-US" dirty="0"/>
              <a:t>Representing Ideology in Terminological Knowledge Bases</a:t>
            </a:r>
            <a:endParaRPr lang="es-ES" dirty="0"/>
          </a:p>
        </p:txBody>
      </p:sp>
      <p:sp>
        <p:nvSpPr>
          <p:cNvPr id="3" name="Subtítulo 2"/>
          <p:cNvSpPr>
            <a:spLocks noGrp="1"/>
          </p:cNvSpPr>
          <p:nvPr>
            <p:ph type="subTitle" idx="1"/>
          </p:nvPr>
        </p:nvSpPr>
        <p:spPr>
          <a:xfrm>
            <a:off x="136187" y="3275791"/>
            <a:ext cx="8813260" cy="467594"/>
          </a:xfrm>
        </p:spPr>
        <p:txBody>
          <a:bodyPr>
            <a:normAutofit fontScale="62500" lnSpcReduction="20000"/>
          </a:bodyPr>
          <a:lstStyle/>
          <a:p>
            <a:pPr algn="r"/>
            <a:r>
              <a:rPr lang="es-ES" sz="3200" dirty="0"/>
              <a:t>Pilar León-</a:t>
            </a:r>
            <a:r>
              <a:rPr lang="es-ES" sz="3200" dirty="0" err="1"/>
              <a:t>Araúz</a:t>
            </a:r>
            <a:r>
              <a:rPr lang="es-ES" sz="3200" dirty="0"/>
              <a:t>, </a:t>
            </a:r>
            <a:r>
              <a:rPr lang="es-ES" sz="3200" dirty="0" err="1"/>
              <a:t>Arianne</a:t>
            </a:r>
            <a:r>
              <a:rPr lang="es-ES" sz="3200" dirty="0"/>
              <a:t> </a:t>
            </a:r>
            <a:r>
              <a:rPr lang="es-ES" sz="3200" dirty="0" err="1"/>
              <a:t>Reimerink</a:t>
            </a:r>
            <a:r>
              <a:rPr lang="es-ES" sz="3200" dirty="0"/>
              <a:t>, Melania Cabezas-García, and Pamela Faber</a:t>
            </a:r>
          </a:p>
        </p:txBody>
      </p:sp>
      <p:pic>
        <p:nvPicPr>
          <p:cNvPr id="1028" name="Picture 4" descr="Lexic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75" y="3884982"/>
            <a:ext cx="1619516" cy="120760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429" y="3743385"/>
            <a:ext cx="1372643" cy="132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eLex 2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88" y="1"/>
            <a:ext cx="1943158" cy="163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34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3882836"/>
          </a:xfrm>
        </p:spPr>
        <p:txBody>
          <a:bodyPr>
            <a:normAutofit fontScale="70000" lnSpcReduction="20000"/>
          </a:bodyPr>
          <a:lstStyle/>
          <a:p>
            <a:pPr marL="0" indent="0">
              <a:buNone/>
            </a:pPr>
            <a:r>
              <a:rPr lang="es-ES" sz="2800" dirty="0" err="1"/>
              <a:t>Frame</a:t>
            </a:r>
            <a:r>
              <a:rPr lang="es-ES" sz="2800" dirty="0"/>
              <a:t> </a:t>
            </a:r>
            <a:r>
              <a:rPr lang="es-ES" sz="2800" dirty="0" err="1"/>
              <a:t>annotation</a:t>
            </a:r>
            <a:r>
              <a:rPr lang="es-ES" sz="2800" dirty="0"/>
              <a:t>: </a:t>
            </a:r>
            <a:r>
              <a:rPr lang="es-ES" sz="2800" dirty="0" err="1"/>
              <a:t>examples</a:t>
            </a:r>
            <a:endParaRPr lang="es-ES" sz="2800" dirty="0"/>
          </a:p>
          <a:p>
            <a:pPr marL="0" indent="0">
              <a:buNone/>
            </a:pPr>
            <a:r>
              <a:rPr lang="es-ES" sz="2800" dirty="0"/>
              <a:t>New </a:t>
            </a:r>
            <a:r>
              <a:rPr lang="es-ES" sz="2800" dirty="0" err="1"/>
              <a:t>frames</a:t>
            </a:r>
            <a:r>
              <a:rPr lang="es-ES" sz="2800" dirty="0"/>
              <a:t>:</a:t>
            </a:r>
          </a:p>
          <a:p>
            <a:pPr marL="0" indent="0">
              <a:buNone/>
            </a:pPr>
            <a:r>
              <a:rPr lang="es-ES" sz="2800" dirty="0" err="1">
                <a:solidFill>
                  <a:schemeClr val="tx2">
                    <a:lumMod val="60000"/>
                    <a:lumOff val="40000"/>
                  </a:schemeClr>
                </a:solidFill>
              </a:rPr>
              <a:t>Political</a:t>
            </a:r>
            <a:r>
              <a:rPr lang="es-ES" sz="2800" dirty="0">
                <a:solidFill>
                  <a:schemeClr val="tx2">
                    <a:lumMod val="60000"/>
                    <a:lumOff val="40000"/>
                  </a:schemeClr>
                </a:solidFill>
              </a:rPr>
              <a:t> </a:t>
            </a:r>
            <a:r>
              <a:rPr lang="es-ES" sz="2800" dirty="0" err="1">
                <a:solidFill>
                  <a:schemeClr val="tx2">
                    <a:lumMod val="60000"/>
                    <a:lumOff val="40000"/>
                  </a:schemeClr>
                </a:solidFill>
              </a:rPr>
              <a:t>consensus</a:t>
            </a:r>
            <a:endParaRPr lang="es-ES" sz="2800" dirty="0">
              <a:solidFill>
                <a:schemeClr val="tx2">
                  <a:lumMod val="60000"/>
                  <a:lumOff val="40000"/>
                </a:schemeClr>
              </a:solidFill>
            </a:endParaRPr>
          </a:p>
          <a:p>
            <a:pPr marL="0" indent="0">
              <a:buNone/>
            </a:pPr>
            <a:r>
              <a:rPr lang="es-ES" sz="2600" dirty="0"/>
              <a:t>“</a:t>
            </a:r>
            <a:r>
              <a:rPr lang="en-US" sz="2300" dirty="0"/>
              <a:t>In recent years, Members of Parliament have worked hard on this issue in an attempt to safeguard our wildlife and oceans for future generations. </a:t>
            </a:r>
            <a:r>
              <a:rPr lang="en-US" sz="2300" b="1" dirty="0"/>
              <a:t>I pay tribute to their efforts, and I am grateful to colleagues from all parties </a:t>
            </a:r>
            <a:r>
              <a:rPr lang="en-US" sz="2300" dirty="0"/>
              <a:t>for their support for the Bill. </a:t>
            </a:r>
            <a:r>
              <a:rPr lang="en-US" sz="2600" dirty="0"/>
              <a:t>”</a:t>
            </a:r>
          </a:p>
          <a:p>
            <a:pPr marL="0" indent="0">
              <a:buNone/>
            </a:pPr>
            <a:r>
              <a:rPr lang="en-US" sz="2800" dirty="0">
                <a:solidFill>
                  <a:schemeClr val="tx2">
                    <a:lumMod val="60000"/>
                    <a:lumOff val="40000"/>
                  </a:schemeClr>
                </a:solidFill>
              </a:rPr>
              <a:t>Call for action</a:t>
            </a:r>
          </a:p>
          <a:p>
            <a:pPr marL="0" indent="0">
              <a:buNone/>
            </a:pPr>
            <a:r>
              <a:rPr lang="en-US" sz="2300" dirty="0"/>
              <a:t>“Let us make sure that we have the social protections needed now to face the next revolution, not just the current crisis. Let us not let the global pandemic distract us from the urgency of the climate </a:t>
            </a:r>
            <a:r>
              <a:rPr lang="en-US" sz="2300" dirty="0" smtClean="0"/>
              <a:t>emergency. </a:t>
            </a:r>
            <a:r>
              <a:rPr lang="en-US" sz="2300" b="1" dirty="0"/>
              <a:t>Let us make sure that our recovery is a green recovery</a:t>
            </a:r>
            <a:r>
              <a:rPr lang="en-US" sz="2300" dirty="0" smtClean="0"/>
              <a:t>.”</a:t>
            </a:r>
          </a:p>
          <a:p>
            <a:pPr marL="0" indent="0">
              <a:buNone/>
            </a:pPr>
            <a:r>
              <a:rPr lang="en-US" sz="2800" dirty="0" smtClean="0">
                <a:solidFill>
                  <a:schemeClr val="accent1"/>
                </a:solidFill>
              </a:rPr>
              <a:t>Neutral</a:t>
            </a:r>
          </a:p>
          <a:p>
            <a:pPr marL="0" indent="0">
              <a:buNone/>
            </a:pPr>
            <a:r>
              <a:rPr lang="en-US" sz="2300" dirty="0" smtClean="0"/>
              <a:t>“I </a:t>
            </a:r>
            <a:r>
              <a:rPr lang="en-US" sz="2300" dirty="0"/>
              <a:t>speak as a former chair of Flood Risk Management </a:t>
            </a:r>
            <a:r>
              <a:rPr lang="en-US" sz="2300" dirty="0" smtClean="0"/>
              <a:t>Wales, </a:t>
            </a:r>
            <a:r>
              <a:rPr lang="en-US" sz="2300" dirty="0"/>
              <a:t>responsible for adapting Wales to </a:t>
            </a:r>
            <a:r>
              <a:rPr lang="en-US" sz="2300" b="1" dirty="0"/>
              <a:t>climate change </a:t>
            </a:r>
            <a:r>
              <a:rPr lang="en-US" sz="2300" dirty="0"/>
              <a:t>in terms of flood </a:t>
            </a:r>
            <a:r>
              <a:rPr lang="en-US" sz="2300" dirty="0" err="1"/>
              <a:t>defences</a:t>
            </a:r>
            <a:r>
              <a:rPr lang="en-US" sz="2300" dirty="0"/>
              <a:t> and investing the Welsh Assembly 's money through the Environment Agency and partners</a:t>
            </a:r>
            <a:r>
              <a:rPr lang="en-US" sz="2300" dirty="0" smtClean="0"/>
              <a:t>.”</a:t>
            </a:r>
            <a:endParaRPr lang="en-US" sz="2300"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283085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487397"/>
          </a:xfrm>
        </p:spPr>
        <p:txBody>
          <a:bodyPr>
            <a:normAutofit lnSpcReduction="10000"/>
          </a:bodyPr>
          <a:lstStyle/>
          <a:p>
            <a:pPr marL="0" indent="0">
              <a:buNone/>
            </a:pPr>
            <a:r>
              <a:rPr lang="es-ES" sz="2800" dirty="0" err="1" smtClean="0"/>
              <a:t>Frames</a:t>
            </a:r>
            <a:r>
              <a:rPr lang="es-ES" sz="2800" dirty="0" smtClean="0"/>
              <a:t> in UK </a:t>
            </a:r>
            <a:r>
              <a:rPr lang="es-ES" sz="2800" dirty="0" err="1" smtClean="0"/>
              <a:t>political</a:t>
            </a:r>
            <a:r>
              <a:rPr lang="es-ES" sz="2800" dirty="0" smtClean="0"/>
              <a:t> </a:t>
            </a:r>
            <a:r>
              <a:rPr lang="es-ES" sz="2800" dirty="0" err="1" smtClean="0"/>
              <a:t>discourse</a:t>
            </a:r>
            <a:endParaRPr lang="en-US" sz="2400" dirty="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386" b="39999"/>
          <a:stretch/>
        </p:blipFill>
        <p:spPr bwMode="auto">
          <a:xfrm>
            <a:off x="755003" y="1552575"/>
            <a:ext cx="7414171"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
        <p:nvSpPr>
          <p:cNvPr id="3" name="Rectángulo 2"/>
          <p:cNvSpPr/>
          <p:nvPr/>
        </p:nvSpPr>
        <p:spPr>
          <a:xfrm>
            <a:off x="1459148" y="1801090"/>
            <a:ext cx="5274161" cy="637309"/>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25174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487397"/>
          </a:xfrm>
        </p:spPr>
        <p:txBody>
          <a:bodyPr>
            <a:normAutofit lnSpcReduction="10000"/>
          </a:bodyPr>
          <a:lstStyle/>
          <a:p>
            <a:pPr marL="0" indent="0">
              <a:buNone/>
            </a:pPr>
            <a:r>
              <a:rPr lang="es-ES" sz="2800" dirty="0" err="1" smtClean="0"/>
              <a:t>Frames</a:t>
            </a:r>
            <a:r>
              <a:rPr lang="es-ES" sz="2800" dirty="0" smtClean="0"/>
              <a:t> in ES </a:t>
            </a:r>
            <a:r>
              <a:rPr lang="es-ES" sz="2800" dirty="0" err="1" smtClean="0"/>
              <a:t>political</a:t>
            </a:r>
            <a:r>
              <a:rPr lang="es-ES" sz="2800" dirty="0" smtClean="0"/>
              <a:t> </a:t>
            </a:r>
            <a:r>
              <a:rPr lang="es-ES" sz="2800" dirty="0" err="1" smtClean="0"/>
              <a:t>discourse</a:t>
            </a:r>
            <a:endParaRPr lang="en-US" sz="24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4250"/>
          <a:stretch/>
        </p:blipFill>
        <p:spPr bwMode="auto">
          <a:xfrm>
            <a:off x="561975" y="1457325"/>
            <a:ext cx="7934325" cy="353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
        <p:nvSpPr>
          <p:cNvPr id="8" name="Rectángulo 7"/>
          <p:cNvSpPr/>
          <p:nvPr/>
        </p:nvSpPr>
        <p:spPr>
          <a:xfrm>
            <a:off x="1459148" y="1814944"/>
            <a:ext cx="5509688" cy="637309"/>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Rectángulo 2"/>
          <p:cNvSpPr/>
          <p:nvPr/>
        </p:nvSpPr>
        <p:spPr>
          <a:xfrm>
            <a:off x="2195945" y="3262745"/>
            <a:ext cx="457200" cy="166255"/>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1891145" y="3738019"/>
            <a:ext cx="762000" cy="166255"/>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26420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487397"/>
          </a:xfrm>
        </p:spPr>
        <p:txBody>
          <a:bodyPr>
            <a:normAutofit lnSpcReduction="10000"/>
          </a:bodyPr>
          <a:lstStyle/>
          <a:p>
            <a:pPr marL="0" indent="0">
              <a:buNone/>
            </a:pPr>
            <a:r>
              <a:rPr lang="es-ES" sz="2800" dirty="0" err="1" smtClean="0"/>
              <a:t>Frames</a:t>
            </a:r>
            <a:r>
              <a:rPr lang="es-ES" sz="2800" dirty="0" smtClean="0"/>
              <a:t> and </a:t>
            </a:r>
            <a:r>
              <a:rPr lang="es-ES" sz="2800" dirty="0" err="1" smtClean="0"/>
              <a:t>parties</a:t>
            </a:r>
            <a:r>
              <a:rPr lang="es-ES" sz="2800" dirty="0" smtClean="0"/>
              <a:t> (UK)</a:t>
            </a:r>
            <a:endParaRPr lang="en-US" sz="2400"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36333"/>
          <a:stretch/>
        </p:blipFill>
        <p:spPr bwMode="auto">
          <a:xfrm>
            <a:off x="985827" y="1428749"/>
            <a:ext cx="6840036" cy="348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
        <p:nvSpPr>
          <p:cNvPr id="8" name="Rectángulo 7"/>
          <p:cNvSpPr/>
          <p:nvPr/>
        </p:nvSpPr>
        <p:spPr>
          <a:xfrm>
            <a:off x="2666999" y="3789217"/>
            <a:ext cx="1787237" cy="290947"/>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5687291" y="1888438"/>
            <a:ext cx="325582" cy="27980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3629891" y="2168238"/>
            <a:ext cx="325582" cy="27980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6643943" y="3713017"/>
            <a:ext cx="1086894" cy="290947"/>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0297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487397"/>
          </a:xfrm>
        </p:spPr>
        <p:txBody>
          <a:bodyPr>
            <a:normAutofit lnSpcReduction="10000"/>
          </a:bodyPr>
          <a:lstStyle/>
          <a:p>
            <a:pPr marL="0" indent="0">
              <a:buNone/>
            </a:pPr>
            <a:r>
              <a:rPr lang="es-ES" sz="2800" dirty="0" err="1" smtClean="0"/>
              <a:t>Frames</a:t>
            </a:r>
            <a:r>
              <a:rPr lang="es-ES" sz="2800" dirty="0" smtClean="0"/>
              <a:t> and </a:t>
            </a:r>
            <a:r>
              <a:rPr lang="es-ES" sz="2800" dirty="0" err="1" smtClean="0"/>
              <a:t>parties</a:t>
            </a:r>
            <a:r>
              <a:rPr lang="es-ES" sz="2800" dirty="0" smtClean="0"/>
              <a:t> (ES)</a:t>
            </a:r>
            <a:endParaRPr lang="en-US"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88" b="38500"/>
          <a:stretch/>
        </p:blipFill>
        <p:spPr bwMode="auto">
          <a:xfrm>
            <a:off x="888353" y="1543050"/>
            <a:ext cx="75438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
        <p:nvSpPr>
          <p:cNvPr id="8" name="Rectángulo 7"/>
          <p:cNvSpPr/>
          <p:nvPr/>
        </p:nvSpPr>
        <p:spPr>
          <a:xfrm>
            <a:off x="7419108" y="2168238"/>
            <a:ext cx="616527" cy="19396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7419108" y="3083938"/>
            <a:ext cx="415637" cy="19396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3138053" y="2614004"/>
            <a:ext cx="1143002" cy="19396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3138056" y="2309203"/>
            <a:ext cx="1212272" cy="19396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ángulo 11"/>
          <p:cNvSpPr/>
          <p:nvPr/>
        </p:nvSpPr>
        <p:spPr>
          <a:xfrm>
            <a:off x="6580075" y="2309203"/>
            <a:ext cx="415637" cy="19396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79771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590627"/>
          </a:xfrm>
        </p:spPr>
        <p:txBody>
          <a:bodyPr>
            <a:normAutofit/>
          </a:bodyPr>
          <a:lstStyle/>
          <a:p>
            <a:pPr marL="0" indent="0">
              <a:buNone/>
            </a:pPr>
            <a:r>
              <a:rPr lang="es-ES" sz="2800" dirty="0" err="1" smtClean="0"/>
              <a:t>Term</a:t>
            </a:r>
            <a:r>
              <a:rPr lang="es-ES" sz="2800" dirty="0" smtClean="0"/>
              <a:t> </a:t>
            </a:r>
            <a:r>
              <a:rPr lang="es-ES" sz="2800" dirty="0" err="1" smtClean="0"/>
              <a:t>variants</a:t>
            </a:r>
            <a:r>
              <a:rPr lang="es-ES" sz="2800" dirty="0" smtClean="0"/>
              <a:t> and </a:t>
            </a:r>
            <a:r>
              <a:rPr lang="es-ES" sz="2800" dirty="0" err="1" smtClean="0"/>
              <a:t>frames</a:t>
            </a:r>
            <a:r>
              <a:rPr lang="es-ES" sz="2800" dirty="0" smtClean="0"/>
              <a:t> (UK)</a:t>
            </a:r>
            <a:endParaRPr lang="en-US" sz="24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125"/>
          <a:stretch/>
        </p:blipFill>
        <p:spPr bwMode="auto">
          <a:xfrm>
            <a:off x="260216" y="1655805"/>
            <a:ext cx="8143875" cy="311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
        <p:nvSpPr>
          <p:cNvPr id="8" name="Rectángulo 7"/>
          <p:cNvSpPr/>
          <p:nvPr/>
        </p:nvSpPr>
        <p:spPr>
          <a:xfrm>
            <a:off x="7058891" y="4336472"/>
            <a:ext cx="1191491" cy="178495"/>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7051963" y="3848809"/>
            <a:ext cx="1191491" cy="178495"/>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Rectángulo 2"/>
          <p:cNvSpPr/>
          <p:nvPr/>
        </p:nvSpPr>
        <p:spPr>
          <a:xfrm>
            <a:off x="4634345" y="2216727"/>
            <a:ext cx="124691" cy="13854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3553690" y="3194576"/>
            <a:ext cx="124691" cy="13854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ángulo 11"/>
          <p:cNvSpPr/>
          <p:nvPr/>
        </p:nvSpPr>
        <p:spPr>
          <a:xfrm>
            <a:off x="7051962" y="2067937"/>
            <a:ext cx="1191491" cy="178495"/>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08355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590627"/>
          </a:xfrm>
        </p:spPr>
        <p:txBody>
          <a:bodyPr>
            <a:normAutofit/>
          </a:bodyPr>
          <a:lstStyle/>
          <a:p>
            <a:pPr marL="0" indent="0">
              <a:buNone/>
            </a:pPr>
            <a:r>
              <a:rPr lang="es-ES" sz="2800" dirty="0" err="1" smtClean="0"/>
              <a:t>Term</a:t>
            </a:r>
            <a:r>
              <a:rPr lang="es-ES" sz="2800" dirty="0" smtClean="0"/>
              <a:t> </a:t>
            </a:r>
            <a:r>
              <a:rPr lang="es-ES" sz="2800" dirty="0" err="1" smtClean="0"/>
              <a:t>variants</a:t>
            </a:r>
            <a:r>
              <a:rPr lang="es-ES" sz="2800" dirty="0" smtClean="0"/>
              <a:t> and </a:t>
            </a:r>
            <a:r>
              <a:rPr lang="es-ES" sz="2800" dirty="0" err="1" smtClean="0"/>
              <a:t>frames</a:t>
            </a:r>
            <a:r>
              <a:rPr lang="es-ES" sz="2800" dirty="0" smtClean="0"/>
              <a:t> (ES)</a:t>
            </a:r>
            <a:endParaRPr lang="en-US" sz="2400"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0750"/>
          <a:stretch/>
        </p:blipFill>
        <p:spPr bwMode="auto">
          <a:xfrm>
            <a:off x="123825" y="1798680"/>
            <a:ext cx="8953500" cy="281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
        <p:nvSpPr>
          <p:cNvPr id="8" name="Rectángulo 7"/>
          <p:cNvSpPr/>
          <p:nvPr/>
        </p:nvSpPr>
        <p:spPr>
          <a:xfrm>
            <a:off x="7592290" y="2782009"/>
            <a:ext cx="1350819" cy="178495"/>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7592290" y="2600759"/>
            <a:ext cx="1350819" cy="178495"/>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7592290" y="3142228"/>
            <a:ext cx="1191491" cy="178495"/>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7592290" y="3502447"/>
            <a:ext cx="1350819" cy="178495"/>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6087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590627"/>
          </a:xfrm>
        </p:spPr>
        <p:txBody>
          <a:bodyPr>
            <a:normAutofit/>
          </a:bodyPr>
          <a:lstStyle/>
          <a:p>
            <a:pPr marL="0" indent="0">
              <a:buNone/>
            </a:pPr>
            <a:r>
              <a:rPr lang="es-ES" sz="2800" dirty="0" err="1" smtClean="0"/>
              <a:t>Term</a:t>
            </a:r>
            <a:r>
              <a:rPr lang="es-ES" sz="2800" dirty="0" smtClean="0"/>
              <a:t> </a:t>
            </a:r>
            <a:r>
              <a:rPr lang="es-ES" sz="2800" dirty="0" err="1" smtClean="0"/>
              <a:t>variants</a:t>
            </a:r>
            <a:r>
              <a:rPr lang="es-ES" sz="2800" dirty="0" smtClean="0"/>
              <a:t>, </a:t>
            </a:r>
            <a:r>
              <a:rPr lang="es-ES" sz="2800" dirty="0" err="1" smtClean="0"/>
              <a:t>political</a:t>
            </a:r>
            <a:r>
              <a:rPr lang="es-ES" sz="2800" dirty="0" smtClean="0"/>
              <a:t> </a:t>
            </a:r>
            <a:r>
              <a:rPr lang="es-ES" sz="2800" dirty="0" err="1" smtClean="0"/>
              <a:t>spectrum</a:t>
            </a:r>
            <a:r>
              <a:rPr lang="es-ES" sz="2800" dirty="0" smtClean="0"/>
              <a:t> and date (UK)</a:t>
            </a:r>
            <a:endParaRPr lang="en-US" sz="2400"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2875"/>
          <a:stretch/>
        </p:blipFill>
        <p:spPr bwMode="auto">
          <a:xfrm>
            <a:off x="0" y="1655805"/>
            <a:ext cx="9039225" cy="340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4135956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590627"/>
          </a:xfrm>
        </p:spPr>
        <p:txBody>
          <a:bodyPr>
            <a:normAutofit/>
          </a:bodyPr>
          <a:lstStyle/>
          <a:p>
            <a:pPr marL="0" indent="0">
              <a:buNone/>
            </a:pPr>
            <a:r>
              <a:rPr lang="es-ES" sz="2800" dirty="0" err="1" smtClean="0"/>
              <a:t>Term</a:t>
            </a:r>
            <a:r>
              <a:rPr lang="es-ES" sz="2800" dirty="0" smtClean="0"/>
              <a:t> </a:t>
            </a:r>
            <a:r>
              <a:rPr lang="es-ES" sz="2800" dirty="0" err="1" smtClean="0"/>
              <a:t>variants</a:t>
            </a:r>
            <a:r>
              <a:rPr lang="es-ES" sz="2800" dirty="0" smtClean="0"/>
              <a:t>, </a:t>
            </a:r>
            <a:r>
              <a:rPr lang="es-ES" sz="2800" dirty="0" err="1" smtClean="0"/>
              <a:t>political</a:t>
            </a:r>
            <a:r>
              <a:rPr lang="es-ES" sz="2800" dirty="0" smtClean="0"/>
              <a:t> </a:t>
            </a:r>
            <a:r>
              <a:rPr lang="es-ES" sz="2800" dirty="0" err="1" smtClean="0"/>
              <a:t>spectrum</a:t>
            </a:r>
            <a:r>
              <a:rPr lang="es-ES" sz="2800" dirty="0" smtClean="0"/>
              <a:t> and date (ES)</a:t>
            </a:r>
            <a:endParaRPr lang="en-US" sz="24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625"/>
          <a:stretch/>
        </p:blipFill>
        <p:spPr bwMode="auto">
          <a:xfrm>
            <a:off x="0" y="1800226"/>
            <a:ext cx="9036496" cy="241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1000971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457200" y="1065178"/>
            <a:ext cx="8579296" cy="3882836"/>
          </a:xfrm>
        </p:spPr>
        <p:txBody>
          <a:bodyPr>
            <a:normAutofit lnSpcReduction="10000"/>
          </a:bodyPr>
          <a:lstStyle/>
          <a:p>
            <a:pPr marL="0" indent="0">
              <a:buNone/>
            </a:pPr>
            <a:r>
              <a:rPr lang="es-ES" sz="2800" dirty="0" err="1" smtClean="0">
                <a:solidFill>
                  <a:schemeClr val="tx2">
                    <a:lumMod val="60000"/>
                    <a:lumOff val="40000"/>
                  </a:schemeClr>
                </a:solidFill>
              </a:rPr>
              <a:t>Should</a:t>
            </a:r>
            <a:r>
              <a:rPr lang="es-ES" sz="2800" dirty="0" smtClean="0">
                <a:solidFill>
                  <a:schemeClr val="tx2">
                    <a:lumMod val="60000"/>
                    <a:lumOff val="40000"/>
                  </a:schemeClr>
                </a:solidFill>
              </a:rPr>
              <a:t> </a:t>
            </a:r>
            <a:r>
              <a:rPr lang="es-ES" sz="2800" dirty="0" err="1" smtClean="0">
                <a:solidFill>
                  <a:schemeClr val="tx2">
                    <a:lumMod val="60000"/>
                    <a:lumOff val="40000"/>
                  </a:schemeClr>
                </a:solidFill>
              </a:rPr>
              <a:t>lexicographers</a:t>
            </a:r>
            <a:r>
              <a:rPr lang="es-ES" sz="2800" dirty="0" smtClean="0">
                <a:solidFill>
                  <a:schemeClr val="tx2">
                    <a:lumMod val="60000"/>
                    <a:lumOff val="40000"/>
                  </a:schemeClr>
                </a:solidFill>
              </a:rPr>
              <a:t> be invisible?</a:t>
            </a:r>
          </a:p>
          <a:p>
            <a:pPr marL="0" indent="0">
              <a:buNone/>
            </a:pPr>
            <a:r>
              <a:rPr lang="es-ES" sz="2400" dirty="0" err="1" smtClean="0"/>
              <a:t>We</a:t>
            </a:r>
            <a:r>
              <a:rPr lang="es-ES" sz="2400" dirty="0" smtClean="0"/>
              <a:t> </a:t>
            </a:r>
            <a:r>
              <a:rPr lang="es-ES" sz="2400" dirty="0" err="1"/>
              <a:t>take</a:t>
            </a:r>
            <a:r>
              <a:rPr lang="es-ES" sz="2400" dirty="0"/>
              <a:t> a stand: </a:t>
            </a:r>
            <a:r>
              <a:rPr lang="es-ES" sz="2400" dirty="0" err="1"/>
              <a:t>reflect</a:t>
            </a:r>
            <a:r>
              <a:rPr lang="es-ES" sz="2400" dirty="0"/>
              <a:t> </a:t>
            </a:r>
            <a:r>
              <a:rPr lang="es-ES" sz="2400" dirty="0" err="1"/>
              <a:t>scientific</a:t>
            </a:r>
            <a:r>
              <a:rPr lang="es-ES" sz="2400" dirty="0"/>
              <a:t> </a:t>
            </a:r>
            <a:r>
              <a:rPr lang="es-ES" sz="2400" dirty="0" err="1"/>
              <a:t>reality</a:t>
            </a:r>
            <a:r>
              <a:rPr lang="es-ES" sz="2400" dirty="0"/>
              <a:t> AND </a:t>
            </a:r>
            <a:r>
              <a:rPr lang="es-ES" sz="2400" dirty="0" err="1"/>
              <a:t>frame</a:t>
            </a:r>
            <a:r>
              <a:rPr lang="es-ES" sz="2400" dirty="0"/>
              <a:t> </a:t>
            </a:r>
            <a:r>
              <a:rPr lang="es-ES" sz="2400" dirty="0" err="1"/>
              <a:t>for</a:t>
            </a:r>
            <a:r>
              <a:rPr lang="es-ES" sz="2400" dirty="0"/>
              <a:t> </a:t>
            </a:r>
            <a:r>
              <a:rPr lang="es-ES" sz="2400" dirty="0" err="1"/>
              <a:t>climate</a:t>
            </a:r>
            <a:r>
              <a:rPr lang="es-ES" sz="2400" dirty="0"/>
              <a:t> </a:t>
            </a:r>
            <a:r>
              <a:rPr lang="es-ES" sz="2400" dirty="0" err="1"/>
              <a:t>change</a:t>
            </a:r>
            <a:r>
              <a:rPr lang="es-ES" sz="2400" dirty="0"/>
              <a:t> </a:t>
            </a:r>
            <a:r>
              <a:rPr lang="es-ES" sz="2400" dirty="0" err="1"/>
              <a:t>mitigation</a:t>
            </a:r>
            <a:endParaRPr lang="es-ES" sz="2400" dirty="0"/>
          </a:p>
          <a:p>
            <a:pPr marL="0" indent="0">
              <a:buNone/>
            </a:pPr>
            <a:endParaRPr lang="en-US" sz="2400" dirty="0"/>
          </a:p>
          <a:p>
            <a:pPr marL="0" indent="0">
              <a:buNone/>
            </a:pPr>
            <a:r>
              <a:rPr lang="en-US" sz="2400" dirty="0"/>
              <a:t>Our proposal:</a:t>
            </a:r>
          </a:p>
          <a:p>
            <a:pPr marL="457200" lvl="0" indent="-457200">
              <a:buFont typeface="+mj-lt"/>
              <a:buAutoNum type="arabicPeriod"/>
            </a:pPr>
            <a:r>
              <a:rPr lang="en-US" sz="2400" dirty="0"/>
              <a:t>Scientific consensus</a:t>
            </a:r>
            <a:endParaRPr lang="es-ES" sz="2400" b="1" dirty="0"/>
          </a:p>
          <a:p>
            <a:pPr marL="457200" lvl="0" indent="-457200">
              <a:buFont typeface="+mj-lt"/>
              <a:buAutoNum type="arabicPeriod"/>
            </a:pPr>
            <a:r>
              <a:rPr lang="en-US" sz="2400" dirty="0"/>
              <a:t>Adaptation to the intended audience</a:t>
            </a:r>
            <a:endParaRPr lang="es-ES" sz="2400" b="1" dirty="0"/>
          </a:p>
          <a:p>
            <a:pPr marL="457200" lvl="0" indent="-457200">
              <a:buFont typeface="+mj-lt"/>
              <a:buAutoNum type="arabicPeriod"/>
            </a:pPr>
            <a:r>
              <a:rPr lang="en-US" sz="2400" dirty="0"/>
              <a:t>Use of frames beyond ideological divisions</a:t>
            </a:r>
            <a:endParaRPr lang="es-ES" sz="2400" b="1" dirty="0"/>
          </a:p>
          <a:p>
            <a:pPr marL="457200" lvl="0" indent="-457200">
              <a:buFont typeface="+mj-lt"/>
              <a:buAutoNum type="arabicPeriod"/>
            </a:pPr>
            <a:r>
              <a:rPr lang="en-US" sz="2400" dirty="0"/>
              <a:t>Use of solutions, self-efficacy, hope, and value frames</a:t>
            </a:r>
            <a:endParaRPr lang="es-ES" sz="2400" b="1" dirty="0"/>
          </a:p>
          <a:p>
            <a:pPr marL="0" indent="0">
              <a:buNone/>
            </a:pPr>
            <a:endParaRPr lang="en-US" sz="2400"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143588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5441" y="205979"/>
            <a:ext cx="7501359" cy="857250"/>
          </a:xfrm>
        </p:spPr>
        <p:txBody>
          <a:bodyPr>
            <a:normAutofit/>
          </a:bodyPr>
          <a:lstStyle/>
          <a:p>
            <a:r>
              <a:rPr lang="es-ES" dirty="0" err="1"/>
              <a:t>Aims</a:t>
            </a:r>
            <a:endParaRPr lang="es-ES" sz="2200" dirty="0"/>
          </a:p>
        </p:txBody>
      </p:sp>
      <p:sp>
        <p:nvSpPr>
          <p:cNvPr id="3" name="Marcador de contenido 2"/>
          <p:cNvSpPr>
            <a:spLocks noGrp="1"/>
          </p:cNvSpPr>
          <p:nvPr>
            <p:ph idx="1"/>
          </p:nvPr>
        </p:nvSpPr>
        <p:spPr>
          <a:xfrm>
            <a:off x="1050587" y="1200151"/>
            <a:ext cx="7636213" cy="3394472"/>
          </a:xfrm>
        </p:spPr>
        <p:txBody>
          <a:bodyPr>
            <a:normAutofit fontScale="92500"/>
          </a:bodyPr>
          <a:lstStyle/>
          <a:p>
            <a:pPr marL="514350" lvl="0" indent="-514350">
              <a:buFont typeface="+mj-lt"/>
              <a:buAutoNum type="arabicPeriod"/>
            </a:pPr>
            <a:r>
              <a:rPr lang="en-US" sz="2600" dirty="0"/>
              <a:t>Analysis of ideological </a:t>
            </a:r>
            <a:r>
              <a:rPr lang="en-US" sz="2600" dirty="0" smtClean="0"/>
              <a:t>framing and term variation </a:t>
            </a:r>
            <a:r>
              <a:rPr lang="en-US" sz="2600" dirty="0"/>
              <a:t>of climate change in political </a:t>
            </a:r>
            <a:r>
              <a:rPr lang="en-US" sz="2600" dirty="0" smtClean="0"/>
              <a:t>discourse</a:t>
            </a:r>
          </a:p>
          <a:p>
            <a:pPr marL="0" lvl="0" indent="0">
              <a:buNone/>
            </a:pPr>
            <a:endParaRPr lang="en-US" sz="2600" dirty="0"/>
          </a:p>
          <a:p>
            <a:pPr marL="914400" lvl="1" indent="-514350">
              <a:buFont typeface="+mj-lt"/>
              <a:buAutoNum type="alphaLcPeriod"/>
            </a:pPr>
            <a:r>
              <a:rPr lang="en-US" sz="2400" dirty="0">
                <a:solidFill>
                  <a:schemeClr val="tx2">
                    <a:lumMod val="60000"/>
                    <a:lumOff val="40000"/>
                  </a:schemeClr>
                </a:solidFill>
              </a:rPr>
              <a:t>Sketch Engine</a:t>
            </a:r>
          </a:p>
          <a:p>
            <a:pPr marL="914400" lvl="1" indent="-514350">
              <a:buFont typeface="+mj-lt"/>
              <a:buAutoNum type="alphaLcPeriod"/>
            </a:pPr>
            <a:r>
              <a:rPr lang="en-US" sz="2400" dirty="0" err="1">
                <a:solidFill>
                  <a:schemeClr val="tx2">
                    <a:lumMod val="60000"/>
                    <a:lumOff val="40000"/>
                  </a:schemeClr>
                </a:solidFill>
              </a:rPr>
              <a:t>Parlamint</a:t>
            </a:r>
            <a:r>
              <a:rPr lang="en-US" sz="2400" dirty="0">
                <a:solidFill>
                  <a:schemeClr val="tx2">
                    <a:lumMod val="60000"/>
                    <a:lumOff val="40000"/>
                  </a:schemeClr>
                </a:solidFill>
              </a:rPr>
              <a:t> 2.1: Spanish and English parliamentary </a:t>
            </a:r>
            <a:r>
              <a:rPr lang="en-US" sz="2400" dirty="0" smtClean="0">
                <a:solidFill>
                  <a:schemeClr val="tx2">
                    <a:lumMod val="60000"/>
                    <a:lumOff val="40000"/>
                  </a:schemeClr>
                </a:solidFill>
              </a:rPr>
              <a:t>debates</a:t>
            </a:r>
          </a:p>
          <a:p>
            <a:pPr marL="400050" lvl="1" indent="0">
              <a:buNone/>
            </a:pPr>
            <a:endParaRPr lang="en-US" sz="2400" dirty="0" smtClean="0">
              <a:solidFill>
                <a:schemeClr val="tx2">
                  <a:lumMod val="60000"/>
                  <a:lumOff val="40000"/>
                </a:schemeClr>
              </a:solidFill>
            </a:endParaRPr>
          </a:p>
          <a:p>
            <a:pPr marL="514350" indent="-514350">
              <a:buFont typeface="+mj-lt"/>
              <a:buAutoNum type="arabicPeriod" startAt="2"/>
            </a:pPr>
            <a:r>
              <a:rPr lang="en-US" sz="2600" dirty="0" smtClean="0"/>
              <a:t>Representation of ideology in TKBs: concept, term and graphic modules</a:t>
            </a:r>
            <a:endParaRPr lang="en-US" sz="2600" dirty="0"/>
          </a:p>
        </p:txBody>
      </p:sp>
      <p:pic>
        <p:nvPicPr>
          <p:cNvPr id="5"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pic>
        <p:nvPicPr>
          <p:cNvPr id="1026" name="Picture 2" descr="Sketch Eng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261" y="1968523"/>
            <a:ext cx="1986824" cy="784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oLexicon Terminological Knowledge 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239" y="4223662"/>
            <a:ext cx="3595554" cy="38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99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Representation</a:t>
            </a:r>
            <a:r>
              <a:rPr lang="es-ES" dirty="0"/>
              <a:t> of </a:t>
            </a:r>
            <a:r>
              <a:rPr lang="es-ES" dirty="0" err="1"/>
              <a:t>ideology</a:t>
            </a:r>
            <a:endParaRPr lang="es-ES" sz="2400"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pic>
        <p:nvPicPr>
          <p:cNvPr id="8" name="7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0823" y="930244"/>
            <a:ext cx="5969204" cy="4036777"/>
          </a:xfrm>
          <a:prstGeom prst="rect">
            <a:avLst/>
          </a:prstGeom>
          <a:noFill/>
        </p:spPr>
      </p:pic>
    </p:spTree>
    <p:extLst>
      <p:ext uri="{BB962C8B-B14F-4D97-AF65-F5344CB8AC3E}">
        <p14:creationId xmlns:p14="http://schemas.microsoft.com/office/powerpoint/2010/main" val="3055898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457200" y="1065178"/>
            <a:ext cx="8579296" cy="3882836"/>
          </a:xfrm>
        </p:spPr>
        <p:txBody>
          <a:bodyPr>
            <a:normAutofit lnSpcReduction="10000"/>
          </a:bodyPr>
          <a:lstStyle/>
          <a:p>
            <a:pPr marL="0" indent="0">
              <a:buNone/>
            </a:pPr>
            <a:r>
              <a:rPr lang="es-ES" sz="2800" dirty="0" err="1" smtClean="0">
                <a:solidFill>
                  <a:schemeClr val="tx2">
                    <a:lumMod val="60000"/>
                    <a:lumOff val="40000"/>
                  </a:schemeClr>
                </a:solidFill>
              </a:rPr>
              <a:t>Should</a:t>
            </a:r>
            <a:r>
              <a:rPr lang="es-ES" sz="2800" dirty="0" smtClean="0">
                <a:solidFill>
                  <a:schemeClr val="tx2">
                    <a:lumMod val="60000"/>
                    <a:lumOff val="40000"/>
                  </a:schemeClr>
                </a:solidFill>
              </a:rPr>
              <a:t> </a:t>
            </a:r>
            <a:r>
              <a:rPr lang="es-ES" sz="2800" dirty="0" err="1" smtClean="0">
                <a:solidFill>
                  <a:schemeClr val="tx2">
                    <a:lumMod val="60000"/>
                    <a:lumOff val="40000"/>
                  </a:schemeClr>
                </a:solidFill>
              </a:rPr>
              <a:t>lexicographers</a:t>
            </a:r>
            <a:r>
              <a:rPr lang="es-ES" sz="2800" dirty="0" smtClean="0">
                <a:solidFill>
                  <a:schemeClr val="tx2">
                    <a:lumMod val="60000"/>
                    <a:lumOff val="40000"/>
                  </a:schemeClr>
                </a:solidFill>
              </a:rPr>
              <a:t> be invisible?</a:t>
            </a:r>
          </a:p>
          <a:p>
            <a:pPr marL="0" indent="0">
              <a:buNone/>
            </a:pPr>
            <a:r>
              <a:rPr lang="es-ES" sz="2400" dirty="0" err="1" smtClean="0"/>
              <a:t>We</a:t>
            </a:r>
            <a:r>
              <a:rPr lang="es-ES" sz="2400" dirty="0" smtClean="0"/>
              <a:t> </a:t>
            </a:r>
            <a:r>
              <a:rPr lang="es-ES" sz="2400" dirty="0" err="1"/>
              <a:t>take</a:t>
            </a:r>
            <a:r>
              <a:rPr lang="es-ES" sz="2400" dirty="0"/>
              <a:t> a stand: </a:t>
            </a:r>
            <a:r>
              <a:rPr lang="es-ES" sz="2400" dirty="0" err="1"/>
              <a:t>reflect</a:t>
            </a:r>
            <a:r>
              <a:rPr lang="es-ES" sz="2400" dirty="0"/>
              <a:t> </a:t>
            </a:r>
            <a:r>
              <a:rPr lang="es-ES" sz="2400" dirty="0" err="1"/>
              <a:t>scientific</a:t>
            </a:r>
            <a:r>
              <a:rPr lang="es-ES" sz="2400" dirty="0"/>
              <a:t> </a:t>
            </a:r>
            <a:r>
              <a:rPr lang="es-ES" sz="2400" dirty="0" err="1"/>
              <a:t>reality</a:t>
            </a:r>
            <a:r>
              <a:rPr lang="es-ES" sz="2400" dirty="0"/>
              <a:t> AND </a:t>
            </a:r>
            <a:r>
              <a:rPr lang="es-ES" sz="2400" dirty="0" err="1"/>
              <a:t>frame</a:t>
            </a:r>
            <a:r>
              <a:rPr lang="es-ES" sz="2400" dirty="0"/>
              <a:t> </a:t>
            </a:r>
            <a:r>
              <a:rPr lang="es-ES" sz="2400" dirty="0" err="1"/>
              <a:t>for</a:t>
            </a:r>
            <a:r>
              <a:rPr lang="es-ES" sz="2400" dirty="0"/>
              <a:t> </a:t>
            </a:r>
            <a:r>
              <a:rPr lang="es-ES" sz="2400" dirty="0" err="1"/>
              <a:t>climate</a:t>
            </a:r>
            <a:r>
              <a:rPr lang="es-ES" sz="2400" dirty="0"/>
              <a:t> </a:t>
            </a:r>
            <a:r>
              <a:rPr lang="es-ES" sz="2400" dirty="0" err="1"/>
              <a:t>change</a:t>
            </a:r>
            <a:r>
              <a:rPr lang="es-ES" sz="2400" dirty="0"/>
              <a:t> </a:t>
            </a:r>
            <a:r>
              <a:rPr lang="es-ES" sz="2400" dirty="0" err="1"/>
              <a:t>mitigation</a:t>
            </a:r>
            <a:endParaRPr lang="es-ES" sz="2400" dirty="0"/>
          </a:p>
          <a:p>
            <a:pPr marL="0" indent="0">
              <a:buNone/>
            </a:pPr>
            <a:endParaRPr lang="en-US" sz="2400" dirty="0"/>
          </a:p>
          <a:p>
            <a:pPr marL="0" indent="0">
              <a:buNone/>
            </a:pPr>
            <a:r>
              <a:rPr lang="en-US" sz="2400" dirty="0"/>
              <a:t>Our proposal:</a:t>
            </a:r>
          </a:p>
          <a:p>
            <a:pPr marL="457200" lvl="0" indent="-457200">
              <a:buFont typeface="+mj-lt"/>
              <a:buAutoNum type="arabicPeriod"/>
            </a:pPr>
            <a:r>
              <a:rPr lang="en-US" sz="2400" dirty="0"/>
              <a:t>Scientific consensus</a:t>
            </a:r>
            <a:endParaRPr lang="es-ES" sz="2400" b="1" dirty="0"/>
          </a:p>
          <a:p>
            <a:pPr marL="457200" lvl="0" indent="-457200">
              <a:buFont typeface="+mj-lt"/>
              <a:buAutoNum type="arabicPeriod"/>
            </a:pPr>
            <a:r>
              <a:rPr lang="en-US" sz="2400" dirty="0"/>
              <a:t>Adaptation to the intended audience</a:t>
            </a:r>
            <a:endParaRPr lang="es-ES" sz="2400" b="1" dirty="0"/>
          </a:p>
          <a:p>
            <a:pPr marL="457200" lvl="0" indent="-457200">
              <a:buFont typeface="+mj-lt"/>
              <a:buAutoNum type="arabicPeriod"/>
            </a:pPr>
            <a:r>
              <a:rPr lang="en-US" sz="2400" dirty="0"/>
              <a:t>Use of frames beyond ideological divisions</a:t>
            </a:r>
            <a:endParaRPr lang="es-ES" sz="2400" b="1" dirty="0"/>
          </a:p>
          <a:p>
            <a:pPr marL="457200" lvl="0" indent="-457200">
              <a:buFont typeface="+mj-lt"/>
              <a:buAutoNum type="arabicPeriod"/>
            </a:pPr>
            <a:r>
              <a:rPr lang="en-US" sz="2400" dirty="0"/>
              <a:t>Use of solutions, self-efficacy, hope, and value frames</a:t>
            </a:r>
            <a:endParaRPr lang="es-ES" sz="2400" b="1" dirty="0"/>
          </a:p>
          <a:p>
            <a:pPr marL="0" indent="0">
              <a:buNone/>
            </a:pPr>
            <a:endParaRPr lang="en-US" sz="2400"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3055898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457200" y="1065178"/>
            <a:ext cx="8579296" cy="3882836"/>
          </a:xfrm>
        </p:spPr>
        <p:txBody>
          <a:bodyPr>
            <a:normAutofit/>
          </a:bodyPr>
          <a:lstStyle/>
          <a:p>
            <a:pPr marL="0" indent="0">
              <a:buNone/>
            </a:pPr>
            <a:r>
              <a:rPr lang="es-ES" sz="2800" dirty="0"/>
              <a:t>Concept </a:t>
            </a:r>
            <a:r>
              <a:rPr lang="es-ES" sz="2800" dirty="0" smtClean="0"/>
              <a:t>module: </a:t>
            </a:r>
            <a:r>
              <a:rPr lang="es-ES" sz="2800" dirty="0" err="1" smtClean="0"/>
              <a:t>previous</a:t>
            </a:r>
            <a:r>
              <a:rPr lang="es-ES" sz="2800" dirty="0" smtClean="0"/>
              <a:t> </a:t>
            </a:r>
            <a:r>
              <a:rPr lang="es-ES" sz="2800" dirty="0" err="1" smtClean="0"/>
              <a:t>definition</a:t>
            </a:r>
            <a:r>
              <a:rPr lang="es-ES" sz="2800" dirty="0" smtClean="0"/>
              <a:t> of </a:t>
            </a:r>
            <a:r>
              <a:rPr lang="es-ES" sz="2800" dirty="0" err="1" smtClean="0"/>
              <a:t>climate</a:t>
            </a:r>
            <a:r>
              <a:rPr lang="es-ES" sz="2800" dirty="0" smtClean="0"/>
              <a:t> </a:t>
            </a:r>
            <a:r>
              <a:rPr lang="es-ES" sz="2800" dirty="0" err="1" smtClean="0"/>
              <a:t>change</a:t>
            </a:r>
            <a:endParaRPr lang="en-US" sz="2400" dirty="0"/>
          </a:p>
        </p:txBody>
      </p:sp>
      <p:graphicFrame>
        <p:nvGraphicFramePr>
          <p:cNvPr id="3" name="2 Tabla"/>
          <p:cNvGraphicFramePr>
            <a:graphicFrameLocks noGrp="1"/>
          </p:cNvGraphicFramePr>
          <p:nvPr>
            <p:extLst>
              <p:ext uri="{D42A27DB-BD31-4B8C-83A1-F6EECF244321}">
                <p14:modId xmlns:p14="http://schemas.microsoft.com/office/powerpoint/2010/main" val="1998267171"/>
              </p:ext>
            </p:extLst>
          </p:nvPr>
        </p:nvGraphicFramePr>
        <p:xfrm>
          <a:off x="661481" y="1772787"/>
          <a:ext cx="7558392" cy="2468880"/>
        </p:xfrm>
        <a:graphic>
          <a:graphicData uri="http://schemas.openxmlformats.org/drawingml/2006/table">
            <a:tbl>
              <a:tblPr firstRow="1" firstCol="1" bandRow="1">
                <a:tableStyleId>{5C22544A-7EE6-4342-B048-85BDC9FD1C3A}</a:tableStyleId>
              </a:tblPr>
              <a:tblGrid>
                <a:gridCol w="4856367"/>
                <a:gridCol w="2702025"/>
              </a:tblGrid>
              <a:tr h="308610">
                <a:tc>
                  <a:txBody>
                    <a:bodyPr/>
                    <a:lstStyle/>
                    <a:p>
                      <a:pPr algn="just">
                        <a:lnSpc>
                          <a:spcPct val="150000"/>
                        </a:lnSpc>
                        <a:spcAft>
                          <a:spcPts val="0"/>
                        </a:spcAft>
                      </a:pPr>
                      <a:r>
                        <a:rPr lang="en-US" sz="1800" kern="100" dirty="0">
                          <a:effectLst/>
                        </a:rPr>
                        <a:t>Previous definition</a:t>
                      </a:r>
                      <a:endParaRPr lang="es-ES" sz="1800" kern="100" dirty="0">
                        <a:effectLst/>
                        <a:latin typeface="LM Roman 10"/>
                        <a:ea typeface="Times New Roman"/>
                        <a:cs typeface="Times New Roman"/>
                      </a:endParaRPr>
                    </a:p>
                  </a:txBody>
                  <a:tcPr marL="68580" marR="68580" marT="0" marB="0"/>
                </a:tc>
                <a:tc>
                  <a:txBody>
                    <a:bodyPr/>
                    <a:lstStyle/>
                    <a:p>
                      <a:pPr algn="just">
                        <a:lnSpc>
                          <a:spcPct val="150000"/>
                        </a:lnSpc>
                        <a:spcAft>
                          <a:spcPts val="0"/>
                        </a:spcAft>
                      </a:pPr>
                      <a:r>
                        <a:rPr lang="en-US" sz="1800" kern="100">
                          <a:effectLst/>
                        </a:rPr>
                        <a:t>Facets (frames)</a:t>
                      </a:r>
                      <a:endParaRPr lang="es-ES" sz="1800" kern="100">
                        <a:effectLst/>
                        <a:latin typeface="LM Roman 10"/>
                        <a:ea typeface="Times New Roman"/>
                        <a:cs typeface="Times New Roman"/>
                      </a:endParaRPr>
                    </a:p>
                  </a:txBody>
                  <a:tcPr marL="68580" marR="68580" marT="0" marB="0"/>
                </a:tc>
              </a:tr>
              <a:tr h="308610">
                <a:tc rowSpan="4">
                  <a:txBody>
                    <a:bodyPr/>
                    <a:lstStyle/>
                    <a:p>
                      <a:pPr algn="just">
                        <a:lnSpc>
                          <a:spcPct val="150000"/>
                        </a:lnSpc>
                        <a:spcAft>
                          <a:spcPts val="0"/>
                        </a:spcAft>
                      </a:pPr>
                      <a:r>
                        <a:rPr lang="en-US" sz="1800" kern="100" dirty="0">
                          <a:effectLst/>
                        </a:rPr>
                        <a:t>long-term changes in temperature, precipitation, wind, and all other aspects of the Earth's climate in response to physical feedbacks, chemical feedbacks, and changes in terrestrial and aquatic systems caused by humans and nature.</a:t>
                      </a:r>
                      <a:endParaRPr lang="es-ES" sz="1800" kern="100" dirty="0">
                        <a:effectLst/>
                        <a:latin typeface="LM Roman 10"/>
                        <a:ea typeface="Times New Roman"/>
                        <a:cs typeface="Times New Roman"/>
                      </a:endParaRPr>
                    </a:p>
                  </a:txBody>
                  <a:tcPr marL="68580" marR="68580" marT="0" marB="0"/>
                </a:tc>
                <a:tc>
                  <a:txBody>
                    <a:bodyPr/>
                    <a:lstStyle/>
                    <a:p>
                      <a:pPr algn="just">
                        <a:lnSpc>
                          <a:spcPct val="150000"/>
                        </a:lnSpc>
                        <a:spcAft>
                          <a:spcPts val="0"/>
                        </a:spcAft>
                      </a:pPr>
                      <a:r>
                        <a:rPr lang="en-US" sz="1800" kern="100">
                          <a:effectLst/>
                        </a:rPr>
                        <a:t>Process: change</a:t>
                      </a:r>
                      <a:endParaRPr lang="es-ES" sz="1800" kern="100">
                        <a:effectLst/>
                        <a:latin typeface="LM Roman 10"/>
                        <a:ea typeface="Times New Roman"/>
                        <a:cs typeface="Times New Roman"/>
                      </a:endParaRPr>
                    </a:p>
                  </a:txBody>
                  <a:tcPr marL="68580" marR="68580" marT="0" marB="0"/>
                </a:tc>
              </a:tr>
              <a:tr h="324010">
                <a:tc vMerge="1">
                  <a:txBody>
                    <a:bodyPr/>
                    <a:lstStyle/>
                    <a:p>
                      <a:endParaRPr lang="es-ES"/>
                    </a:p>
                  </a:txBody>
                  <a:tcPr/>
                </a:tc>
                <a:tc>
                  <a:txBody>
                    <a:bodyPr/>
                    <a:lstStyle/>
                    <a:p>
                      <a:pPr algn="just">
                        <a:lnSpc>
                          <a:spcPct val="150000"/>
                        </a:lnSpc>
                        <a:spcAft>
                          <a:spcPts val="0"/>
                        </a:spcAft>
                      </a:pPr>
                      <a:r>
                        <a:rPr lang="en-US" sz="1800" kern="100" dirty="0">
                          <a:effectLst/>
                        </a:rPr>
                        <a:t>Time: long-term</a:t>
                      </a:r>
                      <a:endParaRPr lang="es-ES" sz="1800" kern="100" dirty="0">
                        <a:effectLst/>
                        <a:latin typeface="LM Roman 10"/>
                        <a:ea typeface="Times New Roman"/>
                        <a:cs typeface="Times New Roman"/>
                      </a:endParaRPr>
                    </a:p>
                  </a:txBody>
                  <a:tcPr marL="68580" marR="68580" marT="0" marB="0"/>
                </a:tc>
              </a:tr>
              <a:tr h="379379">
                <a:tc vMerge="1">
                  <a:txBody>
                    <a:bodyPr/>
                    <a:lstStyle/>
                    <a:p>
                      <a:endParaRPr lang="es-ES"/>
                    </a:p>
                  </a:txBody>
                  <a:tcPr/>
                </a:tc>
                <a:tc>
                  <a:txBody>
                    <a:bodyPr/>
                    <a:lstStyle/>
                    <a:p>
                      <a:pPr algn="just">
                        <a:lnSpc>
                          <a:spcPct val="150000"/>
                        </a:lnSpc>
                        <a:spcAft>
                          <a:spcPts val="0"/>
                        </a:spcAft>
                      </a:pPr>
                      <a:r>
                        <a:rPr lang="en-US" sz="1800" kern="100" dirty="0">
                          <a:effectLst/>
                        </a:rPr>
                        <a:t>Cause: human, nature </a:t>
                      </a:r>
                      <a:endParaRPr lang="es-ES" sz="1800" kern="100" dirty="0">
                        <a:effectLst/>
                        <a:latin typeface="LM Roman 10"/>
                        <a:ea typeface="Times New Roman"/>
                        <a:cs typeface="Times New Roman"/>
                      </a:endParaRPr>
                    </a:p>
                  </a:txBody>
                  <a:tcPr marL="68580" marR="68580" marT="0" marB="0"/>
                </a:tc>
              </a:tr>
              <a:tr h="667889">
                <a:tc vMerge="1">
                  <a:txBody>
                    <a:bodyPr/>
                    <a:lstStyle/>
                    <a:p>
                      <a:endParaRPr lang="es-ES"/>
                    </a:p>
                  </a:txBody>
                  <a:tcPr/>
                </a:tc>
                <a:tc>
                  <a:txBody>
                    <a:bodyPr/>
                    <a:lstStyle/>
                    <a:p>
                      <a:pPr algn="just">
                        <a:lnSpc>
                          <a:spcPct val="150000"/>
                        </a:lnSpc>
                        <a:spcAft>
                          <a:spcPts val="0"/>
                        </a:spcAft>
                      </a:pPr>
                      <a:r>
                        <a:rPr lang="en-US" sz="1800" kern="100" dirty="0">
                          <a:effectLst/>
                        </a:rPr>
                        <a:t>Effect: changes</a:t>
                      </a:r>
                      <a:endParaRPr lang="es-ES" sz="1800" kern="100" dirty="0">
                        <a:effectLst/>
                        <a:latin typeface="LM Roman 10"/>
                        <a:ea typeface="Times New Roman"/>
                        <a:cs typeface="Times New Roman"/>
                      </a:endParaRPr>
                    </a:p>
                  </a:txBody>
                  <a:tcPr marL="68580" marR="68580" marT="0" marB="0"/>
                </a:tc>
              </a:tr>
            </a:tbl>
          </a:graphicData>
        </a:graphic>
      </p:graphicFrame>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3152876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428526" y="876761"/>
            <a:ext cx="8579296" cy="3882836"/>
          </a:xfrm>
        </p:spPr>
        <p:txBody>
          <a:bodyPr>
            <a:normAutofit/>
          </a:bodyPr>
          <a:lstStyle/>
          <a:p>
            <a:pPr marL="0" indent="0">
              <a:buNone/>
            </a:pPr>
            <a:r>
              <a:rPr lang="es-ES" sz="2800" dirty="0"/>
              <a:t>Concept </a:t>
            </a:r>
            <a:r>
              <a:rPr lang="es-ES" sz="2800" dirty="0" smtClean="0"/>
              <a:t>module: new </a:t>
            </a:r>
            <a:r>
              <a:rPr lang="es-ES" sz="2800" dirty="0" err="1" smtClean="0"/>
              <a:t>definition</a:t>
            </a:r>
            <a:r>
              <a:rPr lang="es-ES" sz="2800" dirty="0" smtClean="0"/>
              <a:t> of </a:t>
            </a:r>
            <a:r>
              <a:rPr lang="es-ES" sz="2800" dirty="0" err="1" smtClean="0"/>
              <a:t>climate</a:t>
            </a:r>
            <a:r>
              <a:rPr lang="es-ES" sz="2800" dirty="0" smtClean="0"/>
              <a:t> </a:t>
            </a:r>
            <a:r>
              <a:rPr lang="es-ES" sz="2800" dirty="0" err="1" smtClean="0"/>
              <a:t>change</a:t>
            </a:r>
            <a:endParaRPr lang="en-US" sz="2400" dirty="0"/>
          </a:p>
        </p:txBody>
      </p:sp>
      <p:graphicFrame>
        <p:nvGraphicFramePr>
          <p:cNvPr id="6" name="5 Tabla"/>
          <p:cNvGraphicFramePr>
            <a:graphicFrameLocks noGrp="1"/>
          </p:cNvGraphicFramePr>
          <p:nvPr>
            <p:extLst>
              <p:ext uri="{D42A27DB-BD31-4B8C-83A1-F6EECF244321}">
                <p14:modId xmlns:p14="http://schemas.microsoft.com/office/powerpoint/2010/main" val="241910260"/>
              </p:ext>
            </p:extLst>
          </p:nvPr>
        </p:nvGraphicFramePr>
        <p:xfrm>
          <a:off x="145916" y="1426620"/>
          <a:ext cx="8695430" cy="3402946"/>
        </p:xfrm>
        <a:graphic>
          <a:graphicData uri="http://schemas.openxmlformats.org/drawingml/2006/table">
            <a:tbl>
              <a:tblPr firstRow="1" firstCol="1" bandRow="1">
                <a:tableStyleId>{5C22544A-7EE6-4342-B048-85BDC9FD1C3A}</a:tableStyleId>
              </a:tblPr>
              <a:tblGrid>
                <a:gridCol w="5040400"/>
                <a:gridCol w="3655030"/>
              </a:tblGrid>
              <a:tr h="310044">
                <a:tc>
                  <a:txBody>
                    <a:bodyPr/>
                    <a:lstStyle/>
                    <a:p>
                      <a:pPr algn="just">
                        <a:lnSpc>
                          <a:spcPct val="150000"/>
                        </a:lnSpc>
                        <a:spcAft>
                          <a:spcPts val="0"/>
                        </a:spcAft>
                      </a:pPr>
                      <a:r>
                        <a:rPr lang="en-US" sz="1400" kern="100" dirty="0">
                          <a:effectLst/>
                        </a:rPr>
                        <a:t>New definition</a:t>
                      </a:r>
                      <a:endParaRPr lang="es-ES" sz="1400" kern="100" dirty="0">
                        <a:effectLst/>
                        <a:latin typeface="LM Roman 10"/>
                        <a:ea typeface="Times New Roman"/>
                        <a:cs typeface="Times New Roman"/>
                      </a:endParaRPr>
                    </a:p>
                  </a:txBody>
                  <a:tcPr marL="57103" marR="57103" marT="0" marB="0"/>
                </a:tc>
                <a:tc>
                  <a:txBody>
                    <a:bodyPr/>
                    <a:lstStyle/>
                    <a:p>
                      <a:pPr algn="just">
                        <a:lnSpc>
                          <a:spcPct val="150000"/>
                        </a:lnSpc>
                        <a:spcAft>
                          <a:spcPts val="0"/>
                        </a:spcAft>
                      </a:pPr>
                      <a:r>
                        <a:rPr lang="en-US" sz="1400" kern="100" dirty="0">
                          <a:effectLst/>
                        </a:rPr>
                        <a:t>Facets (frames)</a:t>
                      </a:r>
                      <a:endParaRPr lang="es-ES" sz="1400" kern="100" dirty="0">
                        <a:effectLst/>
                        <a:latin typeface="LM Roman 10"/>
                        <a:ea typeface="Times New Roman"/>
                        <a:cs typeface="Times New Roman"/>
                      </a:endParaRPr>
                    </a:p>
                  </a:txBody>
                  <a:tcPr marL="57103" marR="57103" marT="0" marB="0"/>
                </a:tc>
              </a:tr>
              <a:tr h="310044">
                <a:tc rowSpan="5">
                  <a:txBody>
                    <a:bodyPr/>
                    <a:lstStyle/>
                    <a:p>
                      <a:pPr algn="just">
                        <a:lnSpc>
                          <a:spcPct val="150000"/>
                        </a:lnSpc>
                        <a:spcAft>
                          <a:spcPts val="0"/>
                        </a:spcAft>
                      </a:pPr>
                      <a:r>
                        <a:rPr lang="en-US" sz="1200" kern="100" dirty="0">
                          <a:effectLst/>
                        </a:rPr>
                        <a:t>Long-term changes in the Earth’s climate in response to physical feedbacks, chemical feedbacks, and changes in terrestrial and aquatic systems. Although it can be the result of </a:t>
                      </a:r>
                      <a:r>
                        <a:rPr lang="en-US" sz="1200" kern="100" dirty="0" smtClean="0">
                          <a:effectLst/>
                        </a:rPr>
                        <a:t>natural </a:t>
                      </a:r>
                      <a:r>
                        <a:rPr lang="en-US" sz="1200" kern="100" dirty="0">
                          <a:effectLst/>
                        </a:rPr>
                        <a:t>causes such as changes in the Sun’s activity or large volcanic eruptions, the acceleration of the past two centuries is due to human activities, mostly the burning of fossil fuels that increase greenhouse gas emissions. Its effects include intense droughts, water scarcity, severe fires, rising sea levels, flooding, melting polar ice, catastrophic storms and declining biodiversity, which will lead to problems for human health and migration. Policies and individual measures, such as transport, food and energy use choices, can reduce greenhouse gas emissions and mitigate the process</a:t>
                      </a:r>
                      <a:r>
                        <a:rPr lang="en-US" sz="1200" kern="100" dirty="0" smtClean="0">
                          <a:effectLst/>
                        </a:rPr>
                        <a:t>.</a:t>
                      </a:r>
                      <a:endParaRPr lang="es-ES" sz="1200" kern="100" dirty="0">
                        <a:effectLst/>
                      </a:endParaRPr>
                    </a:p>
                  </a:txBody>
                  <a:tcPr marL="57103" marR="57103" marT="0" marB="0"/>
                </a:tc>
                <a:tc>
                  <a:txBody>
                    <a:bodyPr/>
                    <a:lstStyle/>
                    <a:p>
                      <a:pPr algn="just">
                        <a:lnSpc>
                          <a:spcPct val="150000"/>
                        </a:lnSpc>
                        <a:spcAft>
                          <a:spcPts val="0"/>
                        </a:spcAft>
                      </a:pPr>
                      <a:r>
                        <a:rPr lang="en-US" sz="1400" kern="100">
                          <a:effectLst/>
                        </a:rPr>
                        <a:t>Process: change</a:t>
                      </a:r>
                      <a:endParaRPr lang="es-ES" sz="1400" kern="100">
                        <a:effectLst/>
                        <a:latin typeface="LM Roman 10"/>
                        <a:ea typeface="Times New Roman"/>
                        <a:cs typeface="Times New Roman"/>
                      </a:endParaRPr>
                    </a:p>
                  </a:txBody>
                  <a:tcPr marL="57103" marR="57103" marT="0" marB="0"/>
                </a:tc>
              </a:tr>
              <a:tr h="310044">
                <a:tc vMerge="1">
                  <a:txBody>
                    <a:bodyPr/>
                    <a:lstStyle/>
                    <a:p>
                      <a:endParaRPr lang="es-ES"/>
                    </a:p>
                  </a:txBody>
                  <a:tcPr/>
                </a:tc>
                <a:tc>
                  <a:txBody>
                    <a:bodyPr/>
                    <a:lstStyle/>
                    <a:p>
                      <a:pPr algn="just">
                        <a:lnSpc>
                          <a:spcPct val="150000"/>
                        </a:lnSpc>
                        <a:spcAft>
                          <a:spcPts val="0"/>
                        </a:spcAft>
                      </a:pPr>
                      <a:r>
                        <a:rPr lang="en-US" sz="1400" kern="100" dirty="0">
                          <a:effectLst/>
                        </a:rPr>
                        <a:t>Time: long-term, </a:t>
                      </a:r>
                      <a:r>
                        <a:rPr lang="en-US" sz="1400" b="1" kern="100" dirty="0">
                          <a:effectLst/>
                        </a:rPr>
                        <a:t>acceleration</a:t>
                      </a:r>
                      <a:endParaRPr lang="es-ES" sz="1400" b="1" kern="100" dirty="0">
                        <a:effectLst/>
                        <a:latin typeface="LM Roman 10"/>
                        <a:ea typeface="Times New Roman"/>
                        <a:cs typeface="Times New Roman"/>
                      </a:endParaRPr>
                    </a:p>
                  </a:txBody>
                  <a:tcPr marL="57103" marR="57103" marT="0" marB="0"/>
                </a:tc>
              </a:tr>
              <a:tr h="310044">
                <a:tc vMerge="1">
                  <a:txBody>
                    <a:bodyPr/>
                    <a:lstStyle/>
                    <a:p>
                      <a:endParaRPr lang="es-ES"/>
                    </a:p>
                  </a:txBody>
                  <a:tcPr/>
                </a:tc>
                <a:tc>
                  <a:txBody>
                    <a:bodyPr/>
                    <a:lstStyle/>
                    <a:p>
                      <a:pPr algn="just">
                        <a:lnSpc>
                          <a:spcPct val="150000"/>
                        </a:lnSpc>
                        <a:spcAft>
                          <a:spcPts val="0"/>
                        </a:spcAft>
                      </a:pPr>
                      <a:r>
                        <a:rPr lang="en-US" sz="1400" kern="100" dirty="0">
                          <a:effectLst/>
                        </a:rPr>
                        <a:t>Cause: </a:t>
                      </a:r>
                      <a:r>
                        <a:rPr lang="en-US" sz="1400" b="1" kern="100" dirty="0">
                          <a:effectLst/>
                        </a:rPr>
                        <a:t>human</a:t>
                      </a:r>
                      <a:r>
                        <a:rPr lang="en-US" sz="1400" kern="100" dirty="0">
                          <a:effectLst/>
                        </a:rPr>
                        <a:t>, nature</a:t>
                      </a:r>
                      <a:endParaRPr lang="es-ES" sz="1400" kern="100" dirty="0">
                        <a:effectLst/>
                        <a:latin typeface="LM Roman 10"/>
                        <a:ea typeface="Times New Roman"/>
                        <a:cs typeface="Times New Roman"/>
                      </a:endParaRPr>
                    </a:p>
                  </a:txBody>
                  <a:tcPr marL="57103" marR="57103" marT="0" marB="0"/>
                </a:tc>
              </a:tr>
              <a:tr h="930133">
                <a:tc vMerge="1">
                  <a:txBody>
                    <a:bodyPr/>
                    <a:lstStyle/>
                    <a:p>
                      <a:endParaRPr lang="es-ES"/>
                    </a:p>
                  </a:txBody>
                  <a:tcPr/>
                </a:tc>
                <a:tc>
                  <a:txBody>
                    <a:bodyPr/>
                    <a:lstStyle/>
                    <a:p>
                      <a:pPr algn="just">
                        <a:lnSpc>
                          <a:spcPct val="150000"/>
                        </a:lnSpc>
                        <a:spcAft>
                          <a:spcPts val="0"/>
                        </a:spcAft>
                      </a:pPr>
                      <a:r>
                        <a:rPr lang="en-US" sz="1400" kern="100" dirty="0">
                          <a:effectLst/>
                        </a:rPr>
                        <a:t>Effect: droughts, water scarcity, etc. (</a:t>
                      </a:r>
                      <a:r>
                        <a:rPr lang="en-US" sz="1400" b="1" kern="100" dirty="0">
                          <a:effectLst/>
                        </a:rPr>
                        <a:t>disaster</a:t>
                      </a:r>
                      <a:r>
                        <a:rPr lang="en-US" sz="1400" kern="100" dirty="0">
                          <a:effectLst/>
                        </a:rPr>
                        <a:t>); health problems, migration (</a:t>
                      </a:r>
                      <a:r>
                        <a:rPr lang="en-US" sz="1400" b="1" kern="100" dirty="0">
                          <a:effectLst/>
                        </a:rPr>
                        <a:t>human </a:t>
                      </a:r>
                      <a:r>
                        <a:rPr lang="en-US" sz="1400" b="1" kern="100" dirty="0" smtClean="0">
                          <a:effectLst/>
                        </a:rPr>
                        <a:t>health, natural</a:t>
                      </a:r>
                      <a:r>
                        <a:rPr lang="en-US" sz="1400" b="1" kern="100" baseline="0" dirty="0" smtClean="0">
                          <a:effectLst/>
                        </a:rPr>
                        <a:t> security</a:t>
                      </a:r>
                      <a:r>
                        <a:rPr lang="en-US" sz="1400" kern="100" dirty="0" smtClean="0">
                          <a:effectLst/>
                        </a:rPr>
                        <a:t>)</a:t>
                      </a:r>
                      <a:endParaRPr lang="es-ES" sz="1400" kern="100" dirty="0">
                        <a:effectLst/>
                        <a:latin typeface="LM Roman 10"/>
                        <a:ea typeface="Times New Roman"/>
                        <a:cs typeface="Times New Roman"/>
                      </a:endParaRPr>
                    </a:p>
                  </a:txBody>
                  <a:tcPr marL="57103" marR="57103" marT="0" marB="0"/>
                </a:tc>
              </a:tr>
              <a:tr h="1162666">
                <a:tc vMerge="1">
                  <a:txBody>
                    <a:bodyPr/>
                    <a:lstStyle/>
                    <a:p>
                      <a:endParaRPr lang="es-ES"/>
                    </a:p>
                  </a:txBody>
                  <a:tcPr/>
                </a:tc>
                <a:tc>
                  <a:txBody>
                    <a:bodyPr/>
                    <a:lstStyle/>
                    <a:p>
                      <a:pPr algn="just">
                        <a:lnSpc>
                          <a:spcPct val="150000"/>
                        </a:lnSpc>
                        <a:spcAft>
                          <a:spcPts val="0"/>
                        </a:spcAft>
                      </a:pPr>
                      <a:r>
                        <a:rPr lang="en-US" sz="1400" kern="100" dirty="0" smtClean="0">
                          <a:effectLst/>
                        </a:rPr>
                        <a:t>Policies (</a:t>
                      </a:r>
                      <a:r>
                        <a:rPr lang="en-US" sz="1400" b="1" kern="100" dirty="0" smtClean="0">
                          <a:effectLst/>
                        </a:rPr>
                        <a:t>response efficacy</a:t>
                      </a:r>
                      <a:r>
                        <a:rPr lang="en-US" sz="1400" kern="100" dirty="0" smtClean="0">
                          <a:effectLst/>
                        </a:rPr>
                        <a:t>; </a:t>
                      </a:r>
                      <a:r>
                        <a:rPr lang="en-US" sz="1400" b="1" kern="100" dirty="0" smtClean="0">
                          <a:effectLst/>
                        </a:rPr>
                        <a:t>solutions</a:t>
                      </a:r>
                      <a:r>
                        <a:rPr lang="en-US" sz="1400" kern="100" dirty="0" smtClean="0">
                          <a:effectLst/>
                        </a:rPr>
                        <a:t>)</a:t>
                      </a:r>
                    </a:p>
                    <a:p>
                      <a:pPr algn="just">
                        <a:lnSpc>
                          <a:spcPct val="150000"/>
                        </a:lnSpc>
                        <a:spcAft>
                          <a:spcPts val="0"/>
                        </a:spcAft>
                      </a:pPr>
                      <a:r>
                        <a:rPr lang="en-US" sz="1400" kern="100" dirty="0" smtClean="0">
                          <a:effectLst/>
                        </a:rPr>
                        <a:t>Individual measures (</a:t>
                      </a:r>
                      <a:r>
                        <a:rPr lang="en-US" sz="1400" b="1" kern="100" dirty="0" smtClean="0">
                          <a:effectLst/>
                        </a:rPr>
                        <a:t>self-efficacy</a:t>
                      </a:r>
                      <a:r>
                        <a:rPr lang="en-US" sz="1400" kern="100" dirty="0" smtClean="0">
                          <a:effectLst/>
                        </a:rPr>
                        <a:t>; </a:t>
                      </a:r>
                      <a:r>
                        <a:rPr lang="en-US" sz="1400" b="1" kern="100" dirty="0" smtClean="0">
                          <a:effectLst/>
                        </a:rPr>
                        <a:t>solutions</a:t>
                      </a:r>
                      <a:r>
                        <a:rPr lang="en-US" sz="1400" kern="100" dirty="0" smtClean="0">
                          <a:effectLst/>
                        </a:rPr>
                        <a:t>)</a:t>
                      </a:r>
                    </a:p>
                  </a:txBody>
                  <a:tcPr marL="57103" marR="57103" marT="0" marB="0"/>
                </a:tc>
              </a:tr>
            </a:tbl>
          </a:graphicData>
        </a:graphic>
      </p:graphicFrame>
      <p:pic>
        <p:nvPicPr>
          <p:cNvPr id="8"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3699171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457200" y="1065178"/>
            <a:ext cx="8579296" cy="1035471"/>
          </a:xfrm>
        </p:spPr>
        <p:txBody>
          <a:bodyPr>
            <a:normAutofit/>
          </a:bodyPr>
          <a:lstStyle/>
          <a:p>
            <a:pPr marL="0" indent="0">
              <a:buNone/>
            </a:pPr>
            <a:r>
              <a:rPr lang="es-ES" sz="2800" dirty="0" smtClean="0"/>
              <a:t>Concept module</a:t>
            </a:r>
          </a:p>
          <a:p>
            <a:pPr marL="0" indent="0">
              <a:buNone/>
            </a:pPr>
            <a:r>
              <a:rPr lang="es-ES" sz="2800" dirty="0" smtClean="0">
                <a:solidFill>
                  <a:schemeClr val="tx2">
                    <a:lumMod val="60000"/>
                    <a:lumOff val="40000"/>
                  </a:schemeClr>
                </a:solidFill>
              </a:rPr>
              <a:t>Concept note </a:t>
            </a:r>
            <a:r>
              <a:rPr lang="es-ES" sz="2800" dirty="0" err="1" smtClean="0">
                <a:solidFill>
                  <a:schemeClr val="tx2">
                    <a:lumMod val="60000"/>
                    <a:lumOff val="40000"/>
                  </a:schemeClr>
                </a:solidFill>
              </a:rPr>
              <a:t>for</a:t>
            </a:r>
            <a:r>
              <a:rPr lang="es-ES" sz="2800" dirty="0" smtClean="0">
                <a:solidFill>
                  <a:schemeClr val="tx2">
                    <a:lumMod val="60000"/>
                    <a:lumOff val="40000"/>
                  </a:schemeClr>
                </a:solidFill>
              </a:rPr>
              <a:t> </a:t>
            </a:r>
            <a:r>
              <a:rPr lang="es-ES" sz="2800" dirty="0" err="1" smtClean="0">
                <a:solidFill>
                  <a:schemeClr val="tx2">
                    <a:lumMod val="60000"/>
                    <a:lumOff val="40000"/>
                  </a:schemeClr>
                </a:solidFill>
              </a:rPr>
              <a:t>climate</a:t>
            </a:r>
            <a:r>
              <a:rPr lang="es-ES" sz="2800" dirty="0" smtClean="0">
                <a:solidFill>
                  <a:schemeClr val="tx2">
                    <a:lumMod val="60000"/>
                    <a:lumOff val="40000"/>
                  </a:schemeClr>
                </a:solidFill>
              </a:rPr>
              <a:t> </a:t>
            </a:r>
            <a:r>
              <a:rPr lang="es-ES" sz="2800" dirty="0" err="1" smtClean="0">
                <a:solidFill>
                  <a:schemeClr val="tx2">
                    <a:lumMod val="60000"/>
                    <a:lumOff val="40000"/>
                  </a:schemeClr>
                </a:solidFill>
              </a:rPr>
              <a:t>change</a:t>
            </a:r>
            <a:endParaRPr lang="es-ES" sz="2800" dirty="0" smtClean="0">
              <a:solidFill>
                <a:schemeClr val="tx2">
                  <a:lumMod val="60000"/>
                  <a:lumOff val="40000"/>
                </a:schemeClr>
              </a:solidFill>
            </a:endParaRPr>
          </a:p>
          <a:p>
            <a:pPr marL="0" indent="0">
              <a:buNone/>
            </a:pPr>
            <a:endParaRPr lang="es-ES" sz="2400" dirty="0" smtClean="0"/>
          </a:p>
        </p:txBody>
      </p:sp>
      <p:graphicFrame>
        <p:nvGraphicFramePr>
          <p:cNvPr id="4" name="3 Tabla"/>
          <p:cNvGraphicFramePr>
            <a:graphicFrameLocks noGrp="1"/>
          </p:cNvGraphicFramePr>
          <p:nvPr>
            <p:extLst>
              <p:ext uri="{D42A27DB-BD31-4B8C-83A1-F6EECF244321}">
                <p14:modId xmlns:p14="http://schemas.microsoft.com/office/powerpoint/2010/main" val="3434764043"/>
              </p:ext>
            </p:extLst>
          </p:nvPr>
        </p:nvGraphicFramePr>
        <p:xfrm>
          <a:off x="634313" y="2244982"/>
          <a:ext cx="7941276" cy="2560320"/>
        </p:xfrm>
        <a:graphic>
          <a:graphicData uri="http://schemas.openxmlformats.org/drawingml/2006/table">
            <a:tbl>
              <a:tblPr firstRow="1" bandRow="1">
                <a:tableStyleId>{3B4B98B0-60AC-42C2-AFA5-B58CD77FA1E5}</a:tableStyleId>
              </a:tblPr>
              <a:tblGrid>
                <a:gridCol w="7941276"/>
              </a:tblGrid>
              <a:tr h="370840">
                <a:tc>
                  <a:txBody>
                    <a:bodyPr/>
                    <a:lstStyle/>
                    <a:p>
                      <a:pPr marL="0" indent="0" algn="just">
                        <a:buNone/>
                      </a:pPr>
                      <a:r>
                        <a:rPr lang="es-ES" sz="1800" b="0" dirty="0" smtClean="0"/>
                        <a:t>In </a:t>
                      </a:r>
                      <a:r>
                        <a:rPr lang="es-ES" sz="1800" b="0" dirty="0" err="1" smtClean="0"/>
                        <a:t>political</a:t>
                      </a:r>
                      <a:r>
                        <a:rPr lang="es-ES" sz="1800" b="0" dirty="0" smtClean="0"/>
                        <a:t> </a:t>
                      </a:r>
                      <a:r>
                        <a:rPr lang="es-ES" sz="1800" b="0" dirty="0" err="1" smtClean="0"/>
                        <a:t>discourse</a:t>
                      </a:r>
                      <a:r>
                        <a:rPr lang="es-ES" sz="1800" b="0" dirty="0" smtClean="0"/>
                        <a:t> (ES+UK), </a:t>
                      </a:r>
                      <a:r>
                        <a:rPr lang="es-ES" sz="1800" b="0" dirty="0" err="1" smtClean="0"/>
                        <a:t>climate</a:t>
                      </a:r>
                      <a:r>
                        <a:rPr lang="es-ES" sz="1800" b="0" dirty="0" smtClean="0"/>
                        <a:t> </a:t>
                      </a:r>
                      <a:r>
                        <a:rPr lang="es-ES" sz="1800" b="0" dirty="0" err="1" smtClean="0"/>
                        <a:t>change</a:t>
                      </a:r>
                      <a:r>
                        <a:rPr lang="es-ES" sz="1800" b="0" dirty="0" smtClean="0"/>
                        <a:t> </a:t>
                      </a:r>
                      <a:r>
                        <a:rPr lang="es-ES" sz="1800" b="0" dirty="0" err="1" smtClean="0"/>
                        <a:t>is</a:t>
                      </a:r>
                      <a:r>
                        <a:rPr lang="es-ES" sz="1800" b="0" dirty="0" smtClean="0"/>
                        <a:t> </a:t>
                      </a:r>
                      <a:r>
                        <a:rPr lang="es-ES" sz="1800" b="0" dirty="0" err="1" smtClean="0"/>
                        <a:t>mostly</a:t>
                      </a:r>
                      <a:r>
                        <a:rPr lang="es-ES" sz="1800" b="0" dirty="0" smtClean="0"/>
                        <a:t> </a:t>
                      </a:r>
                      <a:r>
                        <a:rPr lang="es-ES" sz="1800" b="0" dirty="0" err="1" smtClean="0"/>
                        <a:t>portrayed</a:t>
                      </a:r>
                      <a:r>
                        <a:rPr lang="es-ES" sz="1800" b="0" dirty="0" smtClean="0"/>
                        <a:t> as </a:t>
                      </a:r>
                      <a:r>
                        <a:rPr lang="es-ES" sz="1800" b="0" dirty="0" err="1" smtClean="0"/>
                        <a:t>part</a:t>
                      </a:r>
                      <a:r>
                        <a:rPr lang="es-ES" sz="1800" b="0" dirty="0" smtClean="0"/>
                        <a:t> of </a:t>
                      </a:r>
                      <a:r>
                        <a:rPr lang="es-ES" sz="1800" b="0" dirty="0" err="1" smtClean="0"/>
                        <a:t>the</a:t>
                      </a:r>
                      <a:r>
                        <a:rPr lang="es-ES" sz="1800" b="0" dirty="0" smtClean="0"/>
                        <a:t> </a:t>
                      </a:r>
                      <a:r>
                        <a:rPr lang="es-ES" sz="1800" b="1" dirty="0" smtClean="0">
                          <a:solidFill>
                            <a:schemeClr val="tx2">
                              <a:lumMod val="60000"/>
                              <a:lumOff val="40000"/>
                            </a:schemeClr>
                          </a:solidFill>
                        </a:rPr>
                        <a:t>Response </a:t>
                      </a:r>
                      <a:r>
                        <a:rPr lang="es-ES" sz="1800" b="1" dirty="0" err="1" smtClean="0">
                          <a:solidFill>
                            <a:schemeClr val="tx2">
                              <a:lumMod val="60000"/>
                              <a:lumOff val="40000"/>
                            </a:schemeClr>
                          </a:solidFill>
                        </a:rPr>
                        <a:t>efficacy</a:t>
                      </a:r>
                      <a:r>
                        <a:rPr lang="es-ES" sz="1800" b="1" dirty="0" smtClean="0">
                          <a:solidFill>
                            <a:schemeClr val="tx2">
                              <a:lumMod val="60000"/>
                              <a:lumOff val="40000"/>
                            </a:schemeClr>
                          </a:solidFill>
                        </a:rPr>
                        <a:t>+ </a:t>
                      </a:r>
                      <a:r>
                        <a:rPr lang="es-ES" sz="1800" b="1" dirty="0" err="1" smtClean="0">
                          <a:solidFill>
                            <a:schemeClr val="tx2">
                              <a:lumMod val="60000"/>
                              <a:lumOff val="40000"/>
                            </a:schemeClr>
                          </a:solidFill>
                        </a:rPr>
                        <a:t>frame</a:t>
                      </a:r>
                      <a:r>
                        <a:rPr lang="es-ES" sz="1800" b="0" dirty="0" smtClean="0"/>
                        <a:t>, </a:t>
                      </a:r>
                      <a:r>
                        <a:rPr lang="es-ES" sz="1800" b="0" dirty="0" err="1" smtClean="0"/>
                        <a:t>which</a:t>
                      </a:r>
                      <a:r>
                        <a:rPr lang="es-ES" sz="1800" b="0" dirty="0" smtClean="0"/>
                        <a:t> </a:t>
                      </a:r>
                      <a:r>
                        <a:rPr lang="es-ES" sz="1800" b="0" dirty="0" err="1" smtClean="0"/>
                        <a:t>means</a:t>
                      </a:r>
                      <a:r>
                        <a:rPr lang="es-ES" sz="1800" b="0" dirty="0" smtClean="0"/>
                        <a:t> </a:t>
                      </a:r>
                      <a:r>
                        <a:rPr lang="es-ES" sz="1800" b="0" dirty="0" err="1" smtClean="0"/>
                        <a:t>that</a:t>
                      </a:r>
                      <a:r>
                        <a:rPr lang="es-ES" sz="1800" b="0" dirty="0" smtClean="0"/>
                        <a:t> </a:t>
                      </a:r>
                      <a:r>
                        <a:rPr lang="es-ES" sz="1800" b="0" dirty="0" err="1" smtClean="0"/>
                        <a:t>politicians</a:t>
                      </a:r>
                      <a:r>
                        <a:rPr lang="es-ES" sz="1800" b="0" dirty="0" smtClean="0"/>
                        <a:t>, </a:t>
                      </a:r>
                      <a:r>
                        <a:rPr lang="es-ES" sz="1800" b="0" dirty="0" err="1" smtClean="0"/>
                        <a:t>regardless</a:t>
                      </a:r>
                      <a:r>
                        <a:rPr lang="es-ES" sz="1800" b="0" dirty="0" smtClean="0"/>
                        <a:t> of </a:t>
                      </a:r>
                      <a:r>
                        <a:rPr lang="es-ES" sz="1800" b="0" dirty="0" err="1" smtClean="0"/>
                        <a:t>their</a:t>
                      </a:r>
                      <a:r>
                        <a:rPr lang="es-ES" sz="1800" b="0" dirty="0" smtClean="0"/>
                        <a:t> </a:t>
                      </a:r>
                      <a:r>
                        <a:rPr lang="es-ES" sz="1800" b="0" dirty="0" err="1" smtClean="0"/>
                        <a:t>ideology</a:t>
                      </a:r>
                      <a:r>
                        <a:rPr lang="es-ES" sz="1800" b="0" dirty="0" smtClean="0"/>
                        <a:t>, </a:t>
                      </a:r>
                      <a:r>
                        <a:rPr lang="es-ES" sz="1800" b="0" dirty="0" err="1" smtClean="0"/>
                        <a:t>believe</a:t>
                      </a:r>
                      <a:r>
                        <a:rPr lang="es-ES" sz="1800" b="0" dirty="0" smtClean="0"/>
                        <a:t> </a:t>
                      </a:r>
                      <a:r>
                        <a:rPr lang="es-ES" sz="1800" b="0" dirty="0" err="1" smtClean="0"/>
                        <a:t>that</a:t>
                      </a:r>
                      <a:r>
                        <a:rPr lang="es-ES" sz="1800" b="0" dirty="0" smtClean="0"/>
                        <a:t> </a:t>
                      </a:r>
                      <a:r>
                        <a:rPr lang="es-ES" sz="1800" b="0" dirty="0" err="1" smtClean="0"/>
                        <a:t>policy</a:t>
                      </a:r>
                      <a:r>
                        <a:rPr lang="es-ES" sz="1800" b="0" dirty="0" smtClean="0"/>
                        <a:t> </a:t>
                      </a:r>
                      <a:r>
                        <a:rPr lang="es-ES" sz="1800" b="0" dirty="0" err="1" smtClean="0"/>
                        <a:t>action</a:t>
                      </a:r>
                      <a:r>
                        <a:rPr lang="es-ES" sz="1800" b="0" dirty="0" smtClean="0"/>
                        <a:t> can </a:t>
                      </a:r>
                      <a:r>
                        <a:rPr lang="es-ES" sz="1800" b="0" dirty="0" err="1" smtClean="0"/>
                        <a:t>make</a:t>
                      </a:r>
                      <a:r>
                        <a:rPr lang="es-ES" sz="1800" b="0" dirty="0" smtClean="0"/>
                        <a:t> a positive </a:t>
                      </a:r>
                      <a:r>
                        <a:rPr lang="es-ES" sz="1800" b="0" dirty="0" err="1" smtClean="0"/>
                        <a:t>difference</a:t>
                      </a:r>
                      <a:r>
                        <a:rPr lang="es-ES" sz="1800" b="0" dirty="0" smtClean="0"/>
                        <a:t> to </a:t>
                      </a:r>
                      <a:r>
                        <a:rPr lang="es-ES" sz="1800" b="0" dirty="0" err="1" smtClean="0"/>
                        <a:t>address</a:t>
                      </a:r>
                      <a:r>
                        <a:rPr lang="es-ES" sz="1800" b="0" dirty="0" smtClean="0"/>
                        <a:t> </a:t>
                      </a:r>
                      <a:r>
                        <a:rPr lang="es-ES" sz="1800" b="0" dirty="0" err="1" smtClean="0"/>
                        <a:t>it</a:t>
                      </a:r>
                      <a:r>
                        <a:rPr lang="es-ES" sz="1800" b="0" dirty="0" smtClean="0"/>
                        <a:t>.</a:t>
                      </a:r>
                    </a:p>
                    <a:p>
                      <a:pPr marL="0" indent="0" algn="just">
                        <a:buNone/>
                      </a:pPr>
                      <a:r>
                        <a:rPr lang="es-ES" sz="1800" b="0" dirty="0" smtClean="0"/>
                        <a:t>In </a:t>
                      </a:r>
                      <a:r>
                        <a:rPr lang="es-ES" sz="1800" b="0" dirty="0" err="1" smtClean="0"/>
                        <a:t>Spain</a:t>
                      </a:r>
                      <a:r>
                        <a:rPr lang="es-ES" sz="1800" b="0" dirty="0" smtClean="0"/>
                        <a:t>, </a:t>
                      </a:r>
                      <a:r>
                        <a:rPr lang="es-ES" sz="1800" b="1" dirty="0" err="1" smtClean="0">
                          <a:solidFill>
                            <a:schemeClr val="tx2">
                              <a:lumMod val="60000"/>
                              <a:lumOff val="40000"/>
                            </a:schemeClr>
                          </a:solidFill>
                        </a:rPr>
                        <a:t>Political</a:t>
                      </a:r>
                      <a:r>
                        <a:rPr lang="es-ES" sz="1800" b="1" dirty="0" smtClean="0">
                          <a:solidFill>
                            <a:schemeClr val="tx2">
                              <a:lumMod val="60000"/>
                              <a:lumOff val="40000"/>
                            </a:schemeClr>
                          </a:solidFill>
                        </a:rPr>
                        <a:t> </a:t>
                      </a:r>
                      <a:r>
                        <a:rPr lang="es-ES" sz="1800" b="1" dirty="0" err="1" smtClean="0">
                          <a:solidFill>
                            <a:schemeClr val="tx2">
                              <a:lumMod val="60000"/>
                              <a:lumOff val="40000"/>
                            </a:schemeClr>
                          </a:solidFill>
                        </a:rPr>
                        <a:t>conflict</a:t>
                      </a:r>
                      <a:r>
                        <a:rPr lang="es-ES" sz="1800" b="1" dirty="0" smtClean="0">
                          <a:solidFill>
                            <a:schemeClr val="tx2">
                              <a:lumMod val="60000"/>
                              <a:lumOff val="40000"/>
                            </a:schemeClr>
                          </a:solidFill>
                        </a:rPr>
                        <a:t> and </a:t>
                      </a:r>
                      <a:r>
                        <a:rPr lang="es-ES" sz="1800" b="1" dirty="0" err="1" smtClean="0">
                          <a:solidFill>
                            <a:schemeClr val="tx2">
                              <a:lumMod val="60000"/>
                              <a:lumOff val="40000"/>
                            </a:schemeClr>
                          </a:solidFill>
                        </a:rPr>
                        <a:t>Call</a:t>
                      </a:r>
                      <a:r>
                        <a:rPr lang="es-ES" sz="1800" b="1" dirty="0" smtClean="0">
                          <a:solidFill>
                            <a:schemeClr val="tx2">
                              <a:lumMod val="60000"/>
                              <a:lumOff val="40000"/>
                            </a:schemeClr>
                          </a:solidFill>
                        </a:rPr>
                        <a:t> </a:t>
                      </a:r>
                      <a:r>
                        <a:rPr lang="es-ES" sz="1800" b="1" dirty="0" err="1" smtClean="0">
                          <a:solidFill>
                            <a:schemeClr val="tx2">
                              <a:lumMod val="60000"/>
                              <a:lumOff val="40000"/>
                            </a:schemeClr>
                          </a:solidFill>
                        </a:rPr>
                        <a:t>for</a:t>
                      </a:r>
                      <a:r>
                        <a:rPr lang="es-ES" sz="1800" b="1" dirty="0" smtClean="0">
                          <a:solidFill>
                            <a:schemeClr val="tx2">
                              <a:lumMod val="60000"/>
                              <a:lumOff val="40000"/>
                            </a:schemeClr>
                          </a:solidFill>
                        </a:rPr>
                        <a:t> </a:t>
                      </a:r>
                      <a:r>
                        <a:rPr lang="es-ES" sz="1800" b="1" dirty="0" err="1" smtClean="0">
                          <a:solidFill>
                            <a:schemeClr val="tx2">
                              <a:lumMod val="60000"/>
                              <a:lumOff val="40000"/>
                            </a:schemeClr>
                          </a:solidFill>
                        </a:rPr>
                        <a:t>action</a:t>
                      </a:r>
                      <a:r>
                        <a:rPr lang="es-ES" sz="1800" b="1" dirty="0" smtClean="0"/>
                        <a:t> </a:t>
                      </a:r>
                      <a:r>
                        <a:rPr lang="es-ES" sz="1800" b="0" dirty="0" smtClean="0"/>
                        <a:t>are </a:t>
                      </a:r>
                      <a:r>
                        <a:rPr lang="es-ES" sz="1800" b="0" dirty="0" err="1" smtClean="0"/>
                        <a:t>the</a:t>
                      </a:r>
                      <a:r>
                        <a:rPr lang="es-ES" sz="1800" b="0" dirty="0" smtClean="0"/>
                        <a:t> </a:t>
                      </a:r>
                      <a:r>
                        <a:rPr lang="es-ES" sz="1800" b="0" dirty="0" err="1" smtClean="0"/>
                        <a:t>next</a:t>
                      </a:r>
                      <a:r>
                        <a:rPr lang="es-ES" sz="1800" b="0" dirty="0" smtClean="0"/>
                        <a:t> </a:t>
                      </a:r>
                      <a:r>
                        <a:rPr lang="es-ES" sz="1800" b="0" dirty="0" err="1" smtClean="0"/>
                        <a:t>frames</a:t>
                      </a:r>
                      <a:r>
                        <a:rPr lang="es-ES" sz="1800" b="0" dirty="0" smtClean="0"/>
                        <a:t> </a:t>
                      </a:r>
                      <a:r>
                        <a:rPr lang="es-ES" sz="1800" b="0" dirty="0" err="1" smtClean="0"/>
                        <a:t>most</a:t>
                      </a:r>
                      <a:r>
                        <a:rPr lang="es-ES" sz="1800" b="0" dirty="0" smtClean="0"/>
                        <a:t> </a:t>
                      </a:r>
                      <a:r>
                        <a:rPr lang="es-ES" sz="1800" b="0" dirty="0" err="1" smtClean="0"/>
                        <a:t>frequently</a:t>
                      </a:r>
                      <a:r>
                        <a:rPr lang="es-ES" sz="1800" b="0" dirty="0" smtClean="0"/>
                        <a:t> </a:t>
                      </a:r>
                      <a:r>
                        <a:rPr lang="es-ES" sz="1800" b="0" dirty="0" err="1" smtClean="0"/>
                        <a:t>activated</a:t>
                      </a:r>
                      <a:r>
                        <a:rPr lang="es-ES" sz="1800" b="0" dirty="0" smtClean="0"/>
                        <a:t>, </a:t>
                      </a:r>
                      <a:r>
                        <a:rPr lang="es-ES" sz="1800" b="0" dirty="0" err="1" smtClean="0"/>
                        <a:t>whereas</a:t>
                      </a:r>
                      <a:r>
                        <a:rPr lang="es-ES" sz="1800" b="0" dirty="0" smtClean="0"/>
                        <a:t> in UK </a:t>
                      </a:r>
                      <a:r>
                        <a:rPr lang="es-ES" sz="1800" b="0" dirty="0" err="1" smtClean="0"/>
                        <a:t>these</a:t>
                      </a:r>
                      <a:r>
                        <a:rPr lang="es-ES" sz="1800" b="0" dirty="0" smtClean="0"/>
                        <a:t> are </a:t>
                      </a:r>
                      <a:r>
                        <a:rPr lang="es-ES" sz="1800" b="1" dirty="0" err="1" smtClean="0">
                          <a:solidFill>
                            <a:schemeClr val="tx2">
                              <a:lumMod val="60000"/>
                              <a:lumOff val="40000"/>
                            </a:schemeClr>
                          </a:solidFill>
                        </a:rPr>
                        <a:t>Political</a:t>
                      </a:r>
                      <a:r>
                        <a:rPr lang="es-ES" sz="1800" b="1" dirty="0" smtClean="0">
                          <a:solidFill>
                            <a:schemeClr val="tx2">
                              <a:lumMod val="60000"/>
                              <a:lumOff val="40000"/>
                            </a:schemeClr>
                          </a:solidFill>
                        </a:rPr>
                        <a:t> </a:t>
                      </a:r>
                      <a:r>
                        <a:rPr lang="es-ES" sz="1800" b="1" dirty="0" err="1" smtClean="0">
                          <a:solidFill>
                            <a:schemeClr val="tx2">
                              <a:lumMod val="60000"/>
                              <a:lumOff val="40000"/>
                            </a:schemeClr>
                          </a:solidFill>
                        </a:rPr>
                        <a:t>conflict</a:t>
                      </a:r>
                      <a:r>
                        <a:rPr lang="es-ES" sz="1800" b="1" dirty="0" smtClean="0">
                          <a:solidFill>
                            <a:schemeClr val="tx2">
                              <a:lumMod val="60000"/>
                              <a:lumOff val="40000"/>
                            </a:schemeClr>
                          </a:solidFill>
                        </a:rPr>
                        <a:t> and Response </a:t>
                      </a:r>
                      <a:r>
                        <a:rPr lang="es-ES" sz="1800" b="1" dirty="0" err="1" smtClean="0">
                          <a:solidFill>
                            <a:schemeClr val="tx2">
                              <a:lumMod val="60000"/>
                              <a:lumOff val="40000"/>
                            </a:schemeClr>
                          </a:solidFill>
                        </a:rPr>
                        <a:t>efficacy</a:t>
                      </a:r>
                      <a:r>
                        <a:rPr lang="es-ES" sz="1800" b="1" dirty="0" smtClean="0">
                          <a:solidFill>
                            <a:schemeClr val="tx2">
                              <a:lumMod val="60000"/>
                              <a:lumOff val="40000"/>
                            </a:schemeClr>
                          </a:solidFill>
                        </a:rPr>
                        <a:t>- </a:t>
                      </a:r>
                      <a:r>
                        <a:rPr lang="es-ES" sz="1800" b="1" dirty="0" err="1" smtClean="0">
                          <a:solidFill>
                            <a:schemeClr val="tx2">
                              <a:lumMod val="60000"/>
                              <a:lumOff val="40000"/>
                            </a:schemeClr>
                          </a:solidFill>
                        </a:rPr>
                        <a:t>frame</a:t>
                      </a:r>
                      <a:r>
                        <a:rPr lang="es-ES" sz="1800" b="0" dirty="0" smtClean="0"/>
                        <a:t>.</a:t>
                      </a:r>
                      <a:r>
                        <a:rPr lang="es-ES" sz="1800" b="0" baseline="0" dirty="0" smtClean="0"/>
                        <a:t> </a:t>
                      </a:r>
                      <a:r>
                        <a:rPr lang="es-ES" sz="1800" b="0" baseline="0" dirty="0" err="1" smtClean="0"/>
                        <a:t>This</a:t>
                      </a:r>
                      <a:r>
                        <a:rPr lang="es-ES" sz="1800" b="0" baseline="0" dirty="0" smtClean="0"/>
                        <a:t> </a:t>
                      </a:r>
                      <a:r>
                        <a:rPr lang="es-ES" sz="1800" b="0" dirty="0" err="1" smtClean="0"/>
                        <a:t>means</a:t>
                      </a:r>
                      <a:r>
                        <a:rPr lang="es-ES" sz="1800" b="0" dirty="0" smtClean="0"/>
                        <a:t> </a:t>
                      </a:r>
                      <a:r>
                        <a:rPr lang="es-ES" sz="1800" b="0" dirty="0" err="1" smtClean="0"/>
                        <a:t>that</a:t>
                      </a:r>
                      <a:r>
                        <a:rPr lang="es-ES" sz="1800" b="0" dirty="0" smtClean="0"/>
                        <a:t> UK</a:t>
                      </a:r>
                      <a:r>
                        <a:rPr lang="es-ES" sz="1800" b="0" baseline="0" dirty="0" smtClean="0"/>
                        <a:t> </a:t>
                      </a:r>
                      <a:r>
                        <a:rPr lang="es-ES" sz="1800" b="0" baseline="0" dirty="0" err="1" smtClean="0"/>
                        <a:t>politicians</a:t>
                      </a:r>
                      <a:r>
                        <a:rPr lang="es-ES" sz="1800" b="0" baseline="0" dirty="0" smtClean="0"/>
                        <a:t> are more </a:t>
                      </a:r>
                      <a:r>
                        <a:rPr lang="es-ES" sz="1800" b="0" baseline="0" dirty="0" err="1" smtClean="0"/>
                        <a:t>divided</a:t>
                      </a:r>
                      <a:r>
                        <a:rPr lang="es-ES" sz="1800" b="0" baseline="0" dirty="0" smtClean="0"/>
                        <a:t> </a:t>
                      </a:r>
                      <a:r>
                        <a:rPr lang="es-ES" sz="1800" b="0" baseline="0" dirty="0" err="1" smtClean="0"/>
                        <a:t>across</a:t>
                      </a:r>
                      <a:r>
                        <a:rPr lang="es-ES" sz="1800" b="0" baseline="0" dirty="0" smtClean="0"/>
                        <a:t> </a:t>
                      </a:r>
                      <a:r>
                        <a:rPr lang="es-ES" sz="1800" b="0" baseline="0" dirty="0" err="1" smtClean="0"/>
                        <a:t>the</a:t>
                      </a:r>
                      <a:r>
                        <a:rPr lang="es-ES" sz="1800" b="0" baseline="0" dirty="0" smtClean="0"/>
                        <a:t> </a:t>
                      </a:r>
                      <a:r>
                        <a:rPr lang="es-ES" sz="1800" b="0" baseline="0" dirty="0" err="1" smtClean="0"/>
                        <a:t>political</a:t>
                      </a:r>
                      <a:r>
                        <a:rPr lang="es-ES" sz="1800" b="0" baseline="0" dirty="0" smtClean="0"/>
                        <a:t> </a:t>
                      </a:r>
                      <a:r>
                        <a:rPr lang="es-ES" sz="1800" b="0" baseline="0" dirty="0" err="1" smtClean="0"/>
                        <a:t>spectrum</a:t>
                      </a:r>
                      <a:r>
                        <a:rPr lang="es-ES" sz="1800" b="0" baseline="0" dirty="0" smtClean="0"/>
                        <a:t>. </a:t>
                      </a:r>
                      <a:r>
                        <a:rPr lang="es-ES" sz="1800" b="0" baseline="0" dirty="0" err="1" smtClean="0"/>
                        <a:t>Left-wing</a:t>
                      </a:r>
                      <a:r>
                        <a:rPr lang="es-ES" sz="1800" b="0" baseline="0" dirty="0" smtClean="0"/>
                        <a:t> </a:t>
                      </a:r>
                      <a:r>
                        <a:rPr lang="es-ES" sz="1800" b="0" baseline="0" dirty="0" err="1" smtClean="0"/>
                        <a:t>parties</a:t>
                      </a:r>
                      <a:r>
                        <a:rPr lang="es-ES" sz="1800" b="0" baseline="0" dirty="0" smtClean="0"/>
                        <a:t> </a:t>
                      </a:r>
                      <a:r>
                        <a:rPr lang="es-ES" sz="1800" b="0" baseline="0" dirty="0" err="1" smtClean="0"/>
                        <a:t>evoke</a:t>
                      </a:r>
                      <a:r>
                        <a:rPr lang="es-ES" sz="1800" b="0" baseline="0" dirty="0" smtClean="0"/>
                        <a:t> </a:t>
                      </a:r>
                      <a:r>
                        <a:rPr lang="es-ES" sz="1800" b="0" baseline="0" dirty="0" err="1" smtClean="0"/>
                        <a:t>the</a:t>
                      </a:r>
                      <a:r>
                        <a:rPr lang="es-ES" sz="1800" b="0" baseline="0" dirty="0" smtClean="0"/>
                        <a:t> </a:t>
                      </a:r>
                      <a:r>
                        <a:rPr lang="es-ES" sz="1800" b="1" baseline="0" dirty="0" smtClean="0">
                          <a:solidFill>
                            <a:schemeClr val="tx2">
                              <a:lumMod val="60000"/>
                              <a:lumOff val="40000"/>
                            </a:schemeClr>
                          </a:solidFill>
                        </a:rPr>
                        <a:t>Response </a:t>
                      </a:r>
                      <a:r>
                        <a:rPr lang="es-ES" sz="1800" b="1" baseline="0" dirty="0" err="1" smtClean="0">
                          <a:solidFill>
                            <a:schemeClr val="tx2">
                              <a:lumMod val="60000"/>
                              <a:lumOff val="40000"/>
                            </a:schemeClr>
                          </a:solidFill>
                        </a:rPr>
                        <a:t>efficacy</a:t>
                      </a:r>
                      <a:r>
                        <a:rPr lang="es-ES" sz="1800" b="1" baseline="0" dirty="0" smtClean="0">
                          <a:solidFill>
                            <a:schemeClr val="tx2">
                              <a:lumMod val="60000"/>
                              <a:lumOff val="40000"/>
                            </a:schemeClr>
                          </a:solidFill>
                        </a:rPr>
                        <a:t>+ </a:t>
                      </a:r>
                      <a:r>
                        <a:rPr lang="es-ES" sz="1800" b="1" baseline="0" dirty="0" err="1" smtClean="0">
                          <a:solidFill>
                            <a:schemeClr val="tx2">
                              <a:lumMod val="60000"/>
                              <a:lumOff val="40000"/>
                            </a:schemeClr>
                          </a:solidFill>
                        </a:rPr>
                        <a:t>frame</a:t>
                      </a:r>
                      <a:r>
                        <a:rPr lang="es-ES" sz="1800" b="1" baseline="0" dirty="0" smtClean="0"/>
                        <a:t> </a:t>
                      </a:r>
                      <a:r>
                        <a:rPr lang="es-ES" sz="1800" b="0" baseline="0" dirty="0" smtClean="0"/>
                        <a:t>more </a:t>
                      </a:r>
                      <a:r>
                        <a:rPr lang="es-ES" sz="1800" b="0" baseline="0" dirty="0" err="1" smtClean="0"/>
                        <a:t>frequently</a:t>
                      </a:r>
                      <a:r>
                        <a:rPr lang="es-ES" sz="1800" b="0" baseline="0" dirty="0" smtClean="0"/>
                        <a:t> and </a:t>
                      </a:r>
                      <a:r>
                        <a:rPr lang="es-ES" sz="1800" b="0" baseline="0" dirty="0" err="1" smtClean="0"/>
                        <a:t>right-wing</a:t>
                      </a:r>
                      <a:r>
                        <a:rPr lang="es-ES" sz="1800" b="0" baseline="0" dirty="0" smtClean="0"/>
                        <a:t> </a:t>
                      </a:r>
                      <a:r>
                        <a:rPr lang="es-ES" sz="1800" b="0" baseline="0" dirty="0" err="1" smtClean="0"/>
                        <a:t>parties</a:t>
                      </a:r>
                      <a:r>
                        <a:rPr lang="es-ES" sz="1800" b="0" baseline="0" dirty="0" smtClean="0"/>
                        <a:t> </a:t>
                      </a:r>
                      <a:r>
                        <a:rPr lang="es-ES" sz="1800" b="0" baseline="0" dirty="0" err="1" smtClean="0"/>
                        <a:t>evoke</a:t>
                      </a:r>
                      <a:r>
                        <a:rPr lang="es-ES" sz="1800" b="0" baseline="0" dirty="0" smtClean="0"/>
                        <a:t> </a:t>
                      </a:r>
                      <a:r>
                        <a:rPr lang="es-ES" sz="1800" b="0" baseline="0" dirty="0" err="1" smtClean="0"/>
                        <a:t>the</a:t>
                      </a:r>
                      <a:r>
                        <a:rPr lang="es-ES" sz="1800" b="0" baseline="0" dirty="0" smtClean="0"/>
                        <a:t> </a:t>
                      </a:r>
                      <a:r>
                        <a:rPr lang="es-ES" sz="1800" b="1" baseline="0" dirty="0" smtClean="0">
                          <a:solidFill>
                            <a:schemeClr val="tx2">
                              <a:lumMod val="60000"/>
                              <a:lumOff val="40000"/>
                            </a:schemeClr>
                          </a:solidFill>
                        </a:rPr>
                        <a:t>Response </a:t>
                      </a:r>
                      <a:r>
                        <a:rPr lang="es-ES" sz="1800" b="1" baseline="0" dirty="0" err="1" smtClean="0">
                          <a:solidFill>
                            <a:schemeClr val="tx2">
                              <a:lumMod val="60000"/>
                              <a:lumOff val="40000"/>
                            </a:schemeClr>
                          </a:solidFill>
                        </a:rPr>
                        <a:t>efficacy</a:t>
                      </a:r>
                      <a:r>
                        <a:rPr lang="es-ES" sz="1800" b="1" baseline="0" dirty="0" smtClean="0">
                          <a:solidFill>
                            <a:schemeClr val="tx2">
                              <a:lumMod val="60000"/>
                              <a:lumOff val="40000"/>
                            </a:schemeClr>
                          </a:solidFill>
                        </a:rPr>
                        <a:t>- </a:t>
                      </a:r>
                      <a:r>
                        <a:rPr lang="es-ES" sz="1800" b="1" baseline="0" dirty="0" err="1" smtClean="0">
                          <a:solidFill>
                            <a:schemeClr val="tx2">
                              <a:lumMod val="60000"/>
                              <a:lumOff val="40000"/>
                            </a:schemeClr>
                          </a:solidFill>
                        </a:rPr>
                        <a:t>frame</a:t>
                      </a:r>
                      <a:r>
                        <a:rPr lang="es-ES" sz="1800" b="1" baseline="0" dirty="0" smtClean="0">
                          <a:solidFill>
                            <a:schemeClr val="tx2">
                              <a:lumMod val="60000"/>
                              <a:lumOff val="40000"/>
                            </a:schemeClr>
                          </a:solidFill>
                        </a:rPr>
                        <a:t> </a:t>
                      </a:r>
                      <a:r>
                        <a:rPr lang="es-ES" sz="1800" b="0" baseline="0" dirty="0" smtClean="0"/>
                        <a:t>more </a:t>
                      </a:r>
                      <a:r>
                        <a:rPr lang="es-ES" sz="1800" b="0" baseline="0" dirty="0" err="1" smtClean="0"/>
                        <a:t>frequently</a:t>
                      </a:r>
                      <a:r>
                        <a:rPr lang="es-ES" sz="1800" b="0" baseline="0" dirty="0" smtClean="0"/>
                        <a:t>. </a:t>
                      </a:r>
                      <a:r>
                        <a:rPr lang="es-ES" sz="1800" b="1" baseline="0" dirty="0" err="1" smtClean="0">
                          <a:solidFill>
                            <a:schemeClr val="tx2">
                              <a:lumMod val="60000"/>
                              <a:lumOff val="40000"/>
                            </a:schemeClr>
                          </a:solidFill>
                        </a:rPr>
                        <a:t>Morality</a:t>
                      </a:r>
                      <a:r>
                        <a:rPr lang="es-ES" sz="1800" b="0" baseline="0" dirty="0" smtClean="0">
                          <a:solidFill>
                            <a:schemeClr val="tx2">
                              <a:lumMod val="60000"/>
                              <a:lumOff val="40000"/>
                            </a:schemeClr>
                          </a:solidFill>
                        </a:rPr>
                        <a:t> </a:t>
                      </a:r>
                      <a:r>
                        <a:rPr lang="es-ES" sz="1800" b="0" baseline="0" dirty="0" err="1" smtClean="0"/>
                        <a:t>seems</a:t>
                      </a:r>
                      <a:r>
                        <a:rPr lang="es-ES" sz="1800" b="0" baseline="0" dirty="0" smtClean="0"/>
                        <a:t> to drive UK </a:t>
                      </a:r>
                      <a:r>
                        <a:rPr lang="es-ES" sz="1800" b="0" baseline="0" dirty="0" err="1" smtClean="0"/>
                        <a:t>political</a:t>
                      </a:r>
                      <a:r>
                        <a:rPr lang="es-ES" sz="1800" b="0" baseline="0" dirty="0" smtClean="0"/>
                        <a:t> </a:t>
                      </a:r>
                      <a:r>
                        <a:rPr lang="es-ES" sz="1800" b="0" baseline="0" dirty="0" err="1" smtClean="0"/>
                        <a:t>discourse</a:t>
                      </a:r>
                      <a:r>
                        <a:rPr lang="es-ES" sz="1800" b="0" baseline="0" dirty="0" smtClean="0"/>
                        <a:t> </a:t>
                      </a:r>
                      <a:r>
                        <a:rPr lang="es-ES" sz="1800" b="0" baseline="0" dirty="0" err="1" smtClean="0"/>
                        <a:t>much</a:t>
                      </a:r>
                      <a:r>
                        <a:rPr lang="es-ES" sz="1800" b="0" baseline="0" dirty="0" smtClean="0"/>
                        <a:t> more </a:t>
                      </a:r>
                      <a:r>
                        <a:rPr lang="es-ES" sz="1800" b="0" baseline="0" dirty="0" err="1" smtClean="0"/>
                        <a:t>often</a:t>
                      </a:r>
                      <a:r>
                        <a:rPr lang="es-ES" sz="1800" b="0" baseline="0" dirty="0" smtClean="0"/>
                        <a:t> </a:t>
                      </a:r>
                      <a:r>
                        <a:rPr lang="es-ES" sz="1800" b="0" baseline="0" dirty="0" err="1" smtClean="0"/>
                        <a:t>than</a:t>
                      </a:r>
                      <a:r>
                        <a:rPr lang="es-ES" sz="1800" b="0" baseline="0" dirty="0" smtClean="0"/>
                        <a:t> in </a:t>
                      </a:r>
                      <a:r>
                        <a:rPr lang="es-ES" sz="1800" b="0" baseline="0" dirty="0" err="1" smtClean="0"/>
                        <a:t>Spanish</a:t>
                      </a:r>
                      <a:r>
                        <a:rPr lang="es-ES" sz="1800" b="0" baseline="0" dirty="0" smtClean="0"/>
                        <a:t> </a:t>
                      </a:r>
                      <a:r>
                        <a:rPr lang="es-ES" sz="1800" b="0" baseline="0" dirty="0" err="1" smtClean="0"/>
                        <a:t>political</a:t>
                      </a:r>
                      <a:r>
                        <a:rPr lang="es-ES" sz="1800" b="0" baseline="0" dirty="0" smtClean="0"/>
                        <a:t> </a:t>
                      </a:r>
                      <a:r>
                        <a:rPr lang="es-ES" sz="1800" b="0" baseline="0" dirty="0" err="1" smtClean="0"/>
                        <a:t>discourse</a:t>
                      </a:r>
                      <a:r>
                        <a:rPr lang="es-ES" sz="1800" b="0" baseline="0" dirty="0" smtClean="0"/>
                        <a:t> (…)</a:t>
                      </a:r>
                      <a:endParaRPr lang="fr-FR" b="0" dirty="0"/>
                    </a:p>
                  </a:txBody>
                  <a:tcPr/>
                </a:tc>
              </a:tr>
            </a:tbl>
          </a:graphicData>
        </a:graphic>
      </p:graphicFrame>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1751256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205979"/>
            <a:ext cx="6634264"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1079770" y="4516066"/>
            <a:ext cx="7810811" cy="439244"/>
          </a:xfrm>
        </p:spPr>
        <p:txBody>
          <a:bodyPr>
            <a:normAutofit fontScale="85000" lnSpcReduction="20000"/>
          </a:bodyPr>
          <a:lstStyle/>
          <a:p>
            <a:pPr marL="0" indent="0">
              <a:buNone/>
            </a:pPr>
            <a:r>
              <a:rPr lang="es-ES" dirty="0" err="1"/>
              <a:t>Scientific</a:t>
            </a:r>
            <a:r>
              <a:rPr lang="es-ES" dirty="0"/>
              <a:t> </a:t>
            </a:r>
            <a:r>
              <a:rPr lang="es-ES" dirty="0" err="1"/>
              <a:t>consensus</a:t>
            </a:r>
            <a:r>
              <a:rPr lang="es-ES" dirty="0"/>
              <a:t> vs. </a:t>
            </a:r>
            <a:r>
              <a:rPr lang="es-ES" dirty="0" err="1"/>
              <a:t>Scientific</a:t>
            </a:r>
            <a:r>
              <a:rPr lang="es-ES" dirty="0"/>
              <a:t> </a:t>
            </a:r>
            <a:r>
              <a:rPr lang="es-ES" dirty="0" err="1"/>
              <a:t>uncertainty</a:t>
            </a:r>
            <a:endParaRPr lang="es-ES" dirty="0"/>
          </a:p>
        </p:txBody>
      </p:sp>
      <p:pic>
        <p:nvPicPr>
          <p:cNvPr id="6" name="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497" y="1126541"/>
            <a:ext cx="4255094" cy="3316568"/>
          </a:xfrm>
          <a:prstGeom prst="rect">
            <a:avLst/>
          </a:prstGeom>
        </p:spPr>
      </p:pic>
      <p:sp>
        <p:nvSpPr>
          <p:cNvPr id="8" name="2 Marcador de contenido"/>
          <p:cNvSpPr txBox="1">
            <a:spLocks/>
          </p:cNvSpPr>
          <p:nvPr/>
        </p:nvSpPr>
        <p:spPr>
          <a:xfrm>
            <a:off x="1333500" y="779328"/>
            <a:ext cx="7336172" cy="43924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err="1"/>
              <a:t>Graphics</a:t>
            </a:r>
            <a:r>
              <a:rPr lang="es-ES" dirty="0"/>
              <a:t> module </a:t>
            </a:r>
          </a:p>
        </p:txBody>
      </p:sp>
      <p:pic>
        <p:nvPicPr>
          <p:cNvPr id="9" name="Imagen 3" descr="lexicon2 transparent en.png"/>
          <p:cNvPicPr>
            <a:picLocks/>
          </p:cNvPicPr>
          <p:nvPr/>
        </p:nvPicPr>
        <p:blipFill>
          <a:blip r:embed="rId3"/>
          <a:srcRect/>
          <a:stretch>
            <a:fillRect/>
          </a:stretch>
        </p:blipFill>
        <p:spPr bwMode="auto">
          <a:xfrm>
            <a:off x="139700"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88541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205979"/>
            <a:ext cx="6634264"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1024174" y="4362856"/>
            <a:ext cx="7117363" cy="439244"/>
          </a:xfrm>
        </p:spPr>
        <p:txBody>
          <a:bodyPr>
            <a:normAutofit fontScale="85000" lnSpcReduction="20000"/>
          </a:bodyPr>
          <a:lstStyle/>
          <a:p>
            <a:pPr marL="0" indent="0">
              <a:buNone/>
            </a:pPr>
            <a:r>
              <a:rPr lang="es-ES" dirty="0" err="1"/>
              <a:t>Environmental</a:t>
            </a:r>
            <a:r>
              <a:rPr lang="es-ES" dirty="0"/>
              <a:t> </a:t>
            </a:r>
            <a:r>
              <a:rPr lang="es-ES" dirty="0" err="1"/>
              <a:t>consequences</a:t>
            </a:r>
            <a:r>
              <a:rPr lang="es-ES" dirty="0"/>
              <a:t> </a:t>
            </a:r>
            <a:r>
              <a:rPr lang="es-ES" dirty="0">
                <a:sym typeface="Wingdings" panose="05000000000000000000" pitchFamily="2" charset="2"/>
              </a:rPr>
              <a:t> </a:t>
            </a:r>
            <a:r>
              <a:rPr lang="es-ES" dirty="0" err="1">
                <a:sym typeface="Wingdings" panose="05000000000000000000" pitchFamily="2" charset="2"/>
              </a:rPr>
              <a:t>but</a:t>
            </a:r>
            <a:r>
              <a:rPr lang="es-ES" dirty="0">
                <a:sym typeface="Wingdings" panose="05000000000000000000" pitchFamily="2" charset="2"/>
              </a:rPr>
              <a:t> </a:t>
            </a:r>
            <a:r>
              <a:rPr lang="es-ES" dirty="0" err="1">
                <a:sym typeface="Wingdings" panose="05000000000000000000" pitchFamily="2" charset="2"/>
              </a:rPr>
              <a:t>inaction</a:t>
            </a:r>
            <a:endParaRPr lang="es-ES" dirty="0"/>
          </a:p>
        </p:txBody>
      </p:sp>
      <p:pic>
        <p:nvPicPr>
          <p:cNvPr id="8"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149" y="1199791"/>
            <a:ext cx="6112083" cy="3068219"/>
          </a:xfrm>
          <a:prstGeom prst="rect">
            <a:avLst/>
          </a:prstGeom>
        </p:spPr>
      </p:pic>
      <p:sp>
        <p:nvSpPr>
          <p:cNvPr id="6" name="2 Marcador de contenido"/>
          <p:cNvSpPr txBox="1">
            <a:spLocks/>
          </p:cNvSpPr>
          <p:nvPr/>
        </p:nvSpPr>
        <p:spPr>
          <a:xfrm>
            <a:off x="1333189" y="783956"/>
            <a:ext cx="7810811" cy="43924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err="1"/>
              <a:t>Graphics</a:t>
            </a:r>
            <a:r>
              <a:rPr lang="es-ES" dirty="0"/>
              <a:t> module </a:t>
            </a:r>
          </a:p>
        </p:txBody>
      </p:sp>
      <p:pic>
        <p:nvPicPr>
          <p:cNvPr id="9" name="Imagen 3" descr="lexicon2 transparent en.png"/>
          <p:cNvPicPr>
            <a:picLocks/>
          </p:cNvPicPr>
          <p:nvPr/>
        </p:nvPicPr>
        <p:blipFill>
          <a:blip r:embed="rId3"/>
          <a:srcRect/>
          <a:stretch>
            <a:fillRect/>
          </a:stretch>
        </p:blipFill>
        <p:spPr bwMode="auto">
          <a:xfrm>
            <a:off x="145915"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2656689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7134" y="0"/>
            <a:ext cx="6634264"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2083644" y="4556380"/>
            <a:ext cx="5594649" cy="439244"/>
          </a:xfrm>
        </p:spPr>
        <p:txBody>
          <a:bodyPr>
            <a:normAutofit fontScale="85000" lnSpcReduction="20000"/>
          </a:bodyPr>
          <a:lstStyle/>
          <a:p>
            <a:pPr marL="0" indent="0">
              <a:buNone/>
            </a:pPr>
            <a:r>
              <a:rPr lang="es-ES" dirty="0" err="1"/>
              <a:t>Xinyao</a:t>
            </a:r>
            <a:r>
              <a:rPr lang="es-ES" dirty="0"/>
              <a:t>, China </a:t>
            </a:r>
            <a:r>
              <a:rPr lang="es-ES" dirty="0">
                <a:sym typeface="Wingdings" panose="05000000000000000000" pitchFamily="2" charset="2"/>
              </a:rPr>
              <a:t> </a:t>
            </a:r>
            <a:r>
              <a:rPr lang="es-ES" dirty="0" err="1">
                <a:sym typeface="Wingdings" panose="05000000000000000000" pitchFamily="2" charset="2"/>
              </a:rPr>
              <a:t>distance</a:t>
            </a:r>
            <a:r>
              <a:rPr lang="es-ES" dirty="0">
                <a:sym typeface="Wingdings" panose="05000000000000000000" pitchFamily="2" charset="2"/>
              </a:rPr>
              <a:t> vs </a:t>
            </a:r>
            <a:r>
              <a:rPr lang="es-ES" dirty="0" err="1">
                <a:sym typeface="Wingdings" panose="05000000000000000000" pitchFamily="2" charset="2"/>
              </a:rPr>
              <a:t>closeness</a:t>
            </a:r>
            <a:endParaRPr lang="es-ES" dirty="0"/>
          </a:p>
        </p:txBody>
      </p:sp>
      <p:pic>
        <p:nvPicPr>
          <p:cNvPr id="6" name="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175" y="1080487"/>
            <a:ext cx="5219589" cy="3370152"/>
          </a:xfrm>
          <a:prstGeom prst="rect">
            <a:avLst/>
          </a:prstGeom>
        </p:spPr>
      </p:pic>
      <p:sp>
        <p:nvSpPr>
          <p:cNvPr id="8" name="2 Marcador de contenido"/>
          <p:cNvSpPr txBox="1">
            <a:spLocks/>
          </p:cNvSpPr>
          <p:nvPr/>
        </p:nvSpPr>
        <p:spPr>
          <a:xfrm>
            <a:off x="1729370" y="659790"/>
            <a:ext cx="7810811" cy="43924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err="1"/>
              <a:t>Graphics</a:t>
            </a:r>
            <a:r>
              <a:rPr lang="es-ES" dirty="0"/>
              <a:t> module </a:t>
            </a:r>
          </a:p>
        </p:txBody>
      </p:sp>
      <p:pic>
        <p:nvPicPr>
          <p:cNvPr id="9"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1600981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205979"/>
            <a:ext cx="6634264"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885466" y="4600397"/>
            <a:ext cx="8073709" cy="439244"/>
          </a:xfrm>
        </p:spPr>
        <p:txBody>
          <a:bodyPr>
            <a:normAutofit fontScale="85000" lnSpcReduction="20000"/>
          </a:bodyPr>
          <a:lstStyle/>
          <a:p>
            <a:pPr marL="0" indent="0">
              <a:buNone/>
            </a:pPr>
            <a:r>
              <a:rPr lang="es-ES" dirty="0" err="1"/>
              <a:t>Consequences</a:t>
            </a:r>
            <a:r>
              <a:rPr lang="es-ES" dirty="0"/>
              <a:t>: </a:t>
            </a:r>
            <a:r>
              <a:rPr lang="es-ES" dirty="0" err="1"/>
              <a:t>national</a:t>
            </a:r>
            <a:r>
              <a:rPr lang="es-ES" dirty="0"/>
              <a:t> </a:t>
            </a:r>
            <a:r>
              <a:rPr lang="es-ES" dirty="0" err="1"/>
              <a:t>security</a:t>
            </a:r>
            <a:r>
              <a:rPr lang="es-ES" dirty="0"/>
              <a:t> and </a:t>
            </a:r>
            <a:r>
              <a:rPr lang="es-ES" dirty="0" err="1"/>
              <a:t>public</a:t>
            </a:r>
            <a:r>
              <a:rPr lang="es-ES" dirty="0"/>
              <a:t> </a:t>
            </a:r>
            <a:r>
              <a:rPr lang="es-ES" dirty="0" err="1"/>
              <a:t>health</a:t>
            </a:r>
            <a:endParaRPr lang="es-ES" dirty="0"/>
          </a:p>
        </p:txBody>
      </p:sp>
      <p:pic>
        <p:nvPicPr>
          <p:cNvPr id="8" name="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373" y="853602"/>
            <a:ext cx="3913052" cy="3703907"/>
          </a:xfrm>
          <a:prstGeom prst="rect">
            <a:avLst/>
          </a:prstGeom>
        </p:spPr>
      </p:pic>
      <p:sp>
        <p:nvSpPr>
          <p:cNvPr id="6" name="2 Marcador de contenido"/>
          <p:cNvSpPr txBox="1">
            <a:spLocks/>
          </p:cNvSpPr>
          <p:nvPr/>
        </p:nvSpPr>
        <p:spPr>
          <a:xfrm>
            <a:off x="858861" y="851880"/>
            <a:ext cx="7810811" cy="43924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err="1"/>
              <a:t>Graphics</a:t>
            </a:r>
            <a:r>
              <a:rPr lang="es-ES" dirty="0"/>
              <a:t> module </a:t>
            </a:r>
          </a:p>
        </p:txBody>
      </p:sp>
      <p:pic>
        <p:nvPicPr>
          <p:cNvPr id="9"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828080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205979"/>
            <a:ext cx="6634264"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1682886" y="4629150"/>
            <a:ext cx="7013391" cy="439244"/>
          </a:xfrm>
        </p:spPr>
        <p:txBody>
          <a:bodyPr>
            <a:normAutofit fontScale="85000" lnSpcReduction="20000"/>
          </a:bodyPr>
          <a:lstStyle/>
          <a:p>
            <a:pPr marL="0" indent="0">
              <a:buNone/>
            </a:pPr>
            <a:r>
              <a:rPr lang="es-ES" dirty="0"/>
              <a:t>Vulnerable </a:t>
            </a:r>
            <a:r>
              <a:rPr lang="es-ES" dirty="0" err="1"/>
              <a:t>populations</a:t>
            </a:r>
            <a:r>
              <a:rPr lang="es-ES" dirty="0"/>
              <a:t>, </a:t>
            </a:r>
            <a:r>
              <a:rPr lang="es-ES" dirty="0" err="1"/>
              <a:t>efficacy</a:t>
            </a:r>
            <a:endParaRPr lang="es-ES" dirty="0"/>
          </a:p>
        </p:txBody>
      </p:sp>
      <p:pic>
        <p:nvPicPr>
          <p:cNvPr id="6" name="5 Imagen" descr="EPA Climate Health Impacts"/>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82886" y="1163117"/>
            <a:ext cx="6032296" cy="3405888"/>
          </a:xfrm>
          <a:prstGeom prst="rect">
            <a:avLst/>
          </a:prstGeom>
          <a:noFill/>
          <a:ln>
            <a:noFill/>
          </a:ln>
        </p:spPr>
      </p:pic>
      <p:sp>
        <p:nvSpPr>
          <p:cNvPr id="8" name="2 Marcador de contenido"/>
          <p:cNvSpPr txBox="1">
            <a:spLocks/>
          </p:cNvSpPr>
          <p:nvPr/>
        </p:nvSpPr>
        <p:spPr>
          <a:xfrm>
            <a:off x="1185441" y="779328"/>
            <a:ext cx="7810811" cy="43924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err="1"/>
              <a:t>Graphics</a:t>
            </a:r>
            <a:r>
              <a:rPr lang="es-ES" dirty="0"/>
              <a:t> module </a:t>
            </a:r>
          </a:p>
        </p:txBody>
      </p:sp>
      <p:pic>
        <p:nvPicPr>
          <p:cNvPr id="9"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2236996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205979"/>
            <a:ext cx="6634264" cy="724265"/>
          </a:xfrm>
        </p:spPr>
        <p:txBody>
          <a:bodyPr>
            <a:noAutofit/>
          </a:bodyPr>
          <a:lstStyle/>
          <a:p>
            <a:r>
              <a:rPr lang="es-ES" dirty="0" err="1"/>
              <a:t>Cognitive</a:t>
            </a:r>
            <a:r>
              <a:rPr lang="es-ES" dirty="0"/>
              <a:t> </a:t>
            </a:r>
            <a:r>
              <a:rPr lang="es-ES" dirty="0" err="1"/>
              <a:t>term</a:t>
            </a:r>
            <a:r>
              <a:rPr lang="es-ES" dirty="0"/>
              <a:t> </a:t>
            </a:r>
            <a:r>
              <a:rPr lang="es-ES" dirty="0" err="1"/>
              <a:t>variation</a:t>
            </a:r>
            <a:endParaRPr lang="es-ES" sz="2400" dirty="0"/>
          </a:p>
        </p:txBody>
      </p:sp>
      <p:sp>
        <p:nvSpPr>
          <p:cNvPr id="7" name="2 Marcador de contenido"/>
          <p:cNvSpPr>
            <a:spLocks noGrp="1"/>
          </p:cNvSpPr>
          <p:nvPr>
            <p:ph idx="1"/>
          </p:nvPr>
        </p:nvSpPr>
        <p:spPr>
          <a:xfrm>
            <a:off x="457200" y="1065178"/>
            <a:ext cx="8579296" cy="3882836"/>
          </a:xfrm>
        </p:spPr>
        <p:txBody>
          <a:bodyPr>
            <a:normAutofit fontScale="77500" lnSpcReduction="20000"/>
          </a:bodyPr>
          <a:lstStyle/>
          <a:p>
            <a:pPr marL="0" indent="0">
              <a:buNone/>
            </a:pPr>
            <a:r>
              <a:rPr lang="en-US" sz="2600" dirty="0"/>
              <a:t>Cognitive term variants often respond to the cognitive intention of the speaker and may influence the way a concept is perceived by the recipient (</a:t>
            </a:r>
            <a:r>
              <a:rPr lang="en-US" sz="2600" dirty="0" err="1"/>
              <a:t>Cabré</a:t>
            </a:r>
            <a:r>
              <a:rPr lang="en-US" sz="2600" dirty="0"/>
              <a:t>, 2008)</a:t>
            </a:r>
          </a:p>
          <a:p>
            <a:pPr marL="0" indent="0">
              <a:buNone/>
            </a:pPr>
            <a:endParaRPr lang="en-US" sz="2600" dirty="0"/>
          </a:p>
          <a:p>
            <a:pPr marL="0" indent="0">
              <a:buNone/>
            </a:pPr>
            <a:r>
              <a:rPr lang="en-GB" sz="2600" dirty="0"/>
              <a:t>Cognitive term variants illustrate the relation between term and concept variation, which are the consequence of the convergent influence of multidimensionality, context and dynamism in specialised domains (León-</a:t>
            </a:r>
            <a:r>
              <a:rPr lang="en-GB" sz="2600" dirty="0" err="1"/>
              <a:t>Araúz</a:t>
            </a:r>
            <a:r>
              <a:rPr lang="en-GB" sz="2600" dirty="0"/>
              <a:t>, 2017)</a:t>
            </a:r>
          </a:p>
          <a:p>
            <a:pPr marL="0" indent="0">
              <a:buNone/>
            </a:pPr>
            <a:endParaRPr lang="en-GB" sz="2800" dirty="0"/>
          </a:p>
          <a:p>
            <a:pPr marL="0" indent="0" algn="ctr">
              <a:buNone/>
            </a:pPr>
            <a:r>
              <a:rPr lang="en-GB" sz="2800" i="1" dirty="0">
                <a:solidFill>
                  <a:schemeClr val="tx2">
                    <a:lumMod val="60000"/>
                    <a:lumOff val="40000"/>
                  </a:schemeClr>
                </a:solidFill>
              </a:rPr>
              <a:t>climate change</a:t>
            </a:r>
          </a:p>
          <a:p>
            <a:pPr marL="0" indent="0" algn="ctr">
              <a:buNone/>
            </a:pPr>
            <a:r>
              <a:rPr lang="en-GB" sz="2800" i="1" dirty="0">
                <a:solidFill>
                  <a:schemeClr val="tx2">
                    <a:lumMod val="60000"/>
                    <a:lumOff val="40000"/>
                  </a:schemeClr>
                </a:solidFill>
              </a:rPr>
              <a:t>climate crisis</a:t>
            </a:r>
          </a:p>
          <a:p>
            <a:pPr marL="0" indent="0" algn="ctr">
              <a:buNone/>
            </a:pPr>
            <a:r>
              <a:rPr lang="en-GB" sz="2800" i="1" dirty="0">
                <a:solidFill>
                  <a:schemeClr val="tx2">
                    <a:lumMod val="60000"/>
                    <a:lumOff val="40000"/>
                  </a:schemeClr>
                </a:solidFill>
              </a:rPr>
              <a:t>climate emergency</a:t>
            </a:r>
          </a:p>
          <a:p>
            <a:pPr marL="0" indent="0" algn="ctr">
              <a:buNone/>
            </a:pPr>
            <a:r>
              <a:rPr lang="en-GB" sz="2800" i="1" dirty="0">
                <a:solidFill>
                  <a:schemeClr val="tx2">
                    <a:lumMod val="60000"/>
                    <a:lumOff val="40000"/>
                  </a:schemeClr>
                </a:solidFill>
              </a:rPr>
              <a:t>climate breakdown</a:t>
            </a:r>
            <a:endParaRPr lang="es-ES" sz="2800" dirty="0">
              <a:solidFill>
                <a:schemeClr val="tx2">
                  <a:lumMod val="60000"/>
                  <a:lumOff val="40000"/>
                </a:schemeClr>
              </a:solidFill>
            </a:endParaRPr>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4035979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0"/>
            <a:ext cx="6634264"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3323392" y="4699208"/>
            <a:ext cx="4951127" cy="439244"/>
          </a:xfrm>
        </p:spPr>
        <p:txBody>
          <a:bodyPr>
            <a:normAutofit fontScale="85000" lnSpcReduction="20000"/>
          </a:bodyPr>
          <a:lstStyle/>
          <a:p>
            <a:pPr marL="0" indent="0">
              <a:buNone/>
            </a:pPr>
            <a:r>
              <a:rPr lang="es-ES" dirty="0" err="1"/>
              <a:t>Self-efficacy</a:t>
            </a:r>
            <a:endParaRPr lang="es-ES" dirty="0"/>
          </a:p>
        </p:txBody>
      </p:sp>
      <p:pic>
        <p:nvPicPr>
          <p:cNvPr id="8" name="7 Imagen" descr="https://www.kimnicholas.com/uploads/2/5/7/6/25766487/fig1fu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861" y="1020851"/>
            <a:ext cx="7030509" cy="3678358"/>
          </a:xfrm>
          <a:prstGeom prst="rect">
            <a:avLst/>
          </a:prstGeom>
          <a:noFill/>
          <a:ln>
            <a:noFill/>
          </a:ln>
        </p:spPr>
      </p:pic>
      <p:sp>
        <p:nvSpPr>
          <p:cNvPr id="6" name="2 Marcador de contenido"/>
          <p:cNvSpPr txBox="1">
            <a:spLocks/>
          </p:cNvSpPr>
          <p:nvPr/>
        </p:nvSpPr>
        <p:spPr>
          <a:xfrm>
            <a:off x="1691633" y="581607"/>
            <a:ext cx="7810811" cy="43924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dirty="0" err="1"/>
              <a:t>Graphics</a:t>
            </a:r>
            <a:r>
              <a:rPr lang="es-ES" dirty="0"/>
              <a:t> module </a:t>
            </a:r>
          </a:p>
        </p:txBody>
      </p:sp>
      <p:pic>
        <p:nvPicPr>
          <p:cNvPr id="9" name="Imagen 3" descr="lexicon2 transparent en.png"/>
          <p:cNvPicPr>
            <a:picLocks/>
          </p:cNvPicPr>
          <p:nvPr/>
        </p:nvPicPr>
        <p:blipFill>
          <a:blip r:embed="rId3"/>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3826732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457200" y="1065178"/>
            <a:ext cx="8579296" cy="3882836"/>
          </a:xfrm>
        </p:spPr>
        <p:txBody>
          <a:bodyPr>
            <a:normAutofit/>
          </a:bodyPr>
          <a:lstStyle/>
          <a:p>
            <a:pPr marL="0" indent="0">
              <a:buNone/>
            </a:pPr>
            <a:r>
              <a:rPr lang="es-ES" sz="2800" dirty="0" err="1"/>
              <a:t>Term</a:t>
            </a:r>
            <a:r>
              <a:rPr lang="es-ES" sz="2800" dirty="0"/>
              <a:t> </a:t>
            </a:r>
            <a:r>
              <a:rPr lang="es-ES" sz="2800" dirty="0" smtClean="0"/>
              <a:t>module</a:t>
            </a:r>
          </a:p>
          <a:p>
            <a:pPr marL="0" indent="0">
              <a:buNone/>
            </a:pPr>
            <a:r>
              <a:rPr lang="es-ES" sz="2800" dirty="0" err="1" smtClean="0">
                <a:solidFill>
                  <a:schemeClr val="tx2">
                    <a:lumMod val="60000"/>
                    <a:lumOff val="40000"/>
                  </a:schemeClr>
                </a:solidFill>
              </a:rPr>
              <a:t>Term</a:t>
            </a:r>
            <a:r>
              <a:rPr lang="es-ES" sz="2800" dirty="0" smtClean="0">
                <a:solidFill>
                  <a:schemeClr val="tx2">
                    <a:lumMod val="60000"/>
                    <a:lumOff val="40000"/>
                  </a:schemeClr>
                </a:solidFill>
              </a:rPr>
              <a:t> note </a:t>
            </a:r>
            <a:r>
              <a:rPr lang="es-ES" sz="2800" dirty="0" err="1" smtClean="0">
                <a:solidFill>
                  <a:schemeClr val="tx2">
                    <a:lumMod val="60000"/>
                    <a:lumOff val="40000"/>
                  </a:schemeClr>
                </a:solidFill>
              </a:rPr>
              <a:t>for</a:t>
            </a:r>
            <a:r>
              <a:rPr lang="es-ES" sz="2800" dirty="0" smtClean="0">
                <a:solidFill>
                  <a:schemeClr val="tx2">
                    <a:lumMod val="60000"/>
                    <a:lumOff val="40000"/>
                  </a:schemeClr>
                </a:solidFill>
              </a:rPr>
              <a:t> </a:t>
            </a:r>
            <a:r>
              <a:rPr lang="es-ES" sz="2800" i="1" dirty="0" err="1" smtClean="0">
                <a:solidFill>
                  <a:schemeClr val="tx2">
                    <a:lumMod val="60000"/>
                    <a:lumOff val="40000"/>
                  </a:schemeClr>
                </a:solidFill>
              </a:rPr>
              <a:t>climate</a:t>
            </a:r>
            <a:r>
              <a:rPr lang="es-ES" sz="2800" i="1" dirty="0" smtClean="0">
                <a:solidFill>
                  <a:schemeClr val="tx2">
                    <a:lumMod val="60000"/>
                    <a:lumOff val="40000"/>
                  </a:schemeClr>
                </a:solidFill>
              </a:rPr>
              <a:t> </a:t>
            </a:r>
            <a:r>
              <a:rPr lang="es-ES" sz="2800" i="1" dirty="0" err="1" smtClean="0">
                <a:solidFill>
                  <a:schemeClr val="tx2">
                    <a:lumMod val="60000"/>
                    <a:lumOff val="40000"/>
                  </a:schemeClr>
                </a:solidFill>
              </a:rPr>
              <a:t>catastrophe</a:t>
            </a:r>
            <a:endParaRPr lang="es-ES" sz="2800" i="1" dirty="0" smtClean="0">
              <a:solidFill>
                <a:schemeClr val="tx2">
                  <a:lumMod val="60000"/>
                  <a:lumOff val="40000"/>
                </a:schemeClr>
              </a:solidFill>
            </a:endParaRPr>
          </a:p>
          <a:p>
            <a:pPr marL="0" indent="0">
              <a:buNone/>
            </a:pPr>
            <a:endParaRPr lang="en-US" sz="2400"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graphicFrame>
        <p:nvGraphicFramePr>
          <p:cNvPr id="8" name="7 Tabla"/>
          <p:cNvGraphicFramePr>
            <a:graphicFrameLocks noGrp="1"/>
          </p:cNvGraphicFramePr>
          <p:nvPr>
            <p:extLst>
              <p:ext uri="{D42A27DB-BD31-4B8C-83A1-F6EECF244321}">
                <p14:modId xmlns:p14="http://schemas.microsoft.com/office/powerpoint/2010/main" val="3714544373"/>
              </p:ext>
            </p:extLst>
          </p:nvPr>
        </p:nvGraphicFramePr>
        <p:xfrm>
          <a:off x="634313" y="2244982"/>
          <a:ext cx="7941276" cy="1463040"/>
        </p:xfrm>
        <a:graphic>
          <a:graphicData uri="http://schemas.openxmlformats.org/drawingml/2006/table">
            <a:tbl>
              <a:tblPr firstRow="1" bandRow="1">
                <a:tableStyleId>{3B4B98B0-60AC-42C2-AFA5-B58CD77FA1E5}</a:tableStyleId>
              </a:tblPr>
              <a:tblGrid>
                <a:gridCol w="7941276"/>
              </a:tblGrid>
              <a:tr h="370840">
                <a:tc>
                  <a:txBody>
                    <a:bodyPr/>
                    <a:lstStyle/>
                    <a:p>
                      <a:pPr marL="0" indent="0" algn="just">
                        <a:buNone/>
                      </a:pPr>
                      <a:r>
                        <a:rPr lang="es-ES" sz="1800" b="0" dirty="0" smtClean="0"/>
                        <a:t>In </a:t>
                      </a:r>
                      <a:r>
                        <a:rPr lang="es-ES" sz="1800" b="0" dirty="0" err="1" smtClean="0"/>
                        <a:t>political</a:t>
                      </a:r>
                      <a:r>
                        <a:rPr lang="es-ES" sz="1800" b="0" dirty="0" smtClean="0"/>
                        <a:t> </a:t>
                      </a:r>
                      <a:r>
                        <a:rPr lang="es-ES" sz="1800" b="0" dirty="0" err="1" smtClean="0"/>
                        <a:t>discourse</a:t>
                      </a:r>
                      <a:r>
                        <a:rPr lang="es-ES" sz="1800" b="0" dirty="0" smtClean="0"/>
                        <a:t> (UK), </a:t>
                      </a:r>
                      <a:r>
                        <a:rPr lang="es-ES" sz="1800" b="0" dirty="0" err="1" smtClean="0"/>
                        <a:t>the</a:t>
                      </a:r>
                      <a:r>
                        <a:rPr lang="es-ES" sz="1800" b="0" dirty="0" smtClean="0"/>
                        <a:t> </a:t>
                      </a:r>
                      <a:r>
                        <a:rPr lang="es-ES" sz="1800" b="0" dirty="0" err="1" smtClean="0"/>
                        <a:t>term</a:t>
                      </a:r>
                      <a:r>
                        <a:rPr lang="es-ES" sz="1800" b="0" dirty="0" smtClean="0"/>
                        <a:t> </a:t>
                      </a:r>
                      <a:r>
                        <a:rPr lang="es-ES" sz="1800" b="0" dirty="0" err="1" smtClean="0"/>
                        <a:t>is</a:t>
                      </a:r>
                      <a:r>
                        <a:rPr lang="es-ES" sz="1800" b="0" dirty="0" smtClean="0"/>
                        <a:t> </a:t>
                      </a:r>
                      <a:r>
                        <a:rPr lang="es-ES" sz="1800" b="0" dirty="0" err="1" smtClean="0"/>
                        <a:t>mostly</a:t>
                      </a:r>
                      <a:r>
                        <a:rPr lang="es-ES" sz="1800" b="0" dirty="0" smtClean="0"/>
                        <a:t> </a:t>
                      </a:r>
                      <a:r>
                        <a:rPr lang="es-ES" sz="1800" b="0" dirty="0" err="1" smtClean="0"/>
                        <a:t>used</a:t>
                      </a:r>
                      <a:r>
                        <a:rPr lang="es-ES" sz="1800" b="0" dirty="0" smtClean="0"/>
                        <a:t> to</a:t>
                      </a:r>
                      <a:r>
                        <a:rPr lang="es-ES" sz="1800" b="0" baseline="0" dirty="0" smtClean="0"/>
                        <a:t> </a:t>
                      </a:r>
                      <a:r>
                        <a:rPr lang="es-ES" sz="1800" b="0" baseline="0" dirty="0" err="1" smtClean="0"/>
                        <a:t>convey</a:t>
                      </a:r>
                      <a:r>
                        <a:rPr lang="es-ES" sz="1800" b="0" baseline="0" dirty="0" smtClean="0"/>
                        <a:t> </a:t>
                      </a:r>
                      <a:r>
                        <a:rPr lang="es-ES" sz="1800" b="0" baseline="0" dirty="0" err="1" smtClean="0"/>
                        <a:t>the</a:t>
                      </a:r>
                      <a:r>
                        <a:rPr lang="es-ES" sz="1800" b="0" baseline="0" dirty="0" smtClean="0"/>
                        <a:t> </a:t>
                      </a:r>
                      <a:r>
                        <a:rPr lang="es-ES" sz="1800" b="1" baseline="0" dirty="0" err="1" smtClean="0">
                          <a:solidFill>
                            <a:schemeClr val="accent1"/>
                          </a:solidFill>
                        </a:rPr>
                        <a:t>Disaster</a:t>
                      </a:r>
                      <a:r>
                        <a:rPr lang="es-ES" sz="1800" b="1" baseline="0" dirty="0" smtClean="0">
                          <a:solidFill>
                            <a:schemeClr val="accent1"/>
                          </a:solidFill>
                        </a:rPr>
                        <a:t>, </a:t>
                      </a:r>
                      <a:r>
                        <a:rPr lang="es-ES" sz="1800" b="1" baseline="0" dirty="0" err="1" smtClean="0">
                          <a:solidFill>
                            <a:schemeClr val="accent1"/>
                          </a:solidFill>
                        </a:rPr>
                        <a:t>Morality</a:t>
                      </a:r>
                      <a:r>
                        <a:rPr lang="es-ES" sz="1800" b="1" baseline="0" dirty="0" smtClean="0">
                          <a:solidFill>
                            <a:schemeClr val="accent1"/>
                          </a:solidFill>
                        </a:rPr>
                        <a:t>, </a:t>
                      </a:r>
                      <a:r>
                        <a:rPr lang="es-ES" sz="1800" b="1" baseline="0" dirty="0" err="1" smtClean="0">
                          <a:solidFill>
                            <a:schemeClr val="accent1"/>
                          </a:solidFill>
                        </a:rPr>
                        <a:t>Political</a:t>
                      </a:r>
                      <a:r>
                        <a:rPr lang="es-ES" sz="1800" b="1" baseline="0" dirty="0" smtClean="0">
                          <a:solidFill>
                            <a:schemeClr val="accent1"/>
                          </a:solidFill>
                        </a:rPr>
                        <a:t> </a:t>
                      </a:r>
                      <a:r>
                        <a:rPr lang="es-ES" sz="1800" b="1" baseline="0" dirty="0" err="1" smtClean="0">
                          <a:solidFill>
                            <a:schemeClr val="accent1"/>
                          </a:solidFill>
                        </a:rPr>
                        <a:t>conflict</a:t>
                      </a:r>
                      <a:r>
                        <a:rPr lang="es-ES" sz="1800" b="1" baseline="0" dirty="0" smtClean="0">
                          <a:solidFill>
                            <a:schemeClr val="accent1"/>
                          </a:solidFill>
                        </a:rPr>
                        <a:t>, and Response </a:t>
                      </a:r>
                      <a:r>
                        <a:rPr lang="es-ES" sz="1800" b="1" baseline="0" dirty="0" err="1" smtClean="0">
                          <a:solidFill>
                            <a:schemeClr val="accent1"/>
                          </a:solidFill>
                        </a:rPr>
                        <a:t>efficacy</a:t>
                      </a:r>
                      <a:r>
                        <a:rPr lang="es-ES" sz="1800" b="1" baseline="0" dirty="0" smtClean="0">
                          <a:solidFill>
                            <a:schemeClr val="accent1"/>
                          </a:solidFill>
                        </a:rPr>
                        <a:t>- </a:t>
                      </a:r>
                      <a:r>
                        <a:rPr lang="es-ES" sz="1800" b="1" baseline="0" dirty="0" err="1" smtClean="0">
                          <a:solidFill>
                            <a:schemeClr val="accent1"/>
                          </a:solidFill>
                        </a:rPr>
                        <a:t>frames</a:t>
                      </a:r>
                      <a:r>
                        <a:rPr lang="es-ES" sz="1800" b="0" baseline="0" dirty="0" smtClean="0"/>
                        <a:t>. </a:t>
                      </a:r>
                      <a:r>
                        <a:rPr lang="es-ES" sz="1800" b="0" baseline="0" dirty="0" err="1" smtClean="0"/>
                        <a:t>Although</a:t>
                      </a:r>
                      <a:r>
                        <a:rPr lang="es-ES" sz="1800" b="0" baseline="0" dirty="0" smtClean="0"/>
                        <a:t> </a:t>
                      </a:r>
                      <a:r>
                        <a:rPr lang="es-ES" sz="1800" b="0" baseline="0" dirty="0" err="1" smtClean="0"/>
                        <a:t>it</a:t>
                      </a:r>
                      <a:r>
                        <a:rPr lang="es-ES" sz="1800" b="0" baseline="0" dirty="0" smtClean="0"/>
                        <a:t> </a:t>
                      </a:r>
                      <a:r>
                        <a:rPr lang="es-ES" sz="1800" b="0" baseline="0" dirty="0" err="1" smtClean="0"/>
                        <a:t>is</a:t>
                      </a:r>
                      <a:r>
                        <a:rPr lang="es-ES" sz="1800" b="0" baseline="0" dirty="0" smtClean="0"/>
                        <a:t> </a:t>
                      </a:r>
                      <a:r>
                        <a:rPr lang="es-ES" sz="1800" b="0" baseline="0" dirty="0" err="1" smtClean="0"/>
                        <a:t>not</a:t>
                      </a:r>
                      <a:r>
                        <a:rPr lang="es-ES" sz="1800" b="0" baseline="0" dirty="0" smtClean="0"/>
                        <a:t> </a:t>
                      </a:r>
                      <a:r>
                        <a:rPr lang="es-ES" sz="1800" b="0" baseline="0" dirty="0" err="1" smtClean="0"/>
                        <a:t>frequently</a:t>
                      </a:r>
                      <a:r>
                        <a:rPr lang="es-ES" sz="1800" b="0" baseline="0" dirty="0" smtClean="0"/>
                        <a:t> </a:t>
                      </a:r>
                      <a:r>
                        <a:rPr lang="es-ES" sz="1800" b="0" baseline="0" dirty="0" err="1" smtClean="0"/>
                        <a:t>used</a:t>
                      </a:r>
                      <a:r>
                        <a:rPr lang="es-ES" sz="1800" b="0" baseline="0" dirty="0" smtClean="0"/>
                        <a:t>, </a:t>
                      </a:r>
                      <a:r>
                        <a:rPr lang="es-ES" sz="1800" b="0" baseline="0" dirty="0" err="1" smtClean="0"/>
                        <a:t>the</a:t>
                      </a:r>
                      <a:r>
                        <a:rPr lang="es-ES" sz="1800" b="0" baseline="0" dirty="0" smtClean="0"/>
                        <a:t> Green </a:t>
                      </a:r>
                      <a:r>
                        <a:rPr lang="es-ES" sz="1800" b="0" baseline="0" dirty="0" err="1" smtClean="0"/>
                        <a:t>Party</a:t>
                      </a:r>
                      <a:r>
                        <a:rPr lang="es-ES" sz="1800" b="0" baseline="0" dirty="0" smtClean="0"/>
                        <a:t> </a:t>
                      </a:r>
                      <a:r>
                        <a:rPr lang="es-ES" sz="1800" b="0" baseline="0" dirty="0" err="1" smtClean="0"/>
                        <a:t>applies</a:t>
                      </a:r>
                      <a:r>
                        <a:rPr lang="es-ES" sz="1800" b="0" baseline="0" dirty="0" smtClean="0"/>
                        <a:t> </a:t>
                      </a:r>
                      <a:r>
                        <a:rPr lang="es-ES" sz="1800" b="0" baseline="0" dirty="0" err="1" smtClean="0"/>
                        <a:t>the</a:t>
                      </a:r>
                      <a:r>
                        <a:rPr lang="es-ES" sz="1800" b="0" baseline="0" dirty="0" smtClean="0"/>
                        <a:t> </a:t>
                      </a:r>
                      <a:r>
                        <a:rPr lang="es-ES" sz="1800" b="0" baseline="0" dirty="0" err="1" smtClean="0"/>
                        <a:t>term</a:t>
                      </a:r>
                      <a:r>
                        <a:rPr lang="es-ES" sz="1800" b="0" baseline="0" dirty="0" smtClean="0"/>
                        <a:t> </a:t>
                      </a:r>
                      <a:r>
                        <a:rPr lang="es-ES" sz="1800" b="0" baseline="0" dirty="0" err="1" smtClean="0"/>
                        <a:t>when</a:t>
                      </a:r>
                      <a:r>
                        <a:rPr lang="es-ES" sz="1800" b="0" baseline="0" dirty="0" smtClean="0"/>
                        <a:t> </a:t>
                      </a:r>
                      <a:r>
                        <a:rPr lang="es-ES" sz="1800" b="0" baseline="0" dirty="0" err="1" smtClean="0"/>
                        <a:t>framing</a:t>
                      </a:r>
                      <a:r>
                        <a:rPr lang="es-ES" sz="1800" b="0" baseline="0" dirty="0" smtClean="0"/>
                        <a:t> </a:t>
                      </a:r>
                      <a:r>
                        <a:rPr lang="es-ES" sz="1800" b="0" baseline="0" dirty="0" err="1" smtClean="0"/>
                        <a:t>for</a:t>
                      </a:r>
                      <a:r>
                        <a:rPr lang="es-ES" sz="1800" b="0" baseline="0" dirty="0" smtClean="0"/>
                        <a:t> </a:t>
                      </a:r>
                      <a:r>
                        <a:rPr lang="es-ES" sz="1800" b="1" baseline="0" dirty="0" smtClean="0">
                          <a:solidFill>
                            <a:schemeClr val="accent1"/>
                          </a:solidFill>
                        </a:rPr>
                        <a:t>Response </a:t>
                      </a:r>
                      <a:r>
                        <a:rPr lang="es-ES" sz="1800" b="1" baseline="0" dirty="0" err="1" smtClean="0">
                          <a:solidFill>
                            <a:schemeClr val="accent1"/>
                          </a:solidFill>
                        </a:rPr>
                        <a:t>efficacy</a:t>
                      </a:r>
                      <a:r>
                        <a:rPr lang="es-ES" sz="1800" b="1" baseline="0" dirty="0" smtClean="0">
                          <a:solidFill>
                            <a:schemeClr val="accent1"/>
                          </a:solidFill>
                        </a:rPr>
                        <a:t>-</a:t>
                      </a:r>
                      <a:r>
                        <a:rPr lang="es-ES" sz="1800" b="0" baseline="0" dirty="0" smtClean="0"/>
                        <a:t>, </a:t>
                      </a:r>
                      <a:r>
                        <a:rPr lang="es-ES" sz="1800" b="0" baseline="0" dirty="0" err="1" smtClean="0"/>
                        <a:t>whereas</a:t>
                      </a:r>
                      <a:r>
                        <a:rPr lang="es-ES" sz="1800" b="0" baseline="0" dirty="0" smtClean="0"/>
                        <a:t> </a:t>
                      </a:r>
                      <a:r>
                        <a:rPr lang="es-ES" sz="1800" b="0" baseline="0" dirty="0" err="1" smtClean="0"/>
                        <a:t>the</a:t>
                      </a:r>
                      <a:r>
                        <a:rPr lang="es-ES" sz="1800" b="0" baseline="0" dirty="0" smtClean="0"/>
                        <a:t> Liberal </a:t>
                      </a:r>
                      <a:r>
                        <a:rPr lang="es-ES" sz="1800" b="0" baseline="0" dirty="0" err="1" smtClean="0"/>
                        <a:t>Democrats</a:t>
                      </a:r>
                      <a:r>
                        <a:rPr lang="es-ES" sz="1800" b="0" baseline="0" dirty="0" smtClean="0"/>
                        <a:t> use </a:t>
                      </a:r>
                      <a:r>
                        <a:rPr lang="es-ES" sz="1800" b="0" baseline="0" dirty="0" err="1" smtClean="0"/>
                        <a:t>it</a:t>
                      </a:r>
                      <a:r>
                        <a:rPr lang="es-ES" sz="1800" b="0" baseline="0" dirty="0" smtClean="0"/>
                        <a:t> to </a:t>
                      </a:r>
                      <a:r>
                        <a:rPr lang="es-ES" sz="1800" b="0" baseline="0" dirty="0" err="1" smtClean="0"/>
                        <a:t>frame</a:t>
                      </a:r>
                      <a:r>
                        <a:rPr lang="es-ES" sz="1800" b="0" baseline="0" dirty="0" smtClean="0"/>
                        <a:t> </a:t>
                      </a:r>
                      <a:r>
                        <a:rPr lang="es-ES" sz="1800" b="0" baseline="0" dirty="0" err="1" smtClean="0"/>
                        <a:t>for</a:t>
                      </a:r>
                      <a:r>
                        <a:rPr lang="es-ES" sz="1800" b="0" baseline="0" dirty="0" smtClean="0"/>
                        <a:t> </a:t>
                      </a:r>
                      <a:r>
                        <a:rPr lang="es-ES" sz="1800" b="1" baseline="0" dirty="0" err="1" smtClean="0">
                          <a:solidFill>
                            <a:schemeClr val="accent1"/>
                          </a:solidFill>
                        </a:rPr>
                        <a:t>Disaster</a:t>
                      </a:r>
                      <a:r>
                        <a:rPr lang="es-ES" sz="1800" b="0" baseline="0" dirty="0" smtClean="0"/>
                        <a:t>, and </a:t>
                      </a:r>
                      <a:r>
                        <a:rPr lang="es-ES" sz="1800" b="0" baseline="0" dirty="0" err="1" smtClean="0"/>
                        <a:t>the</a:t>
                      </a:r>
                      <a:r>
                        <a:rPr lang="es-ES" sz="1800" b="0" baseline="0" dirty="0" smtClean="0"/>
                        <a:t> </a:t>
                      </a:r>
                      <a:r>
                        <a:rPr lang="es-ES" sz="1800" b="0" baseline="0" dirty="0" err="1" smtClean="0"/>
                        <a:t>Labour</a:t>
                      </a:r>
                      <a:r>
                        <a:rPr lang="es-ES" sz="1800" b="0" baseline="0" dirty="0" smtClean="0"/>
                        <a:t> </a:t>
                      </a:r>
                      <a:r>
                        <a:rPr lang="es-ES" sz="1800" b="0" baseline="0" dirty="0" err="1" smtClean="0"/>
                        <a:t>Party</a:t>
                      </a:r>
                      <a:r>
                        <a:rPr lang="es-ES" sz="1800" b="0" baseline="0" dirty="0" smtClean="0"/>
                        <a:t> </a:t>
                      </a:r>
                      <a:r>
                        <a:rPr lang="es-ES" sz="1800" b="0" baseline="0" dirty="0" err="1" smtClean="0"/>
                        <a:t>for</a:t>
                      </a:r>
                      <a:r>
                        <a:rPr lang="es-ES" sz="1800" b="0" baseline="0" dirty="0" smtClean="0"/>
                        <a:t> </a:t>
                      </a:r>
                      <a:r>
                        <a:rPr lang="es-ES" sz="1800" b="1" baseline="0" dirty="0" err="1" smtClean="0">
                          <a:solidFill>
                            <a:schemeClr val="accent1"/>
                          </a:solidFill>
                        </a:rPr>
                        <a:t>Morality</a:t>
                      </a:r>
                      <a:r>
                        <a:rPr lang="es-ES" sz="1800" b="0" baseline="0" dirty="0" smtClean="0">
                          <a:solidFill>
                            <a:schemeClr val="accent1"/>
                          </a:solidFill>
                        </a:rPr>
                        <a:t> </a:t>
                      </a:r>
                      <a:r>
                        <a:rPr lang="es-ES" sz="1800" b="0" baseline="0" dirty="0" smtClean="0"/>
                        <a:t>and </a:t>
                      </a:r>
                      <a:r>
                        <a:rPr lang="es-ES" sz="1800" b="1" baseline="0" dirty="0" err="1" smtClean="0">
                          <a:solidFill>
                            <a:schemeClr val="accent1"/>
                          </a:solidFill>
                        </a:rPr>
                        <a:t>Political</a:t>
                      </a:r>
                      <a:r>
                        <a:rPr lang="es-ES" sz="1800" b="1" baseline="0" dirty="0" smtClean="0">
                          <a:solidFill>
                            <a:schemeClr val="accent1"/>
                          </a:solidFill>
                        </a:rPr>
                        <a:t> </a:t>
                      </a:r>
                      <a:r>
                        <a:rPr lang="es-ES" sz="1800" b="1" baseline="0" dirty="0" err="1" smtClean="0">
                          <a:solidFill>
                            <a:schemeClr val="accent1"/>
                          </a:solidFill>
                        </a:rPr>
                        <a:t>conflict</a:t>
                      </a:r>
                      <a:r>
                        <a:rPr lang="es-ES" sz="1800" b="0" baseline="0" dirty="0" smtClean="0"/>
                        <a:t>.</a:t>
                      </a:r>
                      <a:endParaRPr lang="fr-FR" b="0" dirty="0"/>
                    </a:p>
                  </a:txBody>
                  <a:tcPr/>
                </a:tc>
              </a:tr>
            </a:tbl>
          </a:graphicData>
        </a:graphic>
      </p:graphicFrame>
    </p:spTree>
    <p:extLst>
      <p:ext uri="{BB962C8B-B14F-4D97-AF65-F5344CB8AC3E}">
        <p14:creationId xmlns:p14="http://schemas.microsoft.com/office/powerpoint/2010/main" val="1666383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Representation</a:t>
            </a:r>
            <a:r>
              <a:rPr lang="es-ES" dirty="0"/>
              <a:t> of </a:t>
            </a:r>
            <a:r>
              <a:rPr lang="es-ES" dirty="0" err="1"/>
              <a:t>ideology</a:t>
            </a:r>
            <a:endParaRPr lang="es-ES" sz="2400" dirty="0"/>
          </a:p>
        </p:txBody>
      </p:sp>
      <p:sp>
        <p:nvSpPr>
          <p:cNvPr id="7" name="2 Marcador de contenido"/>
          <p:cNvSpPr>
            <a:spLocks noGrp="1"/>
          </p:cNvSpPr>
          <p:nvPr>
            <p:ph idx="1"/>
          </p:nvPr>
        </p:nvSpPr>
        <p:spPr>
          <a:xfrm>
            <a:off x="457200" y="1065178"/>
            <a:ext cx="8579296" cy="3882836"/>
          </a:xfrm>
        </p:spPr>
        <p:txBody>
          <a:bodyPr>
            <a:normAutofit/>
          </a:bodyPr>
          <a:lstStyle/>
          <a:p>
            <a:pPr marL="0" indent="0">
              <a:buNone/>
            </a:pPr>
            <a:r>
              <a:rPr lang="es-ES" sz="2800" dirty="0" err="1"/>
              <a:t>Term</a:t>
            </a:r>
            <a:r>
              <a:rPr lang="es-ES" sz="2800" dirty="0"/>
              <a:t> </a:t>
            </a:r>
            <a:r>
              <a:rPr lang="es-ES" sz="2800" dirty="0" smtClean="0"/>
              <a:t>module</a:t>
            </a:r>
          </a:p>
          <a:p>
            <a:pPr marL="0" indent="0">
              <a:buNone/>
            </a:pPr>
            <a:r>
              <a:rPr lang="es-ES" sz="2800" dirty="0" err="1" smtClean="0">
                <a:solidFill>
                  <a:schemeClr val="tx2">
                    <a:lumMod val="60000"/>
                    <a:lumOff val="40000"/>
                  </a:schemeClr>
                </a:solidFill>
              </a:rPr>
              <a:t>Term</a:t>
            </a:r>
            <a:r>
              <a:rPr lang="es-ES" sz="2800" dirty="0" smtClean="0">
                <a:solidFill>
                  <a:schemeClr val="tx2">
                    <a:lumMod val="60000"/>
                    <a:lumOff val="40000"/>
                  </a:schemeClr>
                </a:solidFill>
              </a:rPr>
              <a:t> note </a:t>
            </a:r>
            <a:r>
              <a:rPr lang="es-ES" sz="2800" dirty="0" err="1" smtClean="0">
                <a:solidFill>
                  <a:schemeClr val="tx2">
                    <a:lumMod val="60000"/>
                    <a:lumOff val="40000"/>
                  </a:schemeClr>
                </a:solidFill>
              </a:rPr>
              <a:t>for</a:t>
            </a:r>
            <a:r>
              <a:rPr lang="es-ES" sz="2800" dirty="0" smtClean="0">
                <a:solidFill>
                  <a:schemeClr val="tx2">
                    <a:lumMod val="60000"/>
                    <a:lumOff val="40000"/>
                  </a:schemeClr>
                </a:solidFill>
              </a:rPr>
              <a:t> </a:t>
            </a:r>
            <a:r>
              <a:rPr lang="es-ES" sz="2800" i="1" dirty="0" err="1" smtClean="0">
                <a:solidFill>
                  <a:schemeClr val="tx2">
                    <a:lumMod val="60000"/>
                    <a:lumOff val="40000"/>
                  </a:schemeClr>
                </a:solidFill>
              </a:rPr>
              <a:t>climate</a:t>
            </a:r>
            <a:r>
              <a:rPr lang="es-ES" sz="2800" i="1" dirty="0" smtClean="0">
                <a:solidFill>
                  <a:schemeClr val="tx2">
                    <a:lumMod val="60000"/>
                    <a:lumOff val="40000"/>
                  </a:schemeClr>
                </a:solidFill>
              </a:rPr>
              <a:t> </a:t>
            </a:r>
            <a:r>
              <a:rPr lang="es-ES" sz="2800" i="1" dirty="0" err="1" smtClean="0">
                <a:solidFill>
                  <a:schemeClr val="tx2">
                    <a:lumMod val="60000"/>
                    <a:lumOff val="40000"/>
                  </a:schemeClr>
                </a:solidFill>
              </a:rPr>
              <a:t>emergency</a:t>
            </a:r>
            <a:endParaRPr lang="es-ES" sz="2800" i="1" dirty="0" smtClean="0">
              <a:solidFill>
                <a:schemeClr val="tx2">
                  <a:lumMod val="60000"/>
                  <a:lumOff val="40000"/>
                </a:schemeClr>
              </a:solidFill>
            </a:endParaRPr>
          </a:p>
          <a:p>
            <a:pPr marL="0" indent="0">
              <a:buNone/>
            </a:pPr>
            <a:endParaRPr lang="en-US" sz="2400"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graphicFrame>
        <p:nvGraphicFramePr>
          <p:cNvPr id="8" name="7 Tabla"/>
          <p:cNvGraphicFramePr>
            <a:graphicFrameLocks noGrp="1"/>
          </p:cNvGraphicFramePr>
          <p:nvPr>
            <p:extLst>
              <p:ext uri="{D42A27DB-BD31-4B8C-83A1-F6EECF244321}">
                <p14:modId xmlns:p14="http://schemas.microsoft.com/office/powerpoint/2010/main" val="2075418430"/>
              </p:ext>
            </p:extLst>
          </p:nvPr>
        </p:nvGraphicFramePr>
        <p:xfrm>
          <a:off x="634313" y="2244982"/>
          <a:ext cx="7941276" cy="914400"/>
        </p:xfrm>
        <a:graphic>
          <a:graphicData uri="http://schemas.openxmlformats.org/drawingml/2006/table">
            <a:tbl>
              <a:tblPr firstRow="1" bandRow="1">
                <a:tableStyleId>{3B4B98B0-60AC-42C2-AFA5-B58CD77FA1E5}</a:tableStyleId>
              </a:tblPr>
              <a:tblGrid>
                <a:gridCol w="7941276"/>
              </a:tblGrid>
              <a:tr h="370840">
                <a:tc>
                  <a:txBody>
                    <a:bodyPr/>
                    <a:lstStyle/>
                    <a:p>
                      <a:pPr marL="0" indent="0" algn="just">
                        <a:buNone/>
                      </a:pPr>
                      <a:r>
                        <a:rPr lang="es-ES" sz="1800" b="0" dirty="0" smtClean="0"/>
                        <a:t>In </a:t>
                      </a:r>
                      <a:r>
                        <a:rPr lang="es-ES" sz="1800" b="0" dirty="0" err="1" smtClean="0"/>
                        <a:t>political</a:t>
                      </a:r>
                      <a:r>
                        <a:rPr lang="es-ES" sz="1800" b="0" dirty="0" smtClean="0"/>
                        <a:t> </a:t>
                      </a:r>
                      <a:r>
                        <a:rPr lang="es-ES" sz="1800" b="0" dirty="0" err="1" smtClean="0"/>
                        <a:t>discourse</a:t>
                      </a:r>
                      <a:r>
                        <a:rPr lang="es-ES" sz="1800" b="0" dirty="0" smtClean="0"/>
                        <a:t> (UK), </a:t>
                      </a:r>
                      <a:r>
                        <a:rPr lang="es-ES" sz="1800" b="0" dirty="0" err="1" smtClean="0"/>
                        <a:t>the</a:t>
                      </a:r>
                      <a:r>
                        <a:rPr lang="es-ES" sz="1800" b="0" dirty="0" smtClean="0"/>
                        <a:t> </a:t>
                      </a:r>
                      <a:r>
                        <a:rPr lang="es-ES" sz="1800" b="0" dirty="0" err="1" smtClean="0"/>
                        <a:t>term</a:t>
                      </a:r>
                      <a:r>
                        <a:rPr lang="es-ES" sz="1800" b="0" dirty="0" smtClean="0"/>
                        <a:t> </a:t>
                      </a:r>
                      <a:r>
                        <a:rPr lang="es-ES" sz="1800" b="0" dirty="0" err="1" smtClean="0"/>
                        <a:t>is</a:t>
                      </a:r>
                      <a:r>
                        <a:rPr lang="es-ES" sz="1800" b="0" dirty="0" smtClean="0"/>
                        <a:t> </a:t>
                      </a:r>
                      <a:r>
                        <a:rPr lang="es-ES" sz="1800" b="0" dirty="0" err="1" smtClean="0"/>
                        <a:t>used</a:t>
                      </a:r>
                      <a:r>
                        <a:rPr lang="es-ES" sz="1800" b="0" dirty="0" smtClean="0"/>
                        <a:t> </a:t>
                      </a:r>
                      <a:r>
                        <a:rPr lang="es-ES" sz="1800" b="0" dirty="0" err="1" smtClean="0"/>
                        <a:t>across</a:t>
                      </a:r>
                      <a:r>
                        <a:rPr lang="es-ES" sz="1800" b="0" dirty="0" smtClean="0"/>
                        <a:t> </a:t>
                      </a:r>
                      <a:r>
                        <a:rPr lang="es-ES" sz="1800" b="0" dirty="0" err="1" smtClean="0"/>
                        <a:t>the</a:t>
                      </a:r>
                      <a:r>
                        <a:rPr lang="es-ES" sz="1800" b="0" baseline="0" dirty="0" smtClean="0"/>
                        <a:t> </a:t>
                      </a:r>
                      <a:r>
                        <a:rPr lang="es-ES" sz="1800" b="1" baseline="0" dirty="0" err="1" smtClean="0">
                          <a:solidFill>
                            <a:schemeClr val="accent1"/>
                          </a:solidFill>
                        </a:rPr>
                        <a:t>whole</a:t>
                      </a:r>
                      <a:r>
                        <a:rPr lang="es-ES" sz="1800" b="1" baseline="0" dirty="0" smtClean="0">
                          <a:solidFill>
                            <a:schemeClr val="accent1"/>
                          </a:solidFill>
                        </a:rPr>
                        <a:t> </a:t>
                      </a:r>
                      <a:r>
                        <a:rPr lang="es-ES" sz="1800" b="1" baseline="0" dirty="0" err="1" smtClean="0">
                          <a:solidFill>
                            <a:schemeClr val="accent1"/>
                          </a:solidFill>
                        </a:rPr>
                        <a:t>political</a:t>
                      </a:r>
                      <a:r>
                        <a:rPr lang="es-ES" sz="1800" b="1" baseline="0" dirty="0" smtClean="0">
                          <a:solidFill>
                            <a:schemeClr val="accent1"/>
                          </a:solidFill>
                        </a:rPr>
                        <a:t> </a:t>
                      </a:r>
                      <a:r>
                        <a:rPr lang="es-ES" sz="1800" b="1" baseline="0" dirty="0" err="1" smtClean="0">
                          <a:solidFill>
                            <a:schemeClr val="accent1"/>
                          </a:solidFill>
                        </a:rPr>
                        <a:t>spectrum</a:t>
                      </a:r>
                      <a:r>
                        <a:rPr lang="es-ES" sz="1800" b="1" baseline="0" dirty="0" smtClean="0">
                          <a:solidFill>
                            <a:schemeClr val="accent1"/>
                          </a:solidFill>
                        </a:rPr>
                        <a:t> </a:t>
                      </a:r>
                      <a:r>
                        <a:rPr lang="es-ES" sz="1800" b="1" baseline="0" dirty="0" err="1" smtClean="0">
                          <a:solidFill>
                            <a:schemeClr val="accent1"/>
                          </a:solidFill>
                        </a:rPr>
                        <a:t>since</a:t>
                      </a:r>
                      <a:r>
                        <a:rPr lang="es-ES" sz="1800" b="1" baseline="0" dirty="0" smtClean="0">
                          <a:solidFill>
                            <a:schemeClr val="accent1"/>
                          </a:solidFill>
                        </a:rPr>
                        <a:t> 2019 </a:t>
                      </a:r>
                      <a:r>
                        <a:rPr lang="es-ES" sz="1800" b="0" baseline="0" dirty="0" err="1" smtClean="0"/>
                        <a:t>when</a:t>
                      </a:r>
                      <a:r>
                        <a:rPr lang="es-ES" sz="1800" b="0" baseline="0" dirty="0" smtClean="0"/>
                        <a:t> </a:t>
                      </a:r>
                      <a:r>
                        <a:rPr lang="es-ES" sz="1800" b="0" baseline="0" dirty="0" err="1" smtClean="0"/>
                        <a:t>the</a:t>
                      </a:r>
                      <a:r>
                        <a:rPr lang="es-ES" sz="1800" b="0" baseline="0" dirty="0" smtClean="0"/>
                        <a:t> UK </a:t>
                      </a:r>
                      <a:r>
                        <a:rPr lang="es-ES" sz="1800" b="0" baseline="0" dirty="0" err="1" smtClean="0"/>
                        <a:t>Parliament</a:t>
                      </a:r>
                      <a:r>
                        <a:rPr lang="es-ES" sz="1800" b="0" baseline="0" dirty="0" smtClean="0"/>
                        <a:t> </a:t>
                      </a:r>
                      <a:r>
                        <a:rPr lang="es-ES" sz="1800" b="0" baseline="0" dirty="0" err="1" smtClean="0"/>
                        <a:t>declared</a:t>
                      </a:r>
                      <a:r>
                        <a:rPr lang="es-ES" sz="1800" b="0" baseline="0" dirty="0" smtClean="0"/>
                        <a:t> a </a:t>
                      </a:r>
                      <a:r>
                        <a:rPr lang="es-ES" sz="1800" b="0" baseline="0" dirty="0" err="1" smtClean="0"/>
                        <a:t>climate</a:t>
                      </a:r>
                      <a:r>
                        <a:rPr lang="es-ES" sz="1800" b="0" baseline="0" dirty="0" smtClean="0"/>
                        <a:t> </a:t>
                      </a:r>
                      <a:r>
                        <a:rPr lang="es-ES" sz="1800" b="0" baseline="0" dirty="0" err="1" smtClean="0"/>
                        <a:t>emergency</a:t>
                      </a:r>
                      <a:r>
                        <a:rPr lang="es-ES" sz="1800" b="0" baseline="0" dirty="0" smtClean="0"/>
                        <a:t>, </a:t>
                      </a:r>
                      <a:r>
                        <a:rPr lang="es-ES" sz="1800" b="0" baseline="0" dirty="0" err="1" smtClean="0"/>
                        <a:t>therefore</a:t>
                      </a:r>
                      <a:r>
                        <a:rPr lang="es-ES" sz="1800" b="0" baseline="0" dirty="0" smtClean="0"/>
                        <a:t> </a:t>
                      </a:r>
                      <a:r>
                        <a:rPr lang="es-ES" sz="1800" b="0" baseline="0" dirty="0" err="1" smtClean="0"/>
                        <a:t>prioritizing</a:t>
                      </a:r>
                      <a:r>
                        <a:rPr lang="es-ES" sz="1800" b="0" baseline="0" dirty="0" smtClean="0"/>
                        <a:t> </a:t>
                      </a:r>
                      <a:r>
                        <a:rPr lang="es-ES" sz="1800" b="0" baseline="0" dirty="0" err="1" smtClean="0"/>
                        <a:t>climate</a:t>
                      </a:r>
                      <a:r>
                        <a:rPr lang="es-ES" sz="1800" b="0" baseline="0" dirty="0" smtClean="0"/>
                        <a:t> </a:t>
                      </a:r>
                      <a:r>
                        <a:rPr lang="es-ES" sz="1800" b="0" baseline="0" dirty="0" err="1" smtClean="0"/>
                        <a:t>action</a:t>
                      </a:r>
                      <a:r>
                        <a:rPr lang="es-ES" sz="1800" b="0" baseline="0" dirty="0" smtClean="0"/>
                        <a:t> in </a:t>
                      </a:r>
                      <a:r>
                        <a:rPr lang="es-ES" sz="1800" b="0" baseline="0" dirty="0" err="1" smtClean="0"/>
                        <a:t>government</a:t>
                      </a:r>
                      <a:r>
                        <a:rPr lang="es-ES" sz="1800" b="0" baseline="0" dirty="0" smtClean="0"/>
                        <a:t> </a:t>
                      </a:r>
                      <a:r>
                        <a:rPr lang="es-ES" sz="1800" b="0" baseline="0" dirty="0" err="1" smtClean="0"/>
                        <a:t>policy</a:t>
                      </a:r>
                      <a:r>
                        <a:rPr lang="es-ES" sz="1800" b="0" baseline="0" dirty="0" smtClean="0"/>
                        <a:t>.</a:t>
                      </a:r>
                      <a:endParaRPr lang="fr-FR" b="0" dirty="0"/>
                    </a:p>
                  </a:txBody>
                  <a:tcPr/>
                </a:tc>
              </a:tr>
            </a:tbl>
          </a:graphicData>
        </a:graphic>
      </p:graphicFrame>
    </p:spTree>
    <p:extLst>
      <p:ext uri="{BB962C8B-B14F-4D97-AF65-F5344CB8AC3E}">
        <p14:creationId xmlns:p14="http://schemas.microsoft.com/office/powerpoint/2010/main" val="496078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0000" lnSpcReduction="20000"/>
          </a:bodyPr>
          <a:lstStyle/>
          <a:p>
            <a:pPr marL="0" indent="0" algn="ctr">
              <a:buNone/>
            </a:pPr>
            <a:r>
              <a:rPr lang="es-ES" sz="6300" dirty="0" err="1"/>
              <a:t>Thank</a:t>
            </a:r>
            <a:r>
              <a:rPr lang="es-ES" sz="6300" dirty="0"/>
              <a:t> </a:t>
            </a:r>
            <a:r>
              <a:rPr lang="es-ES" sz="6300" dirty="0" err="1" smtClean="0"/>
              <a:t>you</a:t>
            </a:r>
            <a:r>
              <a:rPr lang="es-ES" sz="6300" dirty="0" smtClean="0"/>
              <a:t>!</a:t>
            </a:r>
            <a:endParaRPr lang="es-ES" sz="6300" dirty="0"/>
          </a:p>
          <a:p>
            <a:pPr marL="0" indent="0" algn="ctr">
              <a:buNone/>
            </a:pPr>
            <a:endParaRPr lang="es-ES" sz="4400" dirty="0"/>
          </a:p>
          <a:p>
            <a:pPr marL="0" indent="0" algn="ctr">
              <a:buNone/>
            </a:pPr>
            <a:r>
              <a:rPr lang="es-ES" sz="4400" dirty="0" err="1"/>
              <a:t>Any</a:t>
            </a:r>
            <a:r>
              <a:rPr lang="es-ES" sz="4400" dirty="0"/>
              <a:t> </a:t>
            </a:r>
            <a:r>
              <a:rPr lang="es-ES" sz="4400" dirty="0" err="1"/>
              <a:t>questions</a:t>
            </a:r>
            <a:r>
              <a:rPr lang="es-ES" sz="4400" dirty="0"/>
              <a:t>?</a:t>
            </a:r>
          </a:p>
          <a:p>
            <a:pPr marL="0" indent="0" algn="ctr">
              <a:buNone/>
            </a:pPr>
            <a:endParaRPr lang="es-ES" sz="4400" dirty="0"/>
          </a:p>
          <a:p>
            <a:pPr marL="0" indent="0" algn="ctr">
              <a:buNone/>
            </a:pPr>
            <a:r>
              <a:rPr lang="es-ES" sz="2800" dirty="0"/>
              <a:t>Pilar León-</a:t>
            </a:r>
            <a:r>
              <a:rPr lang="es-ES" sz="2800" dirty="0" err="1"/>
              <a:t>Araúz</a:t>
            </a:r>
            <a:r>
              <a:rPr lang="es-ES" sz="2800" dirty="0"/>
              <a:t>: </a:t>
            </a:r>
            <a:r>
              <a:rPr lang="es-ES" sz="2800" dirty="0">
                <a:hlinkClick r:id="rId2"/>
              </a:rPr>
              <a:t>pleon@ugr.es</a:t>
            </a:r>
            <a:r>
              <a:rPr lang="es-ES" sz="2800" dirty="0"/>
              <a:t> </a:t>
            </a:r>
          </a:p>
          <a:p>
            <a:pPr marL="0" indent="0" algn="ctr">
              <a:buNone/>
            </a:pPr>
            <a:r>
              <a:rPr lang="es-ES" sz="2800" dirty="0" err="1"/>
              <a:t>Arianne</a:t>
            </a:r>
            <a:r>
              <a:rPr lang="es-ES" sz="2800" dirty="0"/>
              <a:t> </a:t>
            </a:r>
            <a:r>
              <a:rPr lang="es-ES" sz="2800" dirty="0" err="1"/>
              <a:t>Reimerink</a:t>
            </a:r>
            <a:r>
              <a:rPr lang="es-ES" sz="2800" dirty="0"/>
              <a:t>: </a:t>
            </a:r>
            <a:r>
              <a:rPr lang="es-ES" sz="2800" dirty="0">
                <a:hlinkClick r:id="rId3"/>
              </a:rPr>
              <a:t>arianne@ugr.es</a:t>
            </a:r>
            <a:endParaRPr lang="es-ES" sz="2800" dirty="0"/>
          </a:p>
          <a:p>
            <a:pPr marL="0" indent="0" algn="ctr">
              <a:buNone/>
            </a:pPr>
            <a:r>
              <a:rPr lang="es-ES" sz="2800" dirty="0"/>
              <a:t>Melania Cabezas-García: </a:t>
            </a:r>
            <a:r>
              <a:rPr lang="es-ES" sz="2800" dirty="0">
                <a:hlinkClick r:id="rId4"/>
              </a:rPr>
              <a:t>melaniacabezas@ugr.es</a:t>
            </a:r>
            <a:r>
              <a:rPr lang="es-ES" sz="2800" dirty="0"/>
              <a:t> </a:t>
            </a:r>
          </a:p>
          <a:p>
            <a:pPr marL="0" indent="0" algn="ctr">
              <a:buNone/>
            </a:pPr>
            <a:r>
              <a:rPr lang="es-ES" sz="2800" dirty="0"/>
              <a:t>Pamela Faber: </a:t>
            </a:r>
            <a:r>
              <a:rPr lang="es-ES" sz="2800" dirty="0">
                <a:hlinkClick r:id="rId5"/>
              </a:rPr>
              <a:t>pfaber@ugr.es</a:t>
            </a:r>
            <a:r>
              <a:rPr lang="es-ES" sz="2800" dirty="0"/>
              <a:t> </a:t>
            </a:r>
          </a:p>
        </p:txBody>
      </p:sp>
    </p:spTree>
    <p:extLst>
      <p:ext uri="{BB962C8B-B14F-4D97-AF65-F5344CB8AC3E}">
        <p14:creationId xmlns:p14="http://schemas.microsoft.com/office/powerpoint/2010/main" val="1005309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205979"/>
            <a:ext cx="6634264" cy="724265"/>
          </a:xfrm>
        </p:spPr>
        <p:txBody>
          <a:bodyPr>
            <a:noAutofit/>
          </a:bodyPr>
          <a:lstStyle/>
          <a:p>
            <a:r>
              <a:rPr lang="es-ES" dirty="0" err="1"/>
              <a:t>References</a:t>
            </a:r>
            <a:endParaRPr lang="es-ES" sz="2400" dirty="0"/>
          </a:p>
        </p:txBody>
      </p:sp>
      <p:sp>
        <p:nvSpPr>
          <p:cNvPr id="7" name="2 Marcador de contenido"/>
          <p:cNvSpPr>
            <a:spLocks noGrp="1"/>
          </p:cNvSpPr>
          <p:nvPr>
            <p:ph idx="1"/>
          </p:nvPr>
        </p:nvSpPr>
        <p:spPr>
          <a:xfrm>
            <a:off x="457200" y="1065178"/>
            <a:ext cx="8579296" cy="3882836"/>
          </a:xfrm>
        </p:spPr>
        <p:txBody>
          <a:bodyPr>
            <a:normAutofit fontScale="92500" lnSpcReduction="10000"/>
          </a:bodyPr>
          <a:lstStyle/>
          <a:p>
            <a:pPr marL="0" indent="0" algn="just">
              <a:buNone/>
            </a:pPr>
            <a:r>
              <a:rPr lang="en-US" sz="1800" dirty="0" err="1"/>
              <a:t>Bolsen</a:t>
            </a:r>
            <a:r>
              <a:rPr lang="en-US" sz="1800" dirty="0"/>
              <a:t>, T. and Shapiro, M.A. (2018). The US News Media, Polarization on Climate Change, and Pathways to Effective Communication</a:t>
            </a:r>
            <a:r>
              <a:rPr lang="de-DE" sz="1800" dirty="0"/>
              <a:t>. </a:t>
            </a:r>
            <a:r>
              <a:rPr lang="es-ES" sz="1800" i="1" dirty="0" err="1"/>
              <a:t>Environmental</a:t>
            </a:r>
            <a:r>
              <a:rPr lang="es-ES" sz="1800" i="1" dirty="0"/>
              <a:t> </a:t>
            </a:r>
            <a:r>
              <a:rPr lang="es-ES" sz="1800" i="1" dirty="0" err="1"/>
              <a:t>Communication</a:t>
            </a:r>
            <a:r>
              <a:rPr lang="es-ES" sz="1800" dirty="0"/>
              <a:t>, 12(2), pp. 149-163.</a:t>
            </a:r>
          </a:p>
          <a:p>
            <a:pPr marL="0" indent="0" algn="just">
              <a:buNone/>
            </a:pPr>
            <a:r>
              <a:rPr lang="de-DE" sz="1800" dirty="0"/>
              <a:t>Cabré, M.T. (2008). El principio de poliedricidad: La articulación de lo discursivo, lo cognitivo y lo lingüístico en Terminología (I). </a:t>
            </a:r>
            <a:r>
              <a:rPr lang="de-DE" sz="1800" i="1" dirty="0"/>
              <a:t>Ibérica</a:t>
            </a:r>
            <a:r>
              <a:rPr lang="de-DE" sz="1800" dirty="0"/>
              <a:t>, 16, pp. 9-36.</a:t>
            </a:r>
            <a:endParaRPr lang="es-ES" sz="1800" dirty="0"/>
          </a:p>
          <a:p>
            <a:pPr marL="0" indent="0" algn="just">
              <a:buNone/>
            </a:pPr>
            <a:r>
              <a:rPr lang="en-US" sz="1800" dirty="0"/>
              <a:t>Chong, D. and </a:t>
            </a:r>
            <a:r>
              <a:rPr lang="en-US" sz="1800" dirty="0" err="1"/>
              <a:t>Druckman</a:t>
            </a:r>
            <a:r>
              <a:rPr lang="en-US" sz="1800" dirty="0"/>
              <a:t>, J.N. (2007). Framing Theory. </a:t>
            </a:r>
            <a:r>
              <a:rPr lang="en-US" sz="1800" i="1" dirty="0"/>
              <a:t>Annual Review of Political Science</a:t>
            </a:r>
            <a:r>
              <a:rPr lang="en-US" sz="1800" dirty="0"/>
              <a:t>, 10, pp. 103–126.</a:t>
            </a:r>
          </a:p>
          <a:p>
            <a:pPr marL="0" indent="0" algn="just">
              <a:buNone/>
            </a:pPr>
            <a:r>
              <a:rPr lang="fr-FR" sz="1800" dirty="0" err="1"/>
              <a:t>Erjavec</a:t>
            </a:r>
            <a:r>
              <a:rPr lang="fr-FR" sz="1800" dirty="0"/>
              <a:t>, T., </a:t>
            </a:r>
            <a:r>
              <a:rPr lang="fr-FR" sz="1800" dirty="0" err="1"/>
              <a:t>Ogrodniczuk</a:t>
            </a:r>
            <a:r>
              <a:rPr lang="fr-FR" sz="1800" dirty="0"/>
              <a:t>, M., </a:t>
            </a:r>
            <a:r>
              <a:rPr lang="fr-FR" sz="1800" dirty="0" err="1"/>
              <a:t>Osenova</a:t>
            </a:r>
            <a:r>
              <a:rPr lang="fr-FR" sz="1800" dirty="0"/>
              <a:t>, P. et al. </a:t>
            </a:r>
            <a:r>
              <a:rPr lang="en-US" sz="1800" dirty="0"/>
              <a:t>(2023). The </a:t>
            </a:r>
            <a:r>
              <a:rPr lang="en-US" sz="1800" dirty="0" err="1"/>
              <a:t>ParlaMint</a:t>
            </a:r>
            <a:r>
              <a:rPr lang="en-US" sz="1800" dirty="0"/>
              <a:t> corpora of parliamentary proceedings. </a:t>
            </a:r>
            <a:r>
              <a:rPr lang="en-US" sz="1800" i="1" dirty="0"/>
              <a:t>Language Resources and Evaluation</a:t>
            </a:r>
            <a:r>
              <a:rPr lang="en-US" sz="1800" dirty="0"/>
              <a:t>, 57, pp. 415–448.</a:t>
            </a:r>
            <a:endParaRPr lang="es-ES" sz="1800" dirty="0"/>
          </a:p>
          <a:p>
            <a:pPr marL="0" indent="0" algn="just">
              <a:buNone/>
            </a:pPr>
            <a:r>
              <a:rPr lang="en-US" sz="1800" dirty="0" err="1"/>
              <a:t>Kilgarriff</a:t>
            </a:r>
            <a:r>
              <a:rPr lang="en-US" sz="1800" dirty="0"/>
              <a:t>, A., </a:t>
            </a:r>
            <a:r>
              <a:rPr lang="en-US" sz="1800" dirty="0" err="1"/>
              <a:t>Baisa</a:t>
            </a:r>
            <a:r>
              <a:rPr lang="en-US" sz="1800" dirty="0"/>
              <a:t>, V., </a:t>
            </a:r>
            <a:r>
              <a:rPr lang="en-US" sz="1800" dirty="0" err="1"/>
              <a:t>Bušta</a:t>
            </a:r>
            <a:r>
              <a:rPr lang="en-US" sz="1800" dirty="0"/>
              <a:t>, J., </a:t>
            </a:r>
            <a:r>
              <a:rPr lang="en-US" sz="1800" dirty="0" err="1"/>
              <a:t>Jakubíček</a:t>
            </a:r>
            <a:r>
              <a:rPr lang="en-US" sz="1800" dirty="0"/>
              <a:t>, M., </a:t>
            </a:r>
            <a:r>
              <a:rPr lang="en-US" sz="1800" dirty="0" err="1"/>
              <a:t>Kovář</a:t>
            </a:r>
            <a:r>
              <a:rPr lang="en-US" sz="1800" dirty="0"/>
              <a:t>, V., </a:t>
            </a:r>
            <a:r>
              <a:rPr lang="en-US" sz="1800" dirty="0" err="1"/>
              <a:t>Michelfeit</a:t>
            </a:r>
            <a:r>
              <a:rPr lang="en-US" sz="1800" dirty="0"/>
              <a:t>, J., </a:t>
            </a:r>
            <a:r>
              <a:rPr lang="en-US" sz="1800" dirty="0" err="1"/>
              <a:t>Rychlý</a:t>
            </a:r>
            <a:r>
              <a:rPr lang="en-US" sz="1800" dirty="0"/>
              <a:t>, P. and </a:t>
            </a:r>
            <a:r>
              <a:rPr lang="en-US" sz="1800" dirty="0" err="1"/>
              <a:t>Suchomel</a:t>
            </a:r>
            <a:r>
              <a:rPr lang="en-US" sz="1800" dirty="0"/>
              <a:t>, V. (2014). The Sketch Engine: ten years on. </a:t>
            </a:r>
            <a:r>
              <a:rPr lang="en-US" sz="1800" i="1" dirty="0"/>
              <a:t>Lexicography</a:t>
            </a:r>
            <a:r>
              <a:rPr lang="en-US" sz="1800" dirty="0"/>
              <a:t>, 1(1), pp. 7–36.</a:t>
            </a:r>
            <a:endParaRPr lang="es-ES" sz="1800" dirty="0"/>
          </a:p>
          <a:p>
            <a:pPr marL="0" indent="0" algn="just">
              <a:buNone/>
            </a:pPr>
            <a:r>
              <a:rPr lang="es-ES" sz="1800" dirty="0"/>
              <a:t>León-</a:t>
            </a:r>
            <a:r>
              <a:rPr lang="es-ES" sz="1800" dirty="0" err="1"/>
              <a:t>Araúz</a:t>
            </a:r>
            <a:r>
              <a:rPr lang="es-ES" sz="1800" dirty="0"/>
              <a:t>, P. (2017). </a:t>
            </a:r>
            <a:r>
              <a:rPr lang="es-ES" sz="1800" dirty="0" err="1"/>
              <a:t>Term</a:t>
            </a:r>
            <a:r>
              <a:rPr lang="es-ES" sz="1800" dirty="0"/>
              <a:t> and concept </a:t>
            </a:r>
            <a:r>
              <a:rPr lang="es-ES" sz="1800" dirty="0" err="1"/>
              <a:t>variation</a:t>
            </a:r>
            <a:r>
              <a:rPr lang="es-ES" sz="1800" dirty="0"/>
              <a:t> in </a:t>
            </a:r>
            <a:r>
              <a:rPr lang="es-ES" sz="1800" dirty="0" err="1"/>
              <a:t>specialized</a:t>
            </a:r>
            <a:r>
              <a:rPr lang="es-ES" sz="1800" dirty="0"/>
              <a:t> </a:t>
            </a:r>
            <a:r>
              <a:rPr lang="es-ES" sz="1800" dirty="0" err="1"/>
              <a:t>knowledge</a:t>
            </a:r>
            <a:r>
              <a:rPr lang="es-ES" sz="1800" dirty="0"/>
              <a:t> </a:t>
            </a:r>
            <a:r>
              <a:rPr lang="es-ES" sz="1800" dirty="0" err="1"/>
              <a:t>dynamics</a:t>
            </a:r>
            <a:r>
              <a:rPr lang="es-ES" sz="1800" dirty="0"/>
              <a:t>. In </a:t>
            </a:r>
            <a:r>
              <a:rPr lang="es-ES" sz="1800" dirty="0" err="1"/>
              <a:t>Multiple</a:t>
            </a:r>
            <a:r>
              <a:rPr lang="es-ES" sz="1800" dirty="0"/>
              <a:t> </a:t>
            </a:r>
            <a:r>
              <a:rPr lang="es-ES" sz="1800" dirty="0" err="1"/>
              <a:t>Perspectives</a:t>
            </a:r>
            <a:r>
              <a:rPr lang="es-ES" sz="1800" dirty="0"/>
              <a:t> </a:t>
            </a:r>
            <a:r>
              <a:rPr lang="es-ES" sz="1800" dirty="0" err="1"/>
              <a:t>on</a:t>
            </a:r>
            <a:r>
              <a:rPr lang="es-ES" sz="1800" dirty="0"/>
              <a:t> </a:t>
            </a:r>
            <a:r>
              <a:rPr lang="es-ES" sz="1800" dirty="0" err="1"/>
              <a:t>Terminological</a:t>
            </a:r>
            <a:r>
              <a:rPr lang="es-ES" sz="1800" dirty="0"/>
              <a:t> </a:t>
            </a:r>
            <a:r>
              <a:rPr lang="es-ES" sz="1800" dirty="0" err="1"/>
              <a:t>Variation</a:t>
            </a:r>
            <a:r>
              <a:rPr lang="es-ES" sz="1800" dirty="0"/>
              <a:t>, </a:t>
            </a:r>
            <a:r>
              <a:rPr lang="es-ES" sz="1800" dirty="0" err="1"/>
              <a:t>edited</a:t>
            </a:r>
            <a:r>
              <a:rPr lang="es-ES" sz="1800" dirty="0"/>
              <a:t> </a:t>
            </a:r>
            <a:r>
              <a:rPr lang="es-ES" sz="1800" dirty="0" err="1"/>
              <a:t>by</a:t>
            </a:r>
            <a:r>
              <a:rPr lang="es-ES" sz="1800" dirty="0"/>
              <a:t> </a:t>
            </a:r>
            <a:r>
              <a:rPr lang="es-ES" sz="1800" dirty="0" err="1"/>
              <a:t>Drouin</a:t>
            </a:r>
            <a:r>
              <a:rPr lang="es-ES" sz="1800" dirty="0"/>
              <a:t>, P., </a:t>
            </a:r>
            <a:r>
              <a:rPr lang="es-ES" sz="1800" dirty="0" err="1"/>
              <a:t>Francœur</a:t>
            </a:r>
            <a:r>
              <a:rPr lang="es-ES" sz="1800" dirty="0"/>
              <a:t>, A., </a:t>
            </a:r>
            <a:r>
              <a:rPr lang="es-ES" sz="1800" dirty="0" err="1"/>
              <a:t>Humbley</a:t>
            </a:r>
            <a:r>
              <a:rPr lang="es-ES" sz="1800" dirty="0"/>
              <a:t>, J. &amp; </a:t>
            </a:r>
            <a:r>
              <a:rPr lang="es-ES" sz="1800" dirty="0" err="1"/>
              <a:t>Picton</a:t>
            </a:r>
            <a:r>
              <a:rPr lang="es-ES" sz="1800" dirty="0"/>
              <a:t>, A. </a:t>
            </a:r>
            <a:r>
              <a:rPr lang="es-ES" sz="1800" dirty="0" err="1"/>
              <a:t>Terminology</a:t>
            </a:r>
            <a:r>
              <a:rPr lang="es-ES" sz="1800" dirty="0"/>
              <a:t> and </a:t>
            </a:r>
            <a:r>
              <a:rPr lang="es-ES" sz="1800" dirty="0" err="1"/>
              <a:t>Lexicography</a:t>
            </a:r>
            <a:r>
              <a:rPr lang="es-ES" sz="1800" dirty="0"/>
              <a:t> </a:t>
            </a:r>
            <a:r>
              <a:rPr lang="es-ES" sz="1800" dirty="0" err="1"/>
              <a:t>Research</a:t>
            </a:r>
            <a:r>
              <a:rPr lang="es-ES" sz="1800" dirty="0"/>
              <a:t> and </a:t>
            </a:r>
            <a:r>
              <a:rPr lang="es-ES" sz="1800" dirty="0" err="1"/>
              <a:t>Practice</a:t>
            </a:r>
            <a:r>
              <a:rPr lang="es-ES" sz="1800" dirty="0"/>
              <a:t>, 18:213-258. </a:t>
            </a:r>
            <a:r>
              <a:rPr lang="es-ES" sz="1800" dirty="0" err="1"/>
              <a:t>Amsterdam</a:t>
            </a:r>
            <a:r>
              <a:rPr lang="es-ES" sz="1800" dirty="0"/>
              <a:t>/</a:t>
            </a:r>
            <a:r>
              <a:rPr lang="es-ES" sz="1800" dirty="0" err="1"/>
              <a:t>Philadelphia</a:t>
            </a:r>
            <a:r>
              <a:rPr lang="es-ES" sz="1800" dirty="0"/>
              <a:t>: John Benjamins. doi:10.1075/tlrp.18.09leo.</a:t>
            </a:r>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2865441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205979"/>
            <a:ext cx="6634264" cy="724265"/>
          </a:xfrm>
        </p:spPr>
        <p:txBody>
          <a:bodyPr>
            <a:noAutofit/>
          </a:bodyPr>
          <a:lstStyle/>
          <a:p>
            <a:r>
              <a:rPr lang="es-ES" dirty="0" err="1"/>
              <a:t>Framing</a:t>
            </a:r>
            <a:endParaRPr lang="es-ES" sz="2400" dirty="0"/>
          </a:p>
        </p:txBody>
      </p:sp>
      <p:sp>
        <p:nvSpPr>
          <p:cNvPr id="7" name="2 Marcador de contenido"/>
          <p:cNvSpPr>
            <a:spLocks noGrp="1"/>
          </p:cNvSpPr>
          <p:nvPr>
            <p:ph idx="1"/>
          </p:nvPr>
        </p:nvSpPr>
        <p:spPr>
          <a:xfrm>
            <a:off x="457200" y="1065178"/>
            <a:ext cx="8579296" cy="3882836"/>
          </a:xfrm>
        </p:spPr>
        <p:txBody>
          <a:bodyPr>
            <a:normAutofit fontScale="85000" lnSpcReduction="20000"/>
          </a:bodyPr>
          <a:lstStyle/>
          <a:p>
            <a:pPr marL="0" indent="0">
              <a:buNone/>
            </a:pPr>
            <a:r>
              <a:rPr lang="es-ES" dirty="0" err="1" smtClean="0"/>
              <a:t>Goffmann</a:t>
            </a:r>
            <a:r>
              <a:rPr lang="es-ES" dirty="0"/>
              <a:t>, </a:t>
            </a:r>
            <a:r>
              <a:rPr lang="es-ES" dirty="0" smtClean="0"/>
              <a:t>1974</a:t>
            </a:r>
          </a:p>
          <a:p>
            <a:pPr marL="0" indent="0">
              <a:buNone/>
            </a:pPr>
            <a:endParaRPr lang="es-ES" dirty="0" smtClean="0"/>
          </a:p>
          <a:p>
            <a:pPr marL="0" indent="0">
              <a:buNone/>
            </a:pPr>
            <a:r>
              <a:rPr lang="es-ES" dirty="0" err="1" smtClean="0">
                <a:solidFill>
                  <a:schemeClr val="tx2">
                    <a:lumMod val="60000"/>
                    <a:lumOff val="40000"/>
                  </a:schemeClr>
                </a:solidFill>
              </a:rPr>
              <a:t>Climate</a:t>
            </a:r>
            <a:r>
              <a:rPr lang="es-ES" dirty="0" smtClean="0">
                <a:solidFill>
                  <a:schemeClr val="tx2">
                    <a:lumMod val="60000"/>
                    <a:lumOff val="40000"/>
                  </a:schemeClr>
                </a:solidFill>
              </a:rPr>
              <a:t> </a:t>
            </a:r>
            <a:r>
              <a:rPr lang="es-ES" dirty="0" err="1" smtClean="0">
                <a:solidFill>
                  <a:schemeClr val="tx2">
                    <a:lumMod val="60000"/>
                    <a:lumOff val="40000"/>
                  </a:schemeClr>
                </a:solidFill>
              </a:rPr>
              <a:t>change</a:t>
            </a:r>
            <a:r>
              <a:rPr lang="es-ES" dirty="0" smtClean="0">
                <a:solidFill>
                  <a:schemeClr val="tx2">
                    <a:lumMod val="60000"/>
                    <a:lumOff val="40000"/>
                  </a:schemeClr>
                </a:solidFill>
              </a:rPr>
              <a:t> </a:t>
            </a:r>
            <a:r>
              <a:rPr lang="es-ES" dirty="0" err="1" smtClean="0">
                <a:solidFill>
                  <a:schemeClr val="tx2">
                    <a:lumMod val="60000"/>
                    <a:lumOff val="40000"/>
                  </a:schemeClr>
                </a:solidFill>
              </a:rPr>
              <a:t>communication</a:t>
            </a:r>
            <a:endParaRPr lang="es-ES" dirty="0">
              <a:solidFill>
                <a:schemeClr val="tx2">
                  <a:lumMod val="60000"/>
                  <a:lumOff val="40000"/>
                </a:schemeClr>
              </a:solidFill>
            </a:endParaRPr>
          </a:p>
          <a:p>
            <a:pPr marL="0" indent="0">
              <a:buNone/>
            </a:pPr>
            <a:endParaRPr lang="es-ES" dirty="0"/>
          </a:p>
          <a:p>
            <a:pPr marL="0" indent="0">
              <a:buNone/>
            </a:pPr>
            <a:r>
              <a:rPr lang="en-GB" dirty="0"/>
              <a:t>“the process by which people develop a particular conceptualisation of an issue and reorient their thinking about an issue” (</a:t>
            </a:r>
            <a:r>
              <a:rPr lang="en-US" dirty="0"/>
              <a:t>Chong &amp; </a:t>
            </a:r>
            <a:r>
              <a:rPr lang="en-US" dirty="0" err="1"/>
              <a:t>Druckman</a:t>
            </a:r>
            <a:r>
              <a:rPr lang="en-US" dirty="0"/>
              <a:t>, 2007)</a:t>
            </a:r>
            <a:endParaRPr lang="es-ES" dirty="0"/>
          </a:p>
          <a:p>
            <a:pPr marL="0" indent="0">
              <a:buNone/>
            </a:pPr>
            <a:endParaRPr lang="es-ES" dirty="0"/>
          </a:p>
          <a:p>
            <a:pPr marL="0" indent="0" algn="ctr">
              <a:buNone/>
            </a:pPr>
            <a:r>
              <a:rPr lang="es-ES" dirty="0" err="1"/>
              <a:t>Selection</a:t>
            </a:r>
            <a:r>
              <a:rPr lang="es-ES" dirty="0"/>
              <a:t> and </a:t>
            </a:r>
            <a:r>
              <a:rPr lang="es-ES" dirty="0" err="1"/>
              <a:t>salience</a:t>
            </a:r>
            <a:endParaRPr lang="es-ES"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242479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9" y="9129"/>
            <a:ext cx="6634264" cy="724265"/>
          </a:xfrm>
        </p:spPr>
        <p:txBody>
          <a:bodyPr>
            <a:noAutofit/>
          </a:bodyPr>
          <a:lstStyle/>
          <a:p>
            <a:r>
              <a:rPr lang="es-ES" dirty="0" err="1"/>
              <a:t>Framing</a:t>
            </a:r>
            <a:endParaRPr lang="es-ES" sz="2400" dirty="0"/>
          </a:p>
        </p:txBody>
      </p:sp>
      <p:sp>
        <p:nvSpPr>
          <p:cNvPr id="7" name="2 Marcador de contenido"/>
          <p:cNvSpPr>
            <a:spLocks noGrp="1"/>
          </p:cNvSpPr>
          <p:nvPr>
            <p:ph idx="1"/>
          </p:nvPr>
        </p:nvSpPr>
        <p:spPr>
          <a:xfrm>
            <a:off x="1349082" y="1006122"/>
            <a:ext cx="6980001" cy="609076"/>
          </a:xfrm>
        </p:spPr>
        <p:txBody>
          <a:bodyPr>
            <a:normAutofit/>
          </a:bodyPr>
          <a:lstStyle/>
          <a:p>
            <a:pPr marL="0" indent="0">
              <a:buNone/>
            </a:pPr>
            <a:r>
              <a:rPr lang="es-ES" sz="2400" dirty="0" err="1"/>
              <a:t>Bolsen</a:t>
            </a:r>
            <a:r>
              <a:rPr lang="es-ES" sz="2400" dirty="0"/>
              <a:t> &amp; Shapiro (2018): </a:t>
            </a:r>
            <a:r>
              <a:rPr lang="es-ES" sz="2400" dirty="0" err="1"/>
              <a:t>climate</a:t>
            </a:r>
            <a:r>
              <a:rPr lang="es-ES" sz="2400" dirty="0"/>
              <a:t> </a:t>
            </a:r>
            <a:r>
              <a:rPr lang="es-ES" sz="2400" dirty="0" err="1"/>
              <a:t>change</a:t>
            </a:r>
            <a:r>
              <a:rPr lang="es-ES" sz="2400" dirty="0"/>
              <a:t> in </a:t>
            </a:r>
            <a:r>
              <a:rPr lang="es-ES" sz="2400" dirty="0" err="1"/>
              <a:t>the</a:t>
            </a:r>
            <a:r>
              <a:rPr lang="es-ES" sz="2400" dirty="0"/>
              <a:t> media</a:t>
            </a:r>
          </a:p>
          <a:p>
            <a:pPr marL="0" indent="0">
              <a:buNone/>
            </a:pPr>
            <a:endParaRPr lang="es-ES"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
        <p:nvSpPr>
          <p:cNvPr id="3" name="Rectángulo 2"/>
          <p:cNvSpPr/>
          <p:nvPr/>
        </p:nvSpPr>
        <p:spPr>
          <a:xfrm>
            <a:off x="959750" y="2089012"/>
            <a:ext cx="4077921" cy="1831055"/>
          </a:xfrm>
          <a:prstGeom prst="rect">
            <a:avLst/>
          </a:prstGeom>
        </p:spPr>
        <p:txBody>
          <a:bodyPr/>
          <a:lstStyle/>
          <a:p>
            <a:pPr lvl="0" rtl="0">
              <a:buChar char="•"/>
            </a:pPr>
            <a:r>
              <a:rPr lang="es-ES" dirty="0" err="1" smtClean="0"/>
              <a:t>Scientific</a:t>
            </a:r>
            <a:r>
              <a:rPr lang="es-ES" dirty="0" smtClean="0"/>
              <a:t> </a:t>
            </a:r>
            <a:r>
              <a:rPr lang="es-ES" dirty="0" err="1" smtClean="0"/>
              <a:t>consensus</a:t>
            </a:r>
            <a:r>
              <a:rPr lang="es-ES" dirty="0" smtClean="0"/>
              <a:t> (+/-)</a:t>
            </a:r>
            <a:endParaRPr lang="es-ES" dirty="0"/>
          </a:p>
          <a:p>
            <a:pPr lvl="0" rtl="0">
              <a:buChar char="•"/>
            </a:pPr>
            <a:r>
              <a:rPr lang="es-ES" dirty="0" err="1" smtClean="0"/>
              <a:t>Economic</a:t>
            </a:r>
            <a:r>
              <a:rPr lang="es-ES" dirty="0" smtClean="0"/>
              <a:t> </a:t>
            </a:r>
            <a:r>
              <a:rPr lang="es-ES" dirty="0" err="1" smtClean="0"/>
              <a:t>consequences</a:t>
            </a:r>
            <a:r>
              <a:rPr lang="es-ES" dirty="0" smtClean="0"/>
              <a:t> (+/-)</a:t>
            </a:r>
            <a:endParaRPr lang="es-ES" dirty="0"/>
          </a:p>
          <a:p>
            <a:pPr lvl="0" rtl="0">
              <a:buChar char="•"/>
            </a:pPr>
            <a:r>
              <a:rPr lang="es-ES" dirty="0" err="1" smtClean="0"/>
              <a:t>Environmental</a:t>
            </a:r>
            <a:r>
              <a:rPr lang="es-ES" dirty="0" smtClean="0"/>
              <a:t> </a:t>
            </a:r>
            <a:r>
              <a:rPr lang="es-ES" dirty="0" err="1" smtClean="0"/>
              <a:t>consequences</a:t>
            </a:r>
            <a:r>
              <a:rPr lang="es-ES" dirty="0" smtClean="0"/>
              <a:t> (+/-)</a:t>
            </a:r>
            <a:endParaRPr lang="es-ES" dirty="0"/>
          </a:p>
          <a:p>
            <a:pPr lvl="0" rtl="0">
              <a:buChar char="•"/>
            </a:pPr>
            <a:r>
              <a:rPr lang="es-ES" dirty="0" err="1" smtClean="0"/>
              <a:t>Morality</a:t>
            </a:r>
            <a:r>
              <a:rPr lang="es-ES" dirty="0" smtClean="0"/>
              <a:t>/</a:t>
            </a:r>
            <a:r>
              <a:rPr lang="es-ES" dirty="0" err="1" smtClean="0"/>
              <a:t>ethics</a:t>
            </a:r>
            <a:endParaRPr lang="es-ES" dirty="0"/>
          </a:p>
          <a:p>
            <a:pPr lvl="0" rtl="0">
              <a:buChar char="•"/>
            </a:pPr>
            <a:r>
              <a:rPr lang="es-ES" dirty="0" err="1" smtClean="0"/>
              <a:t>Disaster</a:t>
            </a:r>
            <a:endParaRPr lang="es-ES" dirty="0"/>
          </a:p>
          <a:p>
            <a:pPr lvl="0" rtl="0">
              <a:buChar char="•"/>
            </a:pPr>
            <a:r>
              <a:rPr lang="es-ES" dirty="0" err="1" smtClean="0"/>
              <a:t>Political</a:t>
            </a:r>
            <a:r>
              <a:rPr lang="es-ES" dirty="0" smtClean="0"/>
              <a:t> </a:t>
            </a:r>
            <a:r>
              <a:rPr lang="es-ES" dirty="0" err="1" smtClean="0"/>
              <a:t>conflict</a:t>
            </a:r>
            <a:endParaRPr lang="es-ES" dirty="0"/>
          </a:p>
          <a:p>
            <a:pPr lvl="0">
              <a:buChar char="•"/>
            </a:pPr>
            <a:endParaRPr lang="es-ES" dirty="0"/>
          </a:p>
          <a:p>
            <a:pPr lvl="0">
              <a:buChar char="•"/>
            </a:pPr>
            <a:endParaRPr lang="es-ES" dirty="0"/>
          </a:p>
          <a:p>
            <a:pPr lvl="0">
              <a:buChar char="•"/>
            </a:pPr>
            <a:endParaRPr lang="es-ES" dirty="0"/>
          </a:p>
        </p:txBody>
      </p:sp>
      <p:sp>
        <p:nvSpPr>
          <p:cNvPr id="8" name="Rectángulo 7"/>
          <p:cNvSpPr/>
          <p:nvPr/>
        </p:nvSpPr>
        <p:spPr>
          <a:xfrm>
            <a:off x="5557162" y="2080544"/>
            <a:ext cx="3148104" cy="1585523"/>
          </a:xfrm>
          <a:prstGeom prst="rect">
            <a:avLst/>
          </a:prstGeom>
        </p:spPr>
        <p:txBody>
          <a:bodyPr/>
          <a:lstStyle/>
          <a:p>
            <a:pPr>
              <a:buFontTx/>
              <a:buChar char="•"/>
            </a:pPr>
            <a:r>
              <a:rPr lang="es-ES" dirty="0" err="1"/>
              <a:t>National</a:t>
            </a:r>
            <a:r>
              <a:rPr lang="es-ES" dirty="0"/>
              <a:t> </a:t>
            </a:r>
            <a:r>
              <a:rPr lang="es-ES" dirty="0" err="1" smtClean="0"/>
              <a:t>security</a:t>
            </a:r>
            <a:endParaRPr lang="en-US" dirty="0" smtClean="0"/>
          </a:p>
          <a:p>
            <a:pPr lvl="0">
              <a:buChar char="•"/>
            </a:pPr>
            <a:r>
              <a:rPr lang="en-US" dirty="0" smtClean="0"/>
              <a:t>Public </a:t>
            </a:r>
            <a:r>
              <a:rPr lang="en-US" dirty="0"/>
              <a:t>health</a:t>
            </a:r>
          </a:p>
          <a:p>
            <a:pPr lvl="0">
              <a:buChar char="•"/>
            </a:pPr>
            <a:r>
              <a:rPr lang="en-US" dirty="0" smtClean="0"/>
              <a:t>Self-efficacy (+/-)</a:t>
            </a:r>
            <a:endParaRPr lang="en-US" dirty="0"/>
          </a:p>
          <a:p>
            <a:pPr lvl="0">
              <a:buChar char="•"/>
            </a:pPr>
            <a:r>
              <a:rPr lang="en-US" dirty="0" smtClean="0"/>
              <a:t>External efficacy</a:t>
            </a:r>
            <a:r>
              <a:rPr lang="en-US" dirty="0"/>
              <a:t> </a:t>
            </a:r>
            <a:r>
              <a:rPr lang="en-US" dirty="0" smtClean="0"/>
              <a:t>(+/-)</a:t>
            </a:r>
            <a:endParaRPr lang="en-US" dirty="0"/>
          </a:p>
          <a:p>
            <a:pPr lvl="0">
              <a:buChar char="•"/>
            </a:pPr>
            <a:r>
              <a:rPr lang="en-US" dirty="0" smtClean="0"/>
              <a:t>Response efficacy</a:t>
            </a:r>
            <a:r>
              <a:rPr lang="en-US" dirty="0"/>
              <a:t> </a:t>
            </a:r>
            <a:r>
              <a:rPr lang="en-US" dirty="0" smtClean="0"/>
              <a:t>(+/-)</a:t>
            </a:r>
            <a:endParaRPr lang="en-US" dirty="0"/>
          </a:p>
          <a:p>
            <a:pPr lvl="0"/>
            <a:endParaRPr lang="es-ES" dirty="0"/>
          </a:p>
          <a:p>
            <a:pPr lvl="0">
              <a:buChar char="•"/>
            </a:pPr>
            <a:endParaRPr lang="es-ES" dirty="0"/>
          </a:p>
          <a:p>
            <a:pPr lvl="0">
              <a:buChar char="•"/>
            </a:pPr>
            <a:endParaRPr lang="es-ES" dirty="0"/>
          </a:p>
        </p:txBody>
      </p:sp>
    </p:spTree>
    <p:extLst>
      <p:ext uri="{BB962C8B-B14F-4D97-AF65-F5344CB8AC3E}">
        <p14:creationId xmlns:p14="http://schemas.microsoft.com/office/powerpoint/2010/main" val="161953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3882836"/>
          </a:xfrm>
        </p:spPr>
        <p:txBody>
          <a:bodyPr>
            <a:normAutofit/>
          </a:bodyPr>
          <a:lstStyle/>
          <a:p>
            <a:pPr marL="0" indent="0">
              <a:buNone/>
            </a:pPr>
            <a:r>
              <a:rPr lang="es-ES" sz="2800" dirty="0" err="1" smtClean="0"/>
              <a:t>Method</a:t>
            </a:r>
            <a:endParaRPr lang="es-ES" sz="2800" dirty="0" smtClean="0"/>
          </a:p>
          <a:p>
            <a:pPr marL="457200" indent="-457200">
              <a:buFont typeface="+mj-lt"/>
              <a:buAutoNum type="arabicPeriod"/>
            </a:pPr>
            <a:r>
              <a:rPr lang="en-US" sz="2400" dirty="0" err="1" smtClean="0"/>
              <a:t>Parlamint</a:t>
            </a:r>
            <a:r>
              <a:rPr lang="en-US" sz="2400" dirty="0" smtClean="0"/>
              <a:t> </a:t>
            </a:r>
            <a:r>
              <a:rPr lang="en-US" sz="2400" dirty="0"/>
              <a:t>2.1: Spanish and English parliamentary debates (lower houses, main political parties)</a:t>
            </a:r>
            <a:endParaRPr lang="en-US" sz="2400" dirty="0" smtClean="0"/>
          </a:p>
          <a:p>
            <a:pPr marL="457200" indent="-457200">
              <a:buFont typeface="+mj-lt"/>
              <a:buAutoNum type="arabicPeriod"/>
            </a:pPr>
            <a:r>
              <a:rPr lang="en-US" sz="2400" dirty="0" smtClean="0"/>
              <a:t>Around 1,000 </a:t>
            </a:r>
            <a:r>
              <a:rPr lang="en-US" sz="2400" dirty="0"/>
              <a:t>e</a:t>
            </a:r>
            <a:r>
              <a:rPr lang="en-US" sz="2400" dirty="0" smtClean="0"/>
              <a:t>xcerpts with </a:t>
            </a:r>
          </a:p>
          <a:p>
            <a:pPr marL="857250" lvl="1" indent="-457200"/>
            <a:r>
              <a:rPr lang="en-US" sz="2000" i="1" dirty="0" smtClean="0"/>
              <a:t>climate</a:t>
            </a:r>
            <a:r>
              <a:rPr lang="en-US" sz="2000" dirty="0" smtClean="0"/>
              <a:t> </a:t>
            </a:r>
            <a:r>
              <a:rPr lang="en-US" sz="2000" dirty="0"/>
              <a:t>+ </a:t>
            </a:r>
            <a:r>
              <a:rPr lang="en-US" sz="2000" i="1" dirty="0"/>
              <a:t>noun</a:t>
            </a:r>
            <a:r>
              <a:rPr lang="en-US" sz="2000" dirty="0"/>
              <a:t> in English (e.g. </a:t>
            </a:r>
            <a:r>
              <a:rPr lang="en-US" sz="2000" i="1" dirty="0"/>
              <a:t>climate change</a:t>
            </a:r>
            <a:r>
              <a:rPr lang="en-US" sz="2000" dirty="0"/>
              <a:t>, </a:t>
            </a:r>
            <a:r>
              <a:rPr lang="en-US" sz="2000" i="1" dirty="0"/>
              <a:t>climate emergency</a:t>
            </a:r>
            <a:r>
              <a:rPr lang="en-US" sz="2000" dirty="0"/>
              <a:t>) </a:t>
            </a:r>
            <a:endParaRPr lang="en-US" sz="2000" dirty="0" smtClean="0"/>
          </a:p>
          <a:p>
            <a:pPr marL="857250" lvl="1" indent="-457200"/>
            <a:r>
              <a:rPr lang="en-US" sz="2000" i="1" dirty="0" smtClean="0"/>
              <a:t>noun</a:t>
            </a:r>
            <a:r>
              <a:rPr lang="en-US" sz="2000" dirty="0" smtClean="0"/>
              <a:t> </a:t>
            </a:r>
            <a:r>
              <a:rPr lang="en-US" sz="2000" dirty="0"/>
              <a:t>+ </a:t>
            </a:r>
            <a:r>
              <a:rPr lang="en-US" sz="2000" i="1" dirty="0" err="1"/>
              <a:t>climático</a:t>
            </a:r>
            <a:r>
              <a:rPr lang="en-US" sz="2000" dirty="0"/>
              <a:t> in Spanish (e.g. </a:t>
            </a:r>
            <a:r>
              <a:rPr lang="en-US" sz="2000" i="1" dirty="0" err="1"/>
              <a:t>cambio</a:t>
            </a:r>
            <a:r>
              <a:rPr lang="en-US" sz="2000" i="1" dirty="0"/>
              <a:t> </a:t>
            </a:r>
            <a:r>
              <a:rPr lang="en-US" sz="2000" i="1" dirty="0" err="1"/>
              <a:t>climático</a:t>
            </a:r>
            <a:r>
              <a:rPr lang="en-US" sz="2000" dirty="0"/>
              <a:t> [climate change], </a:t>
            </a:r>
            <a:r>
              <a:rPr lang="en-US" sz="2000" i="1" dirty="0"/>
              <a:t>crisis </a:t>
            </a:r>
            <a:r>
              <a:rPr lang="en-US" sz="2000" i="1" dirty="0" err="1"/>
              <a:t>climática</a:t>
            </a:r>
            <a:r>
              <a:rPr lang="en-US" sz="2000" dirty="0"/>
              <a:t> [climate crisis])</a:t>
            </a:r>
            <a:endParaRPr lang="en-US" sz="2000" dirty="0" smtClean="0"/>
          </a:p>
          <a:p>
            <a:pPr marL="457200" indent="-457200">
              <a:buFont typeface="+mj-lt"/>
              <a:buAutoNum type="arabicPeriod"/>
            </a:pPr>
            <a:r>
              <a:rPr lang="en-US" sz="2400" dirty="0" smtClean="0"/>
              <a:t>Annotation according to </a:t>
            </a:r>
            <a:r>
              <a:rPr lang="en-US" sz="2400" dirty="0" err="1" smtClean="0"/>
              <a:t>Bolsen</a:t>
            </a:r>
            <a:r>
              <a:rPr lang="en-US" sz="2400" dirty="0" smtClean="0"/>
              <a:t> &amp; Shapiro (2018) </a:t>
            </a:r>
          </a:p>
          <a:p>
            <a:pPr marL="0" indent="0">
              <a:buNone/>
            </a:pPr>
            <a:endParaRPr lang="en-US" sz="2400" dirty="0"/>
          </a:p>
          <a:p>
            <a:pPr marL="514350" indent="-514350">
              <a:buFont typeface="+mj-lt"/>
              <a:buAutoNum type="arabicPeriod"/>
            </a:pPr>
            <a:endParaRPr lang="es-ES"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152076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3882836"/>
          </a:xfrm>
        </p:spPr>
        <p:txBody>
          <a:bodyPr>
            <a:normAutofit/>
          </a:bodyPr>
          <a:lstStyle/>
          <a:p>
            <a:pPr marL="0" indent="0">
              <a:buNone/>
            </a:pPr>
            <a:r>
              <a:rPr lang="es-ES" sz="2800" dirty="0" err="1"/>
              <a:t>Frame</a:t>
            </a:r>
            <a:r>
              <a:rPr lang="es-ES" sz="2800" dirty="0"/>
              <a:t> </a:t>
            </a:r>
            <a:r>
              <a:rPr lang="es-ES" sz="2800" dirty="0" err="1"/>
              <a:t>annotation</a:t>
            </a:r>
            <a:r>
              <a:rPr lang="es-ES" sz="2800" dirty="0"/>
              <a:t>: </a:t>
            </a:r>
            <a:r>
              <a:rPr lang="es-ES" sz="2800" dirty="0" err="1"/>
              <a:t>examples</a:t>
            </a:r>
            <a:endParaRPr lang="es-ES" sz="2800" dirty="0"/>
          </a:p>
          <a:p>
            <a:pPr marL="0" indent="0">
              <a:buNone/>
            </a:pPr>
            <a:r>
              <a:rPr lang="es-ES" sz="2000" b="1" dirty="0" err="1" smtClean="0">
                <a:solidFill>
                  <a:schemeClr val="tx2">
                    <a:lumMod val="60000"/>
                    <a:lumOff val="40000"/>
                  </a:schemeClr>
                </a:solidFill>
              </a:rPr>
              <a:t>Economic</a:t>
            </a:r>
            <a:r>
              <a:rPr lang="es-ES" sz="2000" b="1" dirty="0" smtClean="0">
                <a:solidFill>
                  <a:schemeClr val="tx2">
                    <a:lumMod val="60000"/>
                    <a:lumOff val="40000"/>
                  </a:schemeClr>
                </a:solidFill>
              </a:rPr>
              <a:t> </a:t>
            </a:r>
            <a:r>
              <a:rPr lang="es-ES" sz="2000" b="1" dirty="0" err="1">
                <a:solidFill>
                  <a:schemeClr val="tx2">
                    <a:lumMod val="60000"/>
                    <a:lumOff val="40000"/>
                  </a:schemeClr>
                </a:solidFill>
              </a:rPr>
              <a:t>consequences</a:t>
            </a:r>
            <a:r>
              <a:rPr lang="es-ES" sz="2000" b="1" dirty="0">
                <a:solidFill>
                  <a:schemeClr val="tx2">
                    <a:lumMod val="60000"/>
                    <a:lumOff val="40000"/>
                  </a:schemeClr>
                </a:solidFill>
              </a:rPr>
              <a:t> (+): </a:t>
            </a:r>
          </a:p>
          <a:p>
            <a:pPr marL="0" indent="0">
              <a:buNone/>
            </a:pPr>
            <a:r>
              <a:rPr lang="es-ES" sz="2000" dirty="0"/>
              <a:t>“</a:t>
            </a:r>
            <a:r>
              <a:rPr lang="en-US" sz="2000" dirty="0"/>
              <a:t>One of the frustrations that many of us feel is that tackling fuel poverty by investing in energy efficiency can really be a </a:t>
            </a:r>
            <a:r>
              <a:rPr lang="en-US" sz="2000" b="1" dirty="0"/>
              <a:t>win-win</a:t>
            </a:r>
            <a:r>
              <a:rPr lang="en-US" sz="2000" dirty="0"/>
              <a:t> situation in getting people's fuel bills down, </a:t>
            </a:r>
            <a:r>
              <a:rPr lang="en-US" sz="2000" b="1" dirty="0"/>
              <a:t>tackling climate change </a:t>
            </a:r>
            <a:r>
              <a:rPr lang="en-US" sz="2000" dirty="0"/>
              <a:t>and creating jobs</a:t>
            </a:r>
            <a:r>
              <a:rPr lang="en-US" sz="2000" dirty="0" smtClean="0"/>
              <a:t>.”</a:t>
            </a:r>
          </a:p>
          <a:p>
            <a:pPr marL="0" indent="0">
              <a:buNone/>
            </a:pPr>
            <a:endParaRPr lang="en-US" sz="2000" dirty="0"/>
          </a:p>
          <a:p>
            <a:pPr marL="0" indent="0">
              <a:buNone/>
            </a:pPr>
            <a:r>
              <a:rPr lang="es-ES" sz="2000" b="1" dirty="0" err="1">
                <a:solidFill>
                  <a:schemeClr val="tx2">
                    <a:lumMod val="60000"/>
                    <a:lumOff val="40000"/>
                  </a:schemeClr>
                </a:solidFill>
              </a:rPr>
              <a:t>Morality</a:t>
            </a:r>
            <a:r>
              <a:rPr lang="es-ES" sz="2000" b="1" dirty="0">
                <a:solidFill>
                  <a:schemeClr val="tx2">
                    <a:lumMod val="60000"/>
                    <a:lumOff val="40000"/>
                  </a:schemeClr>
                </a:solidFill>
              </a:rPr>
              <a:t>/</a:t>
            </a:r>
            <a:r>
              <a:rPr lang="es-ES" sz="2000" b="1" dirty="0" err="1">
                <a:solidFill>
                  <a:schemeClr val="tx2">
                    <a:lumMod val="60000"/>
                    <a:lumOff val="40000"/>
                  </a:schemeClr>
                </a:solidFill>
              </a:rPr>
              <a:t>ethics</a:t>
            </a:r>
            <a:r>
              <a:rPr lang="es-ES" sz="2000" b="1" dirty="0">
                <a:solidFill>
                  <a:schemeClr val="tx2">
                    <a:lumMod val="60000"/>
                    <a:lumOff val="40000"/>
                  </a:schemeClr>
                </a:solidFill>
              </a:rPr>
              <a:t>:</a:t>
            </a:r>
          </a:p>
          <a:p>
            <a:pPr marL="0" indent="0">
              <a:buNone/>
            </a:pPr>
            <a:r>
              <a:rPr lang="es-ES" sz="2000" dirty="0"/>
              <a:t>“</a:t>
            </a:r>
            <a:r>
              <a:rPr lang="en-US" sz="2000" dirty="0"/>
              <a:t>Climate change is the biggest challenge that any of us or any </a:t>
            </a:r>
            <a:r>
              <a:rPr lang="en-US" sz="2000" b="1" dirty="0"/>
              <a:t>future generations </a:t>
            </a:r>
            <a:r>
              <a:rPr lang="en-US" sz="2000" dirty="0"/>
              <a:t>will face.”</a:t>
            </a:r>
            <a:endParaRPr lang="es-ES" sz="2000" dirty="0"/>
          </a:p>
          <a:p>
            <a:pPr marL="514350" indent="-514350">
              <a:buFont typeface="+mj-lt"/>
              <a:buAutoNum type="arabicPeriod"/>
            </a:pPr>
            <a:endParaRPr lang="es-ES" dirty="0"/>
          </a:p>
        </p:txBody>
      </p:sp>
      <p:pic>
        <p:nvPicPr>
          <p:cNvPr id="8"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80057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3882836"/>
          </a:xfrm>
        </p:spPr>
        <p:txBody>
          <a:bodyPr>
            <a:normAutofit/>
          </a:bodyPr>
          <a:lstStyle/>
          <a:p>
            <a:pPr marL="0" indent="0">
              <a:buNone/>
            </a:pPr>
            <a:r>
              <a:rPr lang="es-ES" sz="2800" dirty="0" err="1"/>
              <a:t>Frame</a:t>
            </a:r>
            <a:r>
              <a:rPr lang="es-ES" sz="2800" dirty="0"/>
              <a:t> </a:t>
            </a:r>
            <a:r>
              <a:rPr lang="es-ES" sz="2800" dirty="0" err="1"/>
              <a:t>annotation</a:t>
            </a:r>
            <a:r>
              <a:rPr lang="es-ES" sz="2800" dirty="0"/>
              <a:t>: </a:t>
            </a:r>
            <a:r>
              <a:rPr lang="es-ES" sz="2800" dirty="0" err="1"/>
              <a:t>examples</a:t>
            </a:r>
            <a:endParaRPr lang="es-ES" sz="2800" dirty="0"/>
          </a:p>
          <a:p>
            <a:pPr marL="0" indent="0">
              <a:buNone/>
            </a:pPr>
            <a:r>
              <a:rPr lang="es-ES" sz="2400" dirty="0" err="1" smtClean="0">
                <a:solidFill>
                  <a:schemeClr val="tx2">
                    <a:lumMod val="60000"/>
                    <a:lumOff val="40000"/>
                  </a:schemeClr>
                </a:solidFill>
              </a:rPr>
              <a:t>Political</a:t>
            </a:r>
            <a:r>
              <a:rPr lang="es-ES" sz="2400" dirty="0" smtClean="0">
                <a:solidFill>
                  <a:schemeClr val="tx2">
                    <a:lumMod val="60000"/>
                    <a:lumOff val="40000"/>
                  </a:schemeClr>
                </a:solidFill>
              </a:rPr>
              <a:t> </a:t>
            </a:r>
            <a:r>
              <a:rPr lang="es-ES" sz="2400" dirty="0" err="1">
                <a:solidFill>
                  <a:schemeClr val="tx2">
                    <a:lumMod val="60000"/>
                    <a:lumOff val="40000"/>
                  </a:schemeClr>
                </a:solidFill>
              </a:rPr>
              <a:t>conflict</a:t>
            </a:r>
            <a:r>
              <a:rPr lang="es-ES" sz="2400" dirty="0">
                <a:solidFill>
                  <a:schemeClr val="tx2">
                    <a:lumMod val="60000"/>
                    <a:lumOff val="40000"/>
                  </a:schemeClr>
                </a:solidFill>
              </a:rPr>
              <a:t>: </a:t>
            </a:r>
            <a:r>
              <a:rPr lang="es-ES" sz="2400" dirty="0" err="1">
                <a:solidFill>
                  <a:schemeClr val="tx2">
                    <a:lumMod val="60000"/>
                    <a:lumOff val="40000"/>
                  </a:schemeClr>
                </a:solidFill>
              </a:rPr>
              <a:t>preference</a:t>
            </a:r>
            <a:r>
              <a:rPr lang="es-ES" sz="2400" dirty="0">
                <a:solidFill>
                  <a:schemeClr val="tx2">
                    <a:lumMod val="60000"/>
                    <a:lumOff val="40000"/>
                  </a:schemeClr>
                </a:solidFill>
              </a:rPr>
              <a:t> </a:t>
            </a:r>
            <a:r>
              <a:rPr lang="es-ES" sz="2400" dirty="0" err="1">
                <a:solidFill>
                  <a:schemeClr val="tx2">
                    <a:lumMod val="60000"/>
                    <a:lumOff val="40000"/>
                  </a:schemeClr>
                </a:solidFill>
              </a:rPr>
              <a:t>for</a:t>
            </a:r>
            <a:r>
              <a:rPr lang="es-ES" sz="2400" dirty="0">
                <a:solidFill>
                  <a:schemeClr val="tx2">
                    <a:lumMod val="60000"/>
                    <a:lumOff val="40000"/>
                  </a:schemeClr>
                </a:solidFill>
              </a:rPr>
              <a:t> </a:t>
            </a:r>
            <a:r>
              <a:rPr lang="es-ES" sz="2400" dirty="0" err="1">
                <a:solidFill>
                  <a:schemeClr val="tx2">
                    <a:lumMod val="60000"/>
                    <a:lumOff val="40000"/>
                  </a:schemeClr>
                </a:solidFill>
              </a:rPr>
              <a:t>other</a:t>
            </a:r>
            <a:r>
              <a:rPr lang="es-ES" sz="2400" dirty="0">
                <a:solidFill>
                  <a:schemeClr val="tx2">
                    <a:lumMod val="60000"/>
                    <a:lumOff val="40000"/>
                  </a:schemeClr>
                </a:solidFill>
              </a:rPr>
              <a:t> </a:t>
            </a:r>
            <a:r>
              <a:rPr lang="es-ES" sz="2400" dirty="0" err="1">
                <a:solidFill>
                  <a:schemeClr val="tx2">
                    <a:lumMod val="60000"/>
                    <a:lumOff val="40000"/>
                  </a:schemeClr>
                </a:solidFill>
              </a:rPr>
              <a:t>frames</a:t>
            </a:r>
            <a:r>
              <a:rPr lang="es-ES" sz="2400" dirty="0">
                <a:solidFill>
                  <a:schemeClr val="tx2">
                    <a:lumMod val="60000"/>
                    <a:lumOff val="40000"/>
                  </a:schemeClr>
                </a:solidFill>
              </a:rPr>
              <a:t> </a:t>
            </a:r>
            <a:r>
              <a:rPr lang="es-ES" sz="2400" dirty="0" err="1">
                <a:solidFill>
                  <a:schemeClr val="tx2">
                    <a:lumMod val="60000"/>
                    <a:lumOff val="40000"/>
                  </a:schemeClr>
                </a:solidFill>
              </a:rPr>
              <a:t>present</a:t>
            </a:r>
            <a:endParaRPr lang="es-ES" sz="2400" dirty="0">
              <a:solidFill>
                <a:schemeClr val="tx2">
                  <a:lumMod val="60000"/>
                  <a:lumOff val="40000"/>
                </a:schemeClr>
              </a:solidFill>
            </a:endParaRPr>
          </a:p>
          <a:p>
            <a:pPr marL="0" indent="0">
              <a:buNone/>
            </a:pPr>
            <a:r>
              <a:rPr lang="es-ES" sz="2000" dirty="0"/>
              <a:t>“</a:t>
            </a:r>
            <a:r>
              <a:rPr lang="en-US" sz="2000" b="1" dirty="0"/>
              <a:t>Does my right hon. Friend agree </a:t>
            </a:r>
            <a:r>
              <a:rPr lang="en-US" sz="2000" dirty="0"/>
              <a:t>that a vital part of the debate about how to address climate change is our energy consumption? In that context, </a:t>
            </a:r>
            <a:r>
              <a:rPr lang="en-US" sz="2000" b="1" dirty="0"/>
              <a:t>people in </a:t>
            </a:r>
            <a:r>
              <a:rPr lang="en-US" sz="2000" b="1" dirty="0" err="1"/>
              <a:t>Twickenham</a:t>
            </a:r>
            <a:r>
              <a:rPr lang="en-US" sz="2000" b="1" dirty="0"/>
              <a:t> </a:t>
            </a:r>
            <a:r>
              <a:rPr lang="en-US" sz="2000" dirty="0"/>
              <a:t>are very aware of the three </a:t>
            </a:r>
            <a:r>
              <a:rPr lang="en-US" sz="2000" dirty="0" err="1"/>
              <a:t>Rs</a:t>
            </a:r>
            <a:r>
              <a:rPr lang="en-US" sz="2000" dirty="0"/>
              <a:t> –reduce, reuse, recycle–but we do not have smart meters everywhere. I do not see a smart meter here; I do not have one in my office. </a:t>
            </a:r>
            <a:r>
              <a:rPr lang="en-US" sz="2000" b="1" dirty="0"/>
              <a:t>How is the roll-out of smart meters going</a:t>
            </a:r>
            <a:r>
              <a:rPr lang="en-US" sz="2000" b="1" dirty="0" smtClean="0"/>
              <a:t>?</a:t>
            </a:r>
            <a:r>
              <a:rPr lang="en-US" sz="2000" dirty="0" smtClean="0"/>
              <a:t>”</a:t>
            </a:r>
          </a:p>
          <a:p>
            <a:pPr marL="0" indent="0">
              <a:buNone/>
            </a:pPr>
            <a:endParaRPr lang="en-US" sz="2000" dirty="0"/>
          </a:p>
          <a:p>
            <a:pPr marL="0" indent="0" algn="ctr">
              <a:buNone/>
            </a:pPr>
            <a:r>
              <a:rPr lang="es-ES" dirty="0">
                <a:sym typeface="Wingdings" panose="05000000000000000000" pitchFamily="2" charset="2"/>
              </a:rPr>
              <a:t> </a:t>
            </a:r>
            <a:r>
              <a:rPr lang="es-ES" dirty="0" err="1">
                <a:sym typeface="Wingdings" panose="05000000000000000000" pitchFamily="2" charset="2"/>
              </a:rPr>
              <a:t>Self-efficacy</a:t>
            </a:r>
            <a:endParaRPr lang="es-ES" dirty="0"/>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1606258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148" y="205979"/>
            <a:ext cx="7684852" cy="724265"/>
          </a:xfrm>
        </p:spPr>
        <p:txBody>
          <a:bodyPr>
            <a:noAutofit/>
          </a:bodyPr>
          <a:lstStyle/>
          <a:p>
            <a:r>
              <a:rPr lang="es-ES" dirty="0" err="1"/>
              <a:t>Ideological</a:t>
            </a:r>
            <a:r>
              <a:rPr lang="es-ES" dirty="0"/>
              <a:t> </a:t>
            </a:r>
            <a:r>
              <a:rPr lang="es-ES" dirty="0" err="1"/>
              <a:t>knowledge</a:t>
            </a:r>
            <a:r>
              <a:rPr lang="es-ES" dirty="0"/>
              <a:t> </a:t>
            </a:r>
            <a:r>
              <a:rPr lang="es-ES" dirty="0" err="1"/>
              <a:t>extraction</a:t>
            </a:r>
            <a:endParaRPr lang="es-ES" sz="2400" dirty="0"/>
          </a:p>
        </p:txBody>
      </p:sp>
      <p:sp>
        <p:nvSpPr>
          <p:cNvPr id="7" name="2 Marcador de contenido"/>
          <p:cNvSpPr>
            <a:spLocks noGrp="1"/>
          </p:cNvSpPr>
          <p:nvPr>
            <p:ph idx="1"/>
          </p:nvPr>
        </p:nvSpPr>
        <p:spPr>
          <a:xfrm>
            <a:off x="457200" y="1065178"/>
            <a:ext cx="8579296" cy="3882836"/>
          </a:xfrm>
        </p:spPr>
        <p:txBody>
          <a:bodyPr>
            <a:normAutofit fontScale="70000" lnSpcReduction="20000"/>
          </a:bodyPr>
          <a:lstStyle/>
          <a:p>
            <a:pPr marL="0" indent="0">
              <a:buNone/>
            </a:pPr>
            <a:r>
              <a:rPr lang="es-ES" sz="2800" dirty="0" err="1"/>
              <a:t>Frame</a:t>
            </a:r>
            <a:r>
              <a:rPr lang="es-ES" sz="2800" dirty="0"/>
              <a:t> </a:t>
            </a:r>
            <a:r>
              <a:rPr lang="es-ES" sz="2800" dirty="0" err="1"/>
              <a:t>annotation</a:t>
            </a:r>
            <a:r>
              <a:rPr lang="es-ES" sz="2800" dirty="0"/>
              <a:t>: </a:t>
            </a:r>
            <a:r>
              <a:rPr lang="es-ES" sz="2800" dirty="0" err="1"/>
              <a:t>examples</a:t>
            </a:r>
            <a:endParaRPr lang="es-ES" sz="2800" dirty="0"/>
          </a:p>
          <a:p>
            <a:pPr marL="0" indent="0">
              <a:buNone/>
            </a:pPr>
            <a:endParaRPr lang="es-ES" sz="2800" dirty="0"/>
          </a:p>
          <a:p>
            <a:pPr marL="0" indent="0">
              <a:buNone/>
            </a:pPr>
            <a:r>
              <a:rPr lang="es-ES" sz="2800" dirty="0" err="1">
                <a:solidFill>
                  <a:schemeClr val="tx2">
                    <a:lumMod val="60000"/>
                    <a:lumOff val="40000"/>
                  </a:schemeClr>
                </a:solidFill>
              </a:rPr>
              <a:t>Several</a:t>
            </a:r>
            <a:r>
              <a:rPr lang="es-ES" sz="2800" dirty="0">
                <a:solidFill>
                  <a:schemeClr val="tx2">
                    <a:lumMod val="60000"/>
                    <a:lumOff val="40000"/>
                  </a:schemeClr>
                </a:solidFill>
              </a:rPr>
              <a:t> </a:t>
            </a:r>
            <a:r>
              <a:rPr lang="es-ES" sz="2800" dirty="0" err="1">
                <a:solidFill>
                  <a:schemeClr val="tx2">
                    <a:lumMod val="60000"/>
                    <a:lumOff val="40000"/>
                  </a:schemeClr>
                </a:solidFill>
              </a:rPr>
              <a:t>frames</a:t>
            </a:r>
            <a:r>
              <a:rPr lang="es-ES" sz="2800" dirty="0">
                <a:solidFill>
                  <a:schemeClr val="tx2">
                    <a:lumMod val="60000"/>
                    <a:lumOff val="40000"/>
                  </a:schemeClr>
                </a:solidFill>
              </a:rPr>
              <a:t> in </a:t>
            </a:r>
            <a:r>
              <a:rPr lang="es-ES" sz="2800" dirty="0" err="1">
                <a:solidFill>
                  <a:schemeClr val="tx2">
                    <a:lumMod val="60000"/>
                    <a:lumOff val="40000"/>
                  </a:schemeClr>
                </a:solidFill>
              </a:rPr>
              <a:t>one</a:t>
            </a:r>
            <a:r>
              <a:rPr lang="es-ES" sz="2800" dirty="0">
                <a:solidFill>
                  <a:schemeClr val="tx2">
                    <a:lumMod val="60000"/>
                    <a:lumOff val="40000"/>
                  </a:schemeClr>
                </a:solidFill>
              </a:rPr>
              <a:t> </a:t>
            </a:r>
            <a:r>
              <a:rPr lang="es-ES" sz="2800" dirty="0" err="1">
                <a:solidFill>
                  <a:schemeClr val="tx2">
                    <a:lumMod val="60000"/>
                    <a:lumOff val="40000"/>
                  </a:schemeClr>
                </a:solidFill>
              </a:rPr>
              <a:t>intervention</a:t>
            </a:r>
            <a:r>
              <a:rPr lang="es-ES" sz="2800" dirty="0">
                <a:solidFill>
                  <a:schemeClr val="tx2">
                    <a:lumMod val="60000"/>
                    <a:lumOff val="40000"/>
                  </a:schemeClr>
                </a:solidFill>
              </a:rPr>
              <a:t>: </a:t>
            </a:r>
            <a:r>
              <a:rPr lang="es-ES" sz="2800" dirty="0" err="1">
                <a:solidFill>
                  <a:schemeClr val="tx2">
                    <a:lumMod val="60000"/>
                    <a:lumOff val="40000"/>
                  </a:schemeClr>
                </a:solidFill>
              </a:rPr>
              <a:t>division</a:t>
            </a:r>
            <a:r>
              <a:rPr lang="es-ES" sz="2800" dirty="0">
                <a:solidFill>
                  <a:schemeClr val="tx2">
                    <a:lumMod val="60000"/>
                    <a:lumOff val="40000"/>
                  </a:schemeClr>
                </a:solidFill>
              </a:rPr>
              <a:t> </a:t>
            </a:r>
          </a:p>
          <a:p>
            <a:pPr marL="0" indent="0">
              <a:buNone/>
            </a:pPr>
            <a:r>
              <a:rPr lang="es-ES" sz="2800" dirty="0"/>
              <a:t>“</a:t>
            </a:r>
            <a:r>
              <a:rPr lang="en-US" sz="2400" dirty="0"/>
              <a:t>(a) There will, of course, be disagreements. There is, however, a basic set of assumptions: the </a:t>
            </a:r>
            <a:r>
              <a:rPr lang="en-US" sz="2400" b="1" dirty="0"/>
              <a:t>science</a:t>
            </a:r>
            <a:r>
              <a:rPr lang="en-US" sz="2400" dirty="0"/>
              <a:t> on climate change is </a:t>
            </a:r>
            <a:r>
              <a:rPr lang="en-US" sz="2400" b="1" dirty="0"/>
              <a:t>real</a:t>
            </a:r>
            <a:r>
              <a:rPr lang="en-US" sz="2400" dirty="0"/>
              <a:t>; we know that, as human beings, we are responsible for it; (b) and we are conscious–this is crucial–that </a:t>
            </a:r>
            <a:r>
              <a:rPr lang="en-US" sz="2400" b="1" dirty="0"/>
              <a:t>we</a:t>
            </a:r>
            <a:r>
              <a:rPr lang="en-US" sz="2400" dirty="0"/>
              <a:t> have in our hands the </a:t>
            </a:r>
            <a:r>
              <a:rPr lang="en-US" sz="2400" b="1" dirty="0"/>
              <a:t>ingenuity</a:t>
            </a:r>
            <a:r>
              <a:rPr lang="en-US" sz="2400" dirty="0"/>
              <a:t> to tackle the problem and deal with it. (c) Whatever party we are from, we care about our responsibilities to hold the planet in trust for </a:t>
            </a:r>
            <a:r>
              <a:rPr lang="en-US" sz="2400" b="1" dirty="0"/>
              <a:t>future generations</a:t>
            </a:r>
            <a:r>
              <a:rPr lang="en-US" sz="2400" dirty="0"/>
              <a:t>. Whatever party we are from, we know we will be held to account for the actions we take or do not take now. </a:t>
            </a:r>
            <a:r>
              <a:rPr lang="en-US" sz="2800" dirty="0"/>
              <a:t>”</a:t>
            </a:r>
          </a:p>
          <a:p>
            <a:pPr marL="0" indent="0">
              <a:buNone/>
            </a:pPr>
            <a:endParaRPr lang="en-US" sz="2800" dirty="0"/>
          </a:p>
          <a:p>
            <a:pPr marL="514350" indent="-514350" algn="ctr">
              <a:buAutoNum type="alphaLcParenBoth"/>
            </a:pPr>
            <a:r>
              <a:rPr lang="en-US" sz="2800"/>
              <a:t>Scientific </a:t>
            </a:r>
            <a:r>
              <a:rPr lang="en-US" sz="2800" smtClean="0"/>
              <a:t>consensus (+)</a:t>
            </a:r>
            <a:endParaRPr lang="en-US" sz="2800" dirty="0"/>
          </a:p>
          <a:p>
            <a:pPr marL="514350" indent="-514350" algn="ctr">
              <a:buAutoNum type="alphaLcParenBoth"/>
            </a:pPr>
            <a:r>
              <a:rPr lang="en-US" sz="2800" dirty="0"/>
              <a:t>Response </a:t>
            </a:r>
            <a:r>
              <a:rPr lang="en-US" sz="2800" dirty="0" smtClean="0"/>
              <a:t>efficacy (+)</a:t>
            </a:r>
            <a:endParaRPr lang="en-US" sz="2800" dirty="0"/>
          </a:p>
          <a:p>
            <a:pPr marL="514350" indent="-514350" algn="ctr">
              <a:buAutoNum type="alphaLcParenBoth"/>
            </a:pPr>
            <a:r>
              <a:rPr lang="en-US" sz="2800" dirty="0"/>
              <a:t>Morality/ethics</a:t>
            </a:r>
          </a:p>
        </p:txBody>
      </p:sp>
      <p:pic>
        <p:nvPicPr>
          <p:cNvPr id="6" name="Imagen 3" descr="lexicon2 transparent en.png"/>
          <p:cNvPicPr>
            <a:picLocks/>
          </p:cNvPicPr>
          <p:nvPr/>
        </p:nvPicPr>
        <p:blipFill>
          <a:blip r:embed="rId2"/>
          <a:srcRect/>
          <a:stretch>
            <a:fillRect/>
          </a:stretch>
        </p:blipFill>
        <p:spPr bwMode="auto">
          <a:xfrm>
            <a:off x="145916" y="57150"/>
            <a:ext cx="1039525" cy="873094"/>
          </a:xfrm>
          <a:prstGeom prst="rect">
            <a:avLst/>
          </a:prstGeom>
          <a:noFill/>
          <a:ln w="9525">
            <a:noFill/>
            <a:miter lim="800000"/>
            <a:headEnd/>
            <a:tailEnd/>
          </a:ln>
        </p:spPr>
      </p:pic>
    </p:spTree>
    <p:extLst>
      <p:ext uri="{BB962C8B-B14F-4D97-AF65-F5344CB8AC3E}">
        <p14:creationId xmlns:p14="http://schemas.microsoft.com/office/powerpoint/2010/main" val="3113034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1772</Words>
  <Application>Microsoft Office PowerPoint</Application>
  <PresentationFormat>Presentación en pantalla (16:9)</PresentationFormat>
  <Paragraphs>180</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Representing Ideology in Terminological Knowledge Bases</vt:lpstr>
      <vt:lpstr>Aims</vt:lpstr>
      <vt:lpstr>Cognitive term variation</vt:lpstr>
      <vt:lpstr>Framing</vt:lpstr>
      <vt:lpstr>Framing</vt:lpstr>
      <vt:lpstr>Ideological knowledge extraction</vt:lpstr>
      <vt:lpstr>Ideological knowledge extraction</vt:lpstr>
      <vt:lpstr>Ideological knowledge extraction</vt:lpstr>
      <vt:lpstr>Ideological knowledge extraction</vt:lpstr>
      <vt:lpstr>Ideological knowledge extraction</vt:lpstr>
      <vt:lpstr>Ideological knowledge extraction</vt:lpstr>
      <vt:lpstr>Ideological knowledge extraction</vt:lpstr>
      <vt:lpstr>Ideological knowledge extraction</vt:lpstr>
      <vt:lpstr>Ideological knowledge extraction</vt:lpstr>
      <vt:lpstr>Ideological knowledge extraction</vt:lpstr>
      <vt:lpstr>Ideological knowledge extraction</vt:lpstr>
      <vt:lpstr>Ideological knowledge extraction</vt:lpstr>
      <vt:lpstr>Ideological knowledge extraction</vt:lpstr>
      <vt:lpstr>Representation of ideology</vt:lpstr>
      <vt:lpstr>Representation of ideology</vt:lpstr>
      <vt:lpstr>Representation of ideology</vt:lpstr>
      <vt:lpstr>Representation of ideology</vt:lpstr>
      <vt:lpstr>Representation of ideology</vt:lpstr>
      <vt:lpstr>Representation of ideology</vt:lpstr>
      <vt:lpstr>Representation of ideology</vt:lpstr>
      <vt:lpstr>Representation of ideology</vt:lpstr>
      <vt:lpstr>Representation of ideology</vt:lpstr>
      <vt:lpstr>Representation of ideology</vt:lpstr>
      <vt:lpstr>Representation of ideology</vt:lpstr>
      <vt:lpstr>Representation of ideology</vt:lpstr>
      <vt:lpstr>Representation of ideology</vt:lpstr>
      <vt:lpstr>Representation of ideology</vt:lpstr>
      <vt:lpstr>Presentación de PowerPoint</vt:lpstr>
      <vt:lpstr>References</vt:lpstr>
    </vt:vector>
  </TitlesOfParts>
  <Company>GUADALUPE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Máster Universitario en Traducción Profesional</dc:title>
  <dc:creator>Guadalupe Soriano Barabino</dc:creator>
  <cp:lastModifiedBy>Ariancita</cp:lastModifiedBy>
  <cp:revision>252</cp:revision>
  <dcterms:created xsi:type="dcterms:W3CDTF">2017-10-17T10:23:17Z</dcterms:created>
  <dcterms:modified xsi:type="dcterms:W3CDTF">2023-06-27T08:04:36Z</dcterms:modified>
</cp:coreProperties>
</file>