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95" r:id="rId1"/>
  </p:sldMasterIdLst>
  <p:sldIdLst>
    <p:sldId id="256" r:id="rId2"/>
    <p:sldId id="271" r:id="rId3"/>
    <p:sldId id="275" r:id="rId4"/>
    <p:sldId id="270" r:id="rId5"/>
    <p:sldId id="272" r:id="rId6"/>
    <p:sldId id="273" r:id="rId7"/>
    <p:sldId id="276" r:id="rId8"/>
    <p:sldId id="257" r:id="rId9"/>
    <p:sldId id="282" r:id="rId10"/>
    <p:sldId id="283" r:id="rId11"/>
    <p:sldId id="263" r:id="rId12"/>
    <p:sldId id="265" r:id="rId13"/>
    <p:sldId id="269" r:id="rId14"/>
    <p:sldId id="281"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28" autoAdjust="0"/>
    <p:restoredTop sz="94660"/>
  </p:normalViewPr>
  <p:slideViewPr>
    <p:cSldViewPr snapToGrid="0">
      <p:cViewPr varScale="1">
        <p:scale>
          <a:sx n="111" d="100"/>
          <a:sy n="111" d="100"/>
        </p:scale>
        <p:origin x="608" y="2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66AE6D6-4B0C-435A-A0DF-775631028EDD}" type="datetimeFigureOut">
              <a:rPr lang="sl-SI" smtClean="0"/>
              <a:t>19. 06. 23</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C83C0259-285A-402D-AC05-2E0A9C02E821}" type="slidenum">
              <a:rPr lang="sl-SI" smtClean="0"/>
              <a:t>‹#›</a:t>
            </a:fld>
            <a:endParaRPr lang="sl-SI"/>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25279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66AE6D6-4B0C-435A-A0DF-775631028EDD}" type="datetimeFigureOut">
              <a:rPr lang="sl-SI" smtClean="0"/>
              <a:t>19. 06. 23</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C83C0259-285A-402D-AC05-2E0A9C02E821}" type="slidenum">
              <a:rPr lang="sl-SI" smtClean="0"/>
              <a:t>‹#›</a:t>
            </a:fld>
            <a:endParaRPr lang="sl-SI"/>
          </a:p>
        </p:txBody>
      </p:sp>
    </p:spTree>
    <p:extLst>
      <p:ext uri="{BB962C8B-B14F-4D97-AF65-F5344CB8AC3E}">
        <p14:creationId xmlns:p14="http://schemas.microsoft.com/office/powerpoint/2010/main" val="35919186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66AE6D6-4B0C-435A-A0DF-775631028EDD}" type="datetimeFigureOut">
              <a:rPr lang="sl-SI" smtClean="0"/>
              <a:t>19. 06. 23</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C83C0259-285A-402D-AC05-2E0A9C02E821}" type="slidenum">
              <a:rPr lang="sl-SI" smtClean="0"/>
              <a:t>‹#›</a:t>
            </a:fld>
            <a:endParaRPr lang="sl-SI"/>
          </a:p>
        </p:txBody>
      </p:sp>
    </p:spTree>
    <p:extLst>
      <p:ext uri="{BB962C8B-B14F-4D97-AF65-F5344CB8AC3E}">
        <p14:creationId xmlns:p14="http://schemas.microsoft.com/office/powerpoint/2010/main" val="696005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66AE6D6-4B0C-435A-A0DF-775631028EDD}" type="datetimeFigureOut">
              <a:rPr lang="sl-SI" smtClean="0"/>
              <a:t>19. 06. 23</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C83C0259-285A-402D-AC05-2E0A9C02E821}" type="slidenum">
              <a:rPr lang="sl-SI" smtClean="0"/>
              <a:t>‹#›</a:t>
            </a:fld>
            <a:endParaRPr lang="sl-SI"/>
          </a:p>
        </p:txBody>
      </p:sp>
    </p:spTree>
    <p:extLst>
      <p:ext uri="{BB962C8B-B14F-4D97-AF65-F5344CB8AC3E}">
        <p14:creationId xmlns:p14="http://schemas.microsoft.com/office/powerpoint/2010/main" val="22625288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66AE6D6-4B0C-435A-A0DF-775631028EDD}" type="datetimeFigureOut">
              <a:rPr lang="sl-SI" smtClean="0"/>
              <a:t>19. 06. 23</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C83C0259-285A-402D-AC05-2E0A9C02E821}" type="slidenum">
              <a:rPr lang="sl-SI" smtClean="0"/>
              <a:t>‹#›</a:t>
            </a:fld>
            <a:endParaRPr lang="sl-SI"/>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836726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66AE6D6-4B0C-435A-A0DF-775631028EDD}" type="datetimeFigureOut">
              <a:rPr lang="sl-SI" smtClean="0"/>
              <a:t>19. 06. 23</a:t>
            </a:fld>
            <a:endParaRPr lang="sl-SI"/>
          </a:p>
        </p:txBody>
      </p:sp>
      <p:sp>
        <p:nvSpPr>
          <p:cNvPr id="6" name="Footer Placeholder 5"/>
          <p:cNvSpPr>
            <a:spLocks noGrp="1"/>
          </p:cNvSpPr>
          <p:nvPr>
            <p:ph type="ftr" sz="quarter" idx="11"/>
          </p:nvPr>
        </p:nvSpPr>
        <p:spPr/>
        <p:txBody>
          <a:bodyPr/>
          <a:lstStyle/>
          <a:p>
            <a:endParaRPr lang="sl-SI"/>
          </a:p>
        </p:txBody>
      </p:sp>
      <p:sp>
        <p:nvSpPr>
          <p:cNvPr id="7" name="Slide Number Placeholder 6"/>
          <p:cNvSpPr>
            <a:spLocks noGrp="1"/>
          </p:cNvSpPr>
          <p:nvPr>
            <p:ph type="sldNum" sz="quarter" idx="12"/>
          </p:nvPr>
        </p:nvSpPr>
        <p:spPr/>
        <p:txBody>
          <a:bodyPr/>
          <a:lstStyle/>
          <a:p>
            <a:fld id="{C83C0259-285A-402D-AC05-2E0A9C02E821}" type="slidenum">
              <a:rPr lang="sl-SI" smtClean="0"/>
              <a:t>‹#›</a:t>
            </a:fld>
            <a:endParaRPr lang="sl-SI"/>
          </a:p>
        </p:txBody>
      </p:sp>
    </p:spTree>
    <p:extLst>
      <p:ext uri="{BB962C8B-B14F-4D97-AF65-F5344CB8AC3E}">
        <p14:creationId xmlns:p14="http://schemas.microsoft.com/office/powerpoint/2010/main" val="3315833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66AE6D6-4B0C-435A-A0DF-775631028EDD}" type="datetimeFigureOut">
              <a:rPr lang="sl-SI" smtClean="0"/>
              <a:t>19. 06. 23</a:t>
            </a:fld>
            <a:endParaRPr lang="sl-SI"/>
          </a:p>
        </p:txBody>
      </p:sp>
      <p:sp>
        <p:nvSpPr>
          <p:cNvPr id="8" name="Footer Placeholder 7"/>
          <p:cNvSpPr>
            <a:spLocks noGrp="1"/>
          </p:cNvSpPr>
          <p:nvPr>
            <p:ph type="ftr" sz="quarter" idx="11"/>
          </p:nvPr>
        </p:nvSpPr>
        <p:spPr/>
        <p:txBody>
          <a:bodyPr/>
          <a:lstStyle/>
          <a:p>
            <a:endParaRPr lang="sl-SI"/>
          </a:p>
        </p:txBody>
      </p:sp>
      <p:sp>
        <p:nvSpPr>
          <p:cNvPr id="9" name="Slide Number Placeholder 8"/>
          <p:cNvSpPr>
            <a:spLocks noGrp="1"/>
          </p:cNvSpPr>
          <p:nvPr>
            <p:ph type="sldNum" sz="quarter" idx="12"/>
          </p:nvPr>
        </p:nvSpPr>
        <p:spPr/>
        <p:txBody>
          <a:bodyPr/>
          <a:lstStyle/>
          <a:p>
            <a:fld id="{C83C0259-285A-402D-AC05-2E0A9C02E821}" type="slidenum">
              <a:rPr lang="sl-SI" smtClean="0"/>
              <a:t>‹#›</a:t>
            </a:fld>
            <a:endParaRPr lang="sl-SI"/>
          </a:p>
        </p:txBody>
      </p:sp>
    </p:spTree>
    <p:extLst>
      <p:ext uri="{BB962C8B-B14F-4D97-AF65-F5344CB8AC3E}">
        <p14:creationId xmlns:p14="http://schemas.microsoft.com/office/powerpoint/2010/main" val="16682718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66AE6D6-4B0C-435A-A0DF-775631028EDD}" type="datetimeFigureOut">
              <a:rPr lang="sl-SI" smtClean="0"/>
              <a:t>19. 06. 23</a:t>
            </a:fld>
            <a:endParaRPr lang="sl-SI"/>
          </a:p>
        </p:txBody>
      </p:sp>
      <p:sp>
        <p:nvSpPr>
          <p:cNvPr id="4" name="Footer Placeholder 3"/>
          <p:cNvSpPr>
            <a:spLocks noGrp="1"/>
          </p:cNvSpPr>
          <p:nvPr>
            <p:ph type="ftr" sz="quarter" idx="11"/>
          </p:nvPr>
        </p:nvSpPr>
        <p:spPr/>
        <p:txBody>
          <a:bodyPr/>
          <a:lstStyle/>
          <a:p>
            <a:endParaRPr lang="sl-SI"/>
          </a:p>
        </p:txBody>
      </p:sp>
      <p:sp>
        <p:nvSpPr>
          <p:cNvPr id="5" name="Slide Number Placeholder 4"/>
          <p:cNvSpPr>
            <a:spLocks noGrp="1"/>
          </p:cNvSpPr>
          <p:nvPr>
            <p:ph type="sldNum" sz="quarter" idx="12"/>
          </p:nvPr>
        </p:nvSpPr>
        <p:spPr/>
        <p:txBody>
          <a:bodyPr/>
          <a:lstStyle/>
          <a:p>
            <a:fld id="{C83C0259-285A-402D-AC05-2E0A9C02E821}" type="slidenum">
              <a:rPr lang="sl-SI" smtClean="0"/>
              <a:t>‹#›</a:t>
            </a:fld>
            <a:endParaRPr lang="sl-SI"/>
          </a:p>
        </p:txBody>
      </p:sp>
    </p:spTree>
    <p:extLst>
      <p:ext uri="{BB962C8B-B14F-4D97-AF65-F5344CB8AC3E}">
        <p14:creationId xmlns:p14="http://schemas.microsoft.com/office/powerpoint/2010/main" val="5093661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F66AE6D6-4B0C-435A-A0DF-775631028EDD}" type="datetimeFigureOut">
              <a:rPr lang="sl-SI" smtClean="0"/>
              <a:t>19. 06. 23</a:t>
            </a:fld>
            <a:endParaRPr lang="sl-SI"/>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sl-SI"/>
          </a:p>
        </p:txBody>
      </p:sp>
      <p:sp>
        <p:nvSpPr>
          <p:cNvPr id="9" name="Slide Number Placeholder 8"/>
          <p:cNvSpPr>
            <a:spLocks noGrp="1"/>
          </p:cNvSpPr>
          <p:nvPr>
            <p:ph type="sldNum" sz="quarter" idx="12"/>
          </p:nvPr>
        </p:nvSpPr>
        <p:spPr/>
        <p:txBody>
          <a:bodyPr/>
          <a:lstStyle/>
          <a:p>
            <a:fld id="{C83C0259-285A-402D-AC05-2E0A9C02E821}" type="slidenum">
              <a:rPr lang="sl-SI" smtClean="0"/>
              <a:t>‹#›</a:t>
            </a:fld>
            <a:endParaRPr lang="sl-SI"/>
          </a:p>
        </p:txBody>
      </p:sp>
    </p:spTree>
    <p:extLst>
      <p:ext uri="{BB962C8B-B14F-4D97-AF65-F5344CB8AC3E}">
        <p14:creationId xmlns:p14="http://schemas.microsoft.com/office/powerpoint/2010/main" val="2370482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F66AE6D6-4B0C-435A-A0DF-775631028EDD}" type="datetimeFigureOut">
              <a:rPr lang="sl-SI" smtClean="0"/>
              <a:t>19. 06. 23</a:t>
            </a:fld>
            <a:endParaRPr lang="sl-SI"/>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sl-SI"/>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C83C0259-285A-402D-AC05-2E0A9C02E821}" type="slidenum">
              <a:rPr lang="sl-SI" smtClean="0"/>
              <a:t>‹#›</a:t>
            </a:fld>
            <a:endParaRPr lang="sl-SI"/>
          </a:p>
        </p:txBody>
      </p:sp>
    </p:spTree>
    <p:extLst>
      <p:ext uri="{BB962C8B-B14F-4D97-AF65-F5344CB8AC3E}">
        <p14:creationId xmlns:p14="http://schemas.microsoft.com/office/powerpoint/2010/main" val="9298552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F66AE6D6-4B0C-435A-A0DF-775631028EDD}" type="datetimeFigureOut">
              <a:rPr lang="sl-SI" smtClean="0"/>
              <a:t>19. 06. 23</a:t>
            </a:fld>
            <a:endParaRPr lang="sl-SI"/>
          </a:p>
        </p:txBody>
      </p:sp>
      <p:sp>
        <p:nvSpPr>
          <p:cNvPr id="6" name="Footer Placeholder 5"/>
          <p:cNvSpPr>
            <a:spLocks noGrp="1"/>
          </p:cNvSpPr>
          <p:nvPr>
            <p:ph type="ftr" sz="quarter" idx="11"/>
          </p:nvPr>
        </p:nvSpPr>
        <p:spPr/>
        <p:txBody>
          <a:bodyPr/>
          <a:lstStyle/>
          <a:p>
            <a:endParaRPr lang="sl-SI"/>
          </a:p>
        </p:txBody>
      </p:sp>
      <p:sp>
        <p:nvSpPr>
          <p:cNvPr id="7" name="Slide Number Placeholder 6"/>
          <p:cNvSpPr>
            <a:spLocks noGrp="1"/>
          </p:cNvSpPr>
          <p:nvPr>
            <p:ph type="sldNum" sz="quarter" idx="12"/>
          </p:nvPr>
        </p:nvSpPr>
        <p:spPr/>
        <p:txBody>
          <a:bodyPr/>
          <a:lstStyle/>
          <a:p>
            <a:fld id="{C83C0259-285A-402D-AC05-2E0A9C02E821}" type="slidenum">
              <a:rPr lang="sl-SI" smtClean="0"/>
              <a:t>‹#›</a:t>
            </a:fld>
            <a:endParaRPr lang="sl-SI"/>
          </a:p>
        </p:txBody>
      </p:sp>
    </p:spTree>
    <p:extLst>
      <p:ext uri="{BB962C8B-B14F-4D97-AF65-F5344CB8AC3E}">
        <p14:creationId xmlns:p14="http://schemas.microsoft.com/office/powerpoint/2010/main" val="1487533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F66AE6D6-4B0C-435A-A0DF-775631028EDD}" type="datetimeFigureOut">
              <a:rPr lang="sl-SI" smtClean="0"/>
              <a:t>19. 06. 23</a:t>
            </a:fld>
            <a:endParaRPr lang="sl-SI"/>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sl-SI"/>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C83C0259-285A-402D-AC05-2E0A9C02E821}" type="slidenum">
              <a:rPr lang="sl-SI" smtClean="0"/>
              <a:t>‹#›</a:t>
            </a:fld>
            <a:endParaRPr lang="sl-SI"/>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7188499"/>
      </p:ext>
    </p:extLst>
  </p:cSld>
  <p:clrMap bg1="lt1" tx1="dk1" bg2="lt2" tx2="dk2" accent1="accent1" accent2="accent2" accent3="accent3" accent4="accent4" accent5="accent5" accent6="accent6" hlink="hlink" folHlink="folHlink"/>
  <p:sldLayoutIdLst>
    <p:sldLayoutId id="2147483896" r:id="rId1"/>
    <p:sldLayoutId id="2147483897" r:id="rId2"/>
    <p:sldLayoutId id="2147483898" r:id="rId3"/>
    <p:sldLayoutId id="2147483899" r:id="rId4"/>
    <p:sldLayoutId id="2147483900" r:id="rId5"/>
    <p:sldLayoutId id="2147483901" r:id="rId6"/>
    <p:sldLayoutId id="2147483902" r:id="rId7"/>
    <p:sldLayoutId id="2147483903" r:id="rId8"/>
    <p:sldLayoutId id="2147483904" r:id="rId9"/>
    <p:sldLayoutId id="2147483905" r:id="rId10"/>
    <p:sldLayoutId id="2147483906"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termania.net/slovarji/66/slovar-krajsav" TargetMode="External"/><Relationship Id="rId2" Type="http://schemas.openxmlformats.org/officeDocument/2006/relationships/hyperlink" Target="http://bos.zrc-sazu.si/kratice.html" TargetMode="Externa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99000"/>
                <a:satMod val="140000"/>
              </a:schemeClr>
            </a:gs>
            <a:gs pos="65000">
              <a:schemeClr val="bg2">
                <a:tint val="100000"/>
                <a:shade val="80000"/>
                <a:satMod val="130000"/>
              </a:schemeClr>
            </a:gs>
            <a:gs pos="100000">
              <a:schemeClr val="bg2">
                <a:tint val="100000"/>
                <a:shade val="48000"/>
                <a:satMod val="120000"/>
              </a:schemeClr>
            </a:gs>
          </a:gsLst>
          <a:lin ang="16200000" scaled="0"/>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BDCECDC-EEE3-4128-AA5E-82A8C08796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260EDE0-989C-4E16-AF94-F652294D82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53000"/>
            <a:ext cx="12188952"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1F3985C0-E548-44D2-B30E-F3E42DADE1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0"/>
            <a:ext cx="12188952" cy="4970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892168"/>
          </a:xfrm>
        </p:spPr>
        <p:txBody>
          <a:bodyPr>
            <a:normAutofit/>
          </a:bodyPr>
          <a:lstStyle/>
          <a:p>
            <a:pPr marL="0" marR="0">
              <a:spcBef>
                <a:spcPts val="0"/>
              </a:spcBef>
              <a:spcAft>
                <a:spcPts val="0"/>
              </a:spcAft>
            </a:pPr>
            <a:r>
              <a:rPr lang="en-GB" sz="68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The role of the invisible lexicographer in the compilation of the Slovene dictionary of abbreviations </a:t>
            </a:r>
            <a:endParaRPr lang="en-US" sz="68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Subtitle 2"/>
          <p:cNvSpPr>
            <a:spLocks noGrp="1"/>
          </p:cNvSpPr>
          <p:nvPr>
            <p:ph type="subTitle" idx="1"/>
          </p:nvPr>
        </p:nvSpPr>
        <p:spPr>
          <a:xfrm>
            <a:off x="1100051" y="5225240"/>
            <a:ext cx="10058400" cy="1143000"/>
          </a:xfrm>
        </p:spPr>
        <p:txBody>
          <a:bodyPr>
            <a:normAutofit/>
          </a:bodyPr>
          <a:lstStyle/>
          <a:p>
            <a:r>
              <a:rPr lang="sl-SI" sz="2000">
                <a:solidFill>
                  <a:srgbClr val="FFFFFF"/>
                </a:solidFill>
              </a:rPr>
              <a:t>Associate pROFESSOR Mojca Kompara Lukančič, pHd</a:t>
            </a:r>
          </a:p>
          <a:p>
            <a:r>
              <a:rPr lang="sl-SI" sz="2000">
                <a:solidFill>
                  <a:srgbClr val="FFFFFF"/>
                </a:solidFill>
              </a:rPr>
              <a:t>University of Maribor, Faculty of cRIMINAL justice and Security, Faculty of Tourism, Faculty of arts</a:t>
            </a:r>
          </a:p>
        </p:txBody>
      </p:sp>
      <p:pic>
        <p:nvPicPr>
          <p:cNvPr id="1026" name="Picture 2" descr="Vstopna stran - Fakulteta za varnostne vede">
            <a:extLst>
              <a:ext uri="{FF2B5EF4-FFF2-40B4-BE49-F238E27FC236}">
                <a16:creationId xmlns:a16="http://schemas.microsoft.com/office/drawing/2014/main" id="{05395E53-A647-2920-A8C2-663FC6DE82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40959" y="23812"/>
            <a:ext cx="2349500" cy="116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2955766"/>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F39E7-F2D3-B842-223A-A08F4CE98CB0}"/>
              </a:ext>
            </a:extLst>
          </p:cNvPr>
          <p:cNvSpPr>
            <a:spLocks noGrp="1"/>
          </p:cNvSpPr>
          <p:nvPr>
            <p:ph type="title"/>
          </p:nvPr>
        </p:nvSpPr>
        <p:spPr/>
        <p:txBody>
          <a:bodyPr/>
          <a:lstStyle/>
          <a:p>
            <a:r>
              <a:rPr lang="en-US" dirty="0"/>
              <a:t>The history</a:t>
            </a:r>
          </a:p>
        </p:txBody>
      </p:sp>
      <p:sp>
        <p:nvSpPr>
          <p:cNvPr id="3" name="Content Placeholder 2">
            <a:extLst>
              <a:ext uri="{FF2B5EF4-FFF2-40B4-BE49-F238E27FC236}">
                <a16:creationId xmlns:a16="http://schemas.microsoft.com/office/drawing/2014/main" id="{B1595A1F-5AB4-3C0B-068E-0812492B9878}"/>
              </a:ext>
            </a:extLst>
          </p:cNvPr>
          <p:cNvSpPr>
            <a:spLocks noGrp="1"/>
          </p:cNvSpPr>
          <p:nvPr>
            <p:ph idx="1"/>
          </p:nvPr>
        </p:nvSpPr>
        <p:spPr/>
        <p:txBody>
          <a:bodyPr>
            <a:normAutofit fontScale="70000" lnSpcReduction="20000"/>
          </a:bodyPr>
          <a:lstStyle/>
          <a:p>
            <a:r>
              <a:rPr lang="en-US" dirty="0"/>
              <a:t>Slovarček krajšav (2006)</a:t>
            </a:r>
          </a:p>
          <a:p>
            <a:r>
              <a:rPr lang="en-US" dirty="0"/>
              <a:t>Prior abbreviations in - the Slovene orthographic dictionaries and the monolingual dictionaries of Slovene language. </a:t>
            </a:r>
          </a:p>
          <a:p>
            <a:r>
              <a:rPr lang="en-US" dirty="0"/>
              <a:t>Kratice, Mala izdaja (Župančič, 1948) - can be accessed only at the National and University Library in Ljubljana. </a:t>
            </a:r>
          </a:p>
          <a:p>
            <a:r>
              <a:rPr lang="en-US" dirty="0"/>
              <a:t>It covers abbreviations from the time of publication, no computer era, limited sources and no Internet - still a good work, including not only abbreviations but also an extensive supplement with symbols, currencies, measurements and also currency exchange rates. </a:t>
            </a:r>
          </a:p>
          <a:p>
            <a:endParaRPr lang="en-US" dirty="0"/>
          </a:p>
          <a:p>
            <a:r>
              <a:rPr lang="en-US" dirty="0"/>
              <a:t>Slovar krajšav (Kompara 2011)</a:t>
            </a:r>
          </a:p>
          <a:p>
            <a:r>
              <a:rPr lang="en-US" dirty="0" err="1"/>
              <a:t>Termania</a:t>
            </a:r>
            <a:r>
              <a:rPr lang="en-US" dirty="0"/>
              <a:t> (http://</a:t>
            </a:r>
            <a:r>
              <a:rPr lang="en-US" dirty="0" err="1"/>
              <a:t>www.termania.net</a:t>
            </a:r>
            <a:r>
              <a:rPr lang="en-US" dirty="0"/>
              <a:t>/) </a:t>
            </a:r>
          </a:p>
          <a:p>
            <a:r>
              <a:rPr lang="en-US" dirty="0"/>
              <a:t>The dictionary is compiled automatically using an algorithm for automatic recognition of abbreviations in electronic texts,</a:t>
            </a:r>
          </a:p>
          <a:p>
            <a:r>
              <a:rPr lang="en-US" dirty="0"/>
              <a:t>an algorithm for automatic lemmatization of Slovene expansions and </a:t>
            </a:r>
          </a:p>
          <a:p>
            <a:r>
              <a:rPr lang="en-US" dirty="0"/>
              <a:t>an algorithm for language recognition. </a:t>
            </a:r>
          </a:p>
          <a:p>
            <a:r>
              <a:rPr lang="en-US" dirty="0"/>
              <a:t>Slovar krajšav (Kompara 2011) includes 2,570 Slovene and foreign abbreviations and is the first Slovene automatically compiled dictionary. </a:t>
            </a:r>
          </a:p>
        </p:txBody>
      </p:sp>
    </p:spTree>
    <p:extLst>
      <p:ext uri="{BB962C8B-B14F-4D97-AF65-F5344CB8AC3E}">
        <p14:creationId xmlns:p14="http://schemas.microsoft.com/office/powerpoint/2010/main" val="39639149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v-SE" b="1" dirty="0"/>
              <a:t>The </a:t>
            </a:r>
            <a:r>
              <a:rPr lang="sv-SE" b="1" dirty="0" err="1"/>
              <a:t>compilation</a:t>
            </a:r>
            <a:r>
              <a:rPr lang="sv-SE" b="1" dirty="0"/>
              <a:t> </a:t>
            </a:r>
            <a:r>
              <a:rPr lang="sv-SE" b="1" dirty="0" err="1"/>
              <a:t>of</a:t>
            </a:r>
            <a:r>
              <a:rPr lang="sv-SE" b="1" dirty="0"/>
              <a:t> the </a:t>
            </a:r>
            <a:r>
              <a:rPr lang="sv-SE" b="1" dirty="0" err="1"/>
              <a:t>Slovene</a:t>
            </a:r>
            <a:r>
              <a:rPr lang="sv-SE" b="1" dirty="0"/>
              <a:t> Dictionary </a:t>
            </a:r>
            <a:r>
              <a:rPr lang="sv-SE" b="1" dirty="0" err="1"/>
              <a:t>of</a:t>
            </a:r>
            <a:r>
              <a:rPr lang="sv-SE" b="1"/>
              <a:t> </a:t>
            </a:r>
            <a:r>
              <a:rPr lang="sv-SE" b="1" dirty="0"/>
              <a:t>A</a:t>
            </a:r>
            <a:r>
              <a:rPr lang="sv-SE" b="1"/>
              <a:t>bbreviations</a:t>
            </a:r>
            <a:endParaRPr lang="sv-SE" dirty="0"/>
          </a:p>
        </p:txBody>
      </p:sp>
      <p:sp>
        <p:nvSpPr>
          <p:cNvPr id="3" name="Content Placeholder 2"/>
          <p:cNvSpPr>
            <a:spLocks noGrp="1"/>
          </p:cNvSpPr>
          <p:nvPr>
            <p:ph idx="1"/>
          </p:nvPr>
        </p:nvSpPr>
        <p:spPr/>
        <p:txBody>
          <a:bodyPr>
            <a:normAutofit fontScale="92500" lnSpcReduction="20000"/>
          </a:bodyPr>
          <a:lstStyle/>
          <a:p>
            <a:pPr marR="0" lvl="0">
              <a:lnSpc>
                <a:spcPct val="150000"/>
              </a:lnSpc>
              <a:spcBef>
                <a:spcPts val="0"/>
              </a:spcBef>
              <a:spcAft>
                <a:spcPts val="0"/>
              </a:spcAft>
              <a:buFont typeface="Wingdings" pitchFamily="2" charset="2"/>
              <a:buChar char="v"/>
            </a:pPr>
            <a:r>
              <a:rPr lang="en-US" sz="1800" dirty="0">
                <a:effectLst/>
                <a:latin typeface="Calibri" panose="020F0502020204030204" pitchFamily="34" charset="0"/>
                <a:ea typeface="Calibri" panose="020F0502020204030204" pitchFamily="34" charset="0"/>
                <a:cs typeface="Times New Roman" panose="02020603050405020304" pitchFamily="18" charset="0"/>
              </a:rPr>
              <a:t>material for the preparation of a multilingual dictionary of abbreviations</a:t>
            </a:r>
          </a:p>
          <a:p>
            <a:pPr marR="0" lvl="0">
              <a:lnSpc>
                <a:spcPct val="150000"/>
              </a:lnSpc>
              <a:spcBef>
                <a:spcPts val="0"/>
              </a:spcBef>
              <a:spcAft>
                <a:spcPts val="0"/>
              </a:spcAft>
              <a:buFont typeface="Wingdings" pitchFamily="2" charset="2"/>
              <a:buChar char="v"/>
            </a:pPr>
            <a:r>
              <a:rPr lang="en-US" sz="1800" dirty="0">
                <a:effectLst/>
                <a:latin typeface="Calibri" panose="020F0502020204030204" pitchFamily="34" charset="0"/>
                <a:ea typeface="Calibri" panose="020F0502020204030204" pitchFamily="34" charset="0"/>
                <a:cs typeface="Times New Roman" panose="02020603050405020304" pitchFamily="18" charset="0"/>
              </a:rPr>
              <a:t>we focused on Slovene abbreviations </a:t>
            </a:r>
          </a:p>
          <a:p>
            <a:pPr marR="0" lvl="0">
              <a:lnSpc>
                <a:spcPct val="150000"/>
              </a:lnSpc>
              <a:spcBef>
                <a:spcPts val="0"/>
              </a:spcBef>
              <a:spcAft>
                <a:spcPts val="0"/>
              </a:spcAft>
              <a:buFont typeface="Wingdings" pitchFamily="2" charset="2"/>
              <a:buChar char="v"/>
            </a:pPr>
            <a:r>
              <a:rPr lang="en-US" sz="1800" dirty="0">
                <a:effectLst/>
                <a:latin typeface="Calibri" panose="020F0502020204030204" pitchFamily="34" charset="0"/>
                <a:ea typeface="Calibri" panose="020F0502020204030204" pitchFamily="34" charset="0"/>
                <a:cs typeface="Times New Roman" panose="02020603050405020304" pitchFamily="18" charset="0"/>
              </a:rPr>
              <a:t>alphabetically ordered</a:t>
            </a:r>
          </a:p>
          <a:p>
            <a:pPr marR="0" lvl="0">
              <a:lnSpc>
                <a:spcPct val="150000"/>
              </a:lnSpc>
              <a:spcBef>
                <a:spcPts val="0"/>
              </a:spcBef>
              <a:spcAft>
                <a:spcPts val="0"/>
              </a:spcAft>
              <a:buFont typeface="Wingdings" pitchFamily="2" charset="2"/>
              <a:buChar char="v"/>
            </a:pPr>
            <a:r>
              <a:rPr lang="en-US" sz="1800" dirty="0">
                <a:effectLst/>
                <a:latin typeface="Calibri" panose="020F0502020204030204" pitchFamily="34" charset="0"/>
                <a:ea typeface="Calibri" panose="020F0502020204030204" pitchFamily="34" charset="0"/>
                <a:cs typeface="Times New Roman" panose="02020603050405020304" pitchFamily="18" charset="0"/>
              </a:rPr>
              <a:t>3,400 abbreviations, more than 4,000 expansions</a:t>
            </a:r>
          </a:p>
          <a:p>
            <a:pPr marR="0" lvl="0">
              <a:lnSpc>
                <a:spcPct val="150000"/>
              </a:lnSpc>
              <a:spcBef>
                <a:spcPts val="0"/>
              </a:spcBef>
              <a:spcAft>
                <a:spcPts val="0"/>
              </a:spcAft>
              <a:buFont typeface="Wingdings" pitchFamily="2" charset="2"/>
              <a:buChar char="v"/>
            </a:pPr>
            <a:r>
              <a:rPr lang="en-US" sz="1800" dirty="0">
                <a:effectLst/>
                <a:latin typeface="Calibri" panose="020F0502020204030204" pitchFamily="34" charset="0"/>
                <a:ea typeface="Calibri" panose="020F0502020204030204" pitchFamily="34" charset="0"/>
                <a:cs typeface="Times New Roman" panose="02020603050405020304" pitchFamily="18" charset="0"/>
              </a:rPr>
              <a:t>was created with the help of an algorithm for automatic recognition of abbreviations and abbreviations in texts</a:t>
            </a:r>
          </a:p>
          <a:p>
            <a:pPr marR="0" lvl="0">
              <a:lnSpc>
                <a:spcPct val="150000"/>
              </a:lnSpc>
              <a:spcBef>
                <a:spcPts val="0"/>
              </a:spcBef>
              <a:spcAft>
                <a:spcPts val="0"/>
              </a:spcAft>
              <a:buFont typeface="Wingdings" pitchFamily="2" charset="2"/>
              <a:buChar char="v"/>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lemmatization algorithm, language detection</a:t>
            </a:r>
          </a:p>
          <a:p>
            <a:pPr marR="0" lvl="0">
              <a:lnSpc>
                <a:spcPct val="150000"/>
              </a:lnSpc>
              <a:spcBef>
                <a:spcPts val="0"/>
              </a:spcBef>
              <a:spcAft>
                <a:spcPts val="0"/>
              </a:spcAft>
              <a:buFont typeface="Wingdings" pitchFamily="2" charset="2"/>
              <a:buChar char="v"/>
            </a:pPr>
            <a:r>
              <a:rPr lang="en-US" sz="1800" dirty="0">
                <a:effectLst/>
                <a:latin typeface="Calibri" panose="020F0502020204030204" pitchFamily="34" charset="0"/>
                <a:ea typeface="Calibri" panose="020F0502020204030204" pitchFamily="34" charset="0"/>
                <a:cs typeface="Times New Roman" panose="02020603050405020304" pitchFamily="18" charset="0"/>
              </a:rPr>
              <a:t>manually collected abbreviations</a:t>
            </a:r>
          </a:p>
          <a:p>
            <a:pPr marR="0" lvl="0">
              <a:lnSpc>
                <a:spcPct val="150000"/>
              </a:lnSpc>
              <a:spcBef>
                <a:spcPts val="0"/>
              </a:spcBef>
              <a:spcAft>
                <a:spcPts val="0"/>
              </a:spcAft>
              <a:buFont typeface="Wingdings" pitchFamily="2" charset="2"/>
              <a:buChar char="v"/>
            </a:pPr>
            <a:r>
              <a:rPr lang="en-US" sz="1800" dirty="0">
                <a:effectLst/>
                <a:latin typeface="Calibri" panose="020F0502020204030204" pitchFamily="34" charset="0"/>
                <a:ea typeface="Calibri" panose="020F0502020204030204" pitchFamily="34" charset="0"/>
                <a:cs typeface="Times New Roman" panose="02020603050405020304" pitchFamily="18" charset="0"/>
              </a:rPr>
              <a:t> general and terminological Slovene abbreviations</a:t>
            </a:r>
          </a:p>
          <a:p>
            <a:pPr marR="0" lvl="0">
              <a:lnSpc>
                <a:spcPct val="150000"/>
              </a:lnSpc>
              <a:spcBef>
                <a:spcPts val="0"/>
              </a:spcBef>
              <a:spcAft>
                <a:spcPts val="0"/>
              </a:spcAft>
              <a:buFont typeface="Wingdings" pitchFamily="2" charset="2"/>
              <a:buChar char="v"/>
            </a:pPr>
            <a:r>
              <a:rPr lang="en-US" sz="1800" dirty="0">
                <a:effectLst/>
                <a:latin typeface="Calibri" panose="020F0502020204030204" pitchFamily="34" charset="0"/>
                <a:ea typeface="Calibri" panose="020F0502020204030204" pitchFamily="34" charset="0"/>
                <a:cs typeface="Times New Roman" panose="02020603050405020304" pitchFamily="18" charset="0"/>
              </a:rPr>
              <a:t>corrections</a:t>
            </a:r>
          </a:p>
          <a:p>
            <a:pPr marR="0" lvl="0">
              <a:lnSpc>
                <a:spcPct val="150000"/>
              </a:lnSpc>
              <a:spcBef>
                <a:spcPts val="0"/>
              </a:spcBef>
              <a:spcAft>
                <a:spcPts val="0"/>
              </a:spcAft>
              <a:buFont typeface="Wingdings" pitchFamily="2" charset="2"/>
              <a:buChar char="v"/>
            </a:pPr>
            <a:r>
              <a:rPr lang="en-US" sz="1800" dirty="0">
                <a:effectLst/>
                <a:latin typeface="Calibri" panose="020F0502020204030204" pitchFamily="34" charset="0"/>
                <a:ea typeface="Calibri" panose="020F0502020204030204" pitchFamily="34" charset="0"/>
                <a:cs typeface="Times New Roman" panose="02020603050405020304" pitchFamily="18" charset="0"/>
              </a:rPr>
              <a:t>review </a:t>
            </a:r>
          </a:p>
          <a:p>
            <a:pPr marR="0" lvl="0">
              <a:lnSpc>
                <a:spcPct val="150000"/>
              </a:lnSpc>
              <a:spcBef>
                <a:spcPts val="0"/>
              </a:spcBef>
              <a:spcAft>
                <a:spcPts val="0"/>
              </a:spcAft>
              <a:buFont typeface="Wingdings" pitchFamily="2" charset="2"/>
              <a:buChar char="v"/>
            </a:pPr>
            <a:r>
              <a:rPr lang="en-US" sz="1800" dirty="0">
                <a:effectLst/>
                <a:latin typeface="Calibri" panose="020F0502020204030204" pitchFamily="34" charset="0"/>
                <a:ea typeface="Calibri" panose="020F0502020204030204" pitchFamily="34" charset="0"/>
                <a:cs typeface="Times New Roman" panose="02020603050405020304" pitchFamily="18" charset="0"/>
              </a:rPr>
              <a:t>publication</a:t>
            </a:r>
          </a:p>
          <a:p>
            <a:pPr>
              <a:lnSpc>
                <a:spcPct val="150000"/>
              </a:lnSpc>
              <a:buFont typeface="Wingdings" pitchFamily="2" charset="2"/>
              <a:buChar char="v"/>
            </a:pPr>
            <a:endParaRPr lang="sl-SI" dirty="0"/>
          </a:p>
        </p:txBody>
      </p:sp>
    </p:spTree>
    <p:extLst>
      <p:ext uri="{BB962C8B-B14F-4D97-AF65-F5344CB8AC3E}">
        <p14:creationId xmlns:p14="http://schemas.microsoft.com/office/powerpoint/2010/main" val="39366987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1450757"/>
          </a:xfrm>
        </p:spPr>
        <p:txBody>
          <a:bodyPr>
            <a:normAutofit/>
          </a:bodyPr>
          <a:lstStyle/>
          <a:p>
            <a:r>
              <a:rPr lang="en-US" dirty="0"/>
              <a:t>Dictionary entry</a:t>
            </a:r>
            <a:endParaRPr lang="sl-SI"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862937764"/>
              </p:ext>
            </p:extLst>
          </p:nvPr>
        </p:nvGraphicFramePr>
        <p:xfrm>
          <a:off x="1136471" y="2098515"/>
          <a:ext cx="2225096" cy="2080895"/>
        </p:xfrm>
        <a:graphic>
          <a:graphicData uri="http://schemas.openxmlformats.org/drawingml/2006/table">
            <a:tbl>
              <a:tblPr firstRow="1" firstCol="1" bandRow="1">
                <a:tableStyleId>{5C22544A-7EE6-4342-B048-85BDC9FD1C3A}</a:tableStyleId>
              </a:tblPr>
              <a:tblGrid>
                <a:gridCol w="2225096">
                  <a:extLst>
                    <a:ext uri="{9D8B030D-6E8A-4147-A177-3AD203B41FA5}">
                      <a16:colId xmlns:a16="http://schemas.microsoft.com/office/drawing/2014/main" val="3802247624"/>
                    </a:ext>
                  </a:extLst>
                </a:gridCol>
              </a:tblGrid>
              <a:tr h="0">
                <a:tc>
                  <a:txBody>
                    <a:bodyPr/>
                    <a:lstStyle/>
                    <a:p>
                      <a:pPr>
                        <a:lnSpc>
                          <a:spcPct val="115000"/>
                        </a:lnSpc>
                        <a:spcAft>
                          <a:spcPts val="0"/>
                        </a:spcAft>
                      </a:pPr>
                      <a:r>
                        <a:rPr lang="en-US" sz="2000" dirty="0">
                          <a:effectLst/>
                        </a:rPr>
                        <a:t>A </a:t>
                      </a:r>
                      <a:br>
                        <a:rPr lang="en-US" sz="2000" dirty="0">
                          <a:effectLst/>
                        </a:rPr>
                      </a:br>
                      <a:r>
                        <a:rPr lang="en-US" sz="2000" dirty="0" err="1">
                          <a:effectLst/>
                        </a:rPr>
                        <a:t>adenin</a:t>
                      </a:r>
                      <a:r>
                        <a:rPr lang="en-US" sz="2000" dirty="0">
                          <a:effectLst/>
                        </a:rPr>
                        <a:t> </a:t>
                      </a:r>
                      <a:br>
                        <a:rPr lang="en-US" sz="2000" dirty="0">
                          <a:effectLst/>
                        </a:rPr>
                      </a:br>
                      <a:r>
                        <a:rPr lang="en-US" sz="2000" dirty="0">
                          <a:effectLst/>
                        </a:rPr>
                        <a:t>alt; </a:t>
                      </a:r>
                      <a:r>
                        <a:rPr lang="en-US" sz="2000" dirty="0" err="1">
                          <a:effectLst/>
                        </a:rPr>
                        <a:t>pevski</a:t>
                      </a:r>
                      <a:r>
                        <a:rPr lang="en-US" sz="2000" dirty="0">
                          <a:effectLst/>
                        </a:rPr>
                        <a:t> </a:t>
                      </a:r>
                      <a:r>
                        <a:rPr lang="en-US" sz="2000" dirty="0" err="1">
                          <a:effectLst/>
                        </a:rPr>
                        <a:t>glas</a:t>
                      </a:r>
                      <a:r>
                        <a:rPr lang="en-US" sz="2000" dirty="0">
                          <a:effectLst/>
                        </a:rPr>
                        <a:t> → a </a:t>
                      </a:r>
                      <a:br>
                        <a:rPr lang="en-US" sz="2000" dirty="0">
                          <a:effectLst/>
                        </a:rPr>
                      </a:br>
                      <a:r>
                        <a:rPr lang="en-US" sz="2000" dirty="0" err="1">
                          <a:effectLst/>
                        </a:rPr>
                        <a:t>amper</a:t>
                      </a:r>
                      <a:r>
                        <a:rPr lang="en-US" sz="2000" dirty="0">
                          <a:effectLst/>
                        </a:rPr>
                        <a:t> </a:t>
                      </a:r>
                      <a:br>
                        <a:rPr lang="en-US" sz="2000" dirty="0">
                          <a:effectLst/>
                        </a:rPr>
                      </a:br>
                      <a:r>
                        <a:rPr lang="en-US" sz="2000" dirty="0">
                          <a:effectLst/>
                        </a:rPr>
                        <a:t>as; </a:t>
                      </a:r>
                      <a:r>
                        <a:rPr lang="en-US" sz="2000" dirty="0" err="1">
                          <a:effectLst/>
                        </a:rPr>
                        <a:t>igralna</a:t>
                      </a:r>
                      <a:r>
                        <a:rPr lang="en-US" sz="2000" dirty="0">
                          <a:effectLst/>
                        </a:rPr>
                        <a:t> </a:t>
                      </a:r>
                      <a:r>
                        <a:rPr lang="en-US" sz="2000" dirty="0" err="1">
                          <a:effectLst/>
                        </a:rPr>
                        <a:t>karta</a:t>
                      </a:r>
                      <a:r>
                        <a:rPr lang="en-US" sz="2000" dirty="0">
                          <a:effectLst/>
                        </a:rPr>
                        <a:t> </a:t>
                      </a:r>
                      <a:br>
                        <a:rPr lang="en-US" sz="2000" dirty="0">
                          <a:effectLst/>
                        </a:rPr>
                      </a:br>
                      <a:r>
                        <a:rPr lang="en-US" sz="2000" dirty="0" err="1">
                          <a:effectLst/>
                        </a:rPr>
                        <a:t>masno</a:t>
                      </a:r>
                      <a:r>
                        <a:rPr lang="en-US" sz="2000" dirty="0">
                          <a:effectLst/>
                        </a:rPr>
                        <a:t> </a:t>
                      </a:r>
                      <a:r>
                        <a:rPr lang="en-US" sz="2000" dirty="0" err="1">
                          <a:effectLst/>
                        </a:rPr>
                        <a:t>število</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687920811"/>
                  </a:ext>
                </a:extLst>
              </a:tr>
            </a:tbl>
          </a:graphicData>
        </a:graphic>
      </p:graphicFrame>
      <p:graphicFrame>
        <p:nvGraphicFramePr>
          <p:cNvPr id="3" name="Content Placeholder 3">
            <a:extLst>
              <a:ext uri="{FF2B5EF4-FFF2-40B4-BE49-F238E27FC236}">
                <a16:creationId xmlns:a16="http://schemas.microsoft.com/office/drawing/2014/main" id="{78755A81-BC21-4DE4-A10E-A6122B5C0A32}"/>
              </a:ext>
            </a:extLst>
          </p:cNvPr>
          <p:cNvGraphicFramePr>
            <a:graphicFrameLocks/>
          </p:cNvGraphicFramePr>
          <p:nvPr>
            <p:extLst>
              <p:ext uri="{D42A27DB-BD31-4B8C-83A1-F6EECF244321}">
                <p14:modId xmlns:p14="http://schemas.microsoft.com/office/powerpoint/2010/main" val="963802327"/>
              </p:ext>
            </p:extLst>
          </p:nvPr>
        </p:nvGraphicFramePr>
        <p:xfrm>
          <a:off x="3650163" y="2292963"/>
          <a:ext cx="1669511" cy="1029335"/>
        </p:xfrm>
        <a:graphic>
          <a:graphicData uri="http://schemas.openxmlformats.org/drawingml/2006/table">
            <a:tbl>
              <a:tblPr firstRow="1" firstCol="1" bandRow="1">
                <a:tableStyleId>{5C22544A-7EE6-4342-B048-85BDC9FD1C3A}</a:tableStyleId>
              </a:tblPr>
              <a:tblGrid>
                <a:gridCol w="1669511">
                  <a:extLst>
                    <a:ext uri="{9D8B030D-6E8A-4147-A177-3AD203B41FA5}">
                      <a16:colId xmlns:a16="http://schemas.microsoft.com/office/drawing/2014/main" val="1737620240"/>
                    </a:ext>
                  </a:extLst>
                </a:gridCol>
              </a:tblGrid>
              <a:tr h="0">
                <a:tc>
                  <a:txBody>
                    <a:bodyPr/>
                    <a:lstStyle/>
                    <a:p>
                      <a:pPr algn="l">
                        <a:lnSpc>
                          <a:spcPct val="115000"/>
                        </a:lnSpc>
                        <a:spcAft>
                          <a:spcPts val="0"/>
                        </a:spcAft>
                      </a:pPr>
                      <a:r>
                        <a:rPr lang="en-US" sz="2000" dirty="0">
                          <a:effectLst/>
                        </a:rPr>
                        <a:t>a </a:t>
                      </a:r>
                      <a:br>
                        <a:rPr lang="en-US" sz="2000" dirty="0">
                          <a:effectLst/>
                        </a:rPr>
                      </a:br>
                      <a:r>
                        <a:rPr lang="en-US" sz="2000" dirty="0">
                          <a:effectLst/>
                        </a:rPr>
                        <a:t>alt; </a:t>
                      </a:r>
                      <a:r>
                        <a:rPr lang="en-US" sz="2000" dirty="0" err="1">
                          <a:effectLst/>
                        </a:rPr>
                        <a:t>pevski</a:t>
                      </a:r>
                      <a:r>
                        <a:rPr lang="en-US" sz="2000" dirty="0">
                          <a:effectLst/>
                        </a:rPr>
                        <a:t> </a:t>
                      </a:r>
                      <a:r>
                        <a:rPr lang="en-US" sz="2000" dirty="0" err="1">
                          <a:effectLst/>
                        </a:rPr>
                        <a:t>glas</a:t>
                      </a:r>
                      <a:r>
                        <a:rPr lang="en-US" sz="2000" dirty="0">
                          <a:effectLst/>
                        </a:rPr>
                        <a:t> → A</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729474917"/>
                  </a:ext>
                </a:extLst>
              </a:tr>
            </a:tbl>
          </a:graphicData>
        </a:graphic>
      </p:graphicFrame>
      <p:graphicFrame>
        <p:nvGraphicFramePr>
          <p:cNvPr id="5" name="Content Placeholder 3">
            <a:extLst>
              <a:ext uri="{FF2B5EF4-FFF2-40B4-BE49-F238E27FC236}">
                <a16:creationId xmlns:a16="http://schemas.microsoft.com/office/drawing/2014/main" id="{073D9702-E874-B694-7294-71499B395D67}"/>
              </a:ext>
            </a:extLst>
          </p:cNvPr>
          <p:cNvGraphicFramePr>
            <a:graphicFrameLocks/>
          </p:cNvGraphicFramePr>
          <p:nvPr>
            <p:extLst>
              <p:ext uri="{D42A27DB-BD31-4B8C-83A1-F6EECF244321}">
                <p14:modId xmlns:p14="http://schemas.microsoft.com/office/powerpoint/2010/main" val="2334583873"/>
              </p:ext>
            </p:extLst>
          </p:nvPr>
        </p:nvGraphicFramePr>
        <p:xfrm>
          <a:off x="1446450" y="4905131"/>
          <a:ext cx="1877856" cy="652717"/>
        </p:xfrm>
        <a:graphic>
          <a:graphicData uri="http://schemas.openxmlformats.org/drawingml/2006/table">
            <a:tbl>
              <a:tblPr firstRow="1" firstCol="1" bandRow="1">
                <a:tableStyleId>{5C22544A-7EE6-4342-B048-85BDC9FD1C3A}</a:tableStyleId>
              </a:tblPr>
              <a:tblGrid>
                <a:gridCol w="1877856">
                  <a:extLst>
                    <a:ext uri="{9D8B030D-6E8A-4147-A177-3AD203B41FA5}">
                      <a16:colId xmlns:a16="http://schemas.microsoft.com/office/drawing/2014/main" val="2725611462"/>
                    </a:ext>
                  </a:extLst>
                </a:gridCol>
              </a:tblGrid>
              <a:tr h="0">
                <a:tc>
                  <a:txBody>
                    <a:bodyPr/>
                    <a:lstStyle/>
                    <a:p>
                      <a:pPr algn="l">
                        <a:lnSpc>
                          <a:spcPct val="115000"/>
                        </a:lnSpc>
                        <a:spcAft>
                          <a:spcPts val="0"/>
                        </a:spcAft>
                      </a:pPr>
                      <a:r>
                        <a:rPr lang="en-US" sz="1400" dirty="0">
                          <a:effectLst/>
                        </a:rPr>
                        <a:t>ALL</a:t>
                      </a:r>
                      <a:r>
                        <a:rPr lang="en-US" sz="1200" dirty="0">
                          <a:effectLst/>
                        </a:rPr>
                        <a:t> </a:t>
                      </a:r>
                      <a:br>
                        <a:rPr lang="en-US" sz="1200" dirty="0">
                          <a:effectLst/>
                        </a:rPr>
                      </a:br>
                      <a:r>
                        <a:rPr lang="en-US" sz="1200" dirty="0" err="1">
                          <a:effectLst/>
                        </a:rPr>
                        <a:t>lek</a:t>
                      </a:r>
                      <a:r>
                        <a:rPr lang="en-US" sz="1200" dirty="0">
                          <a:effectLst/>
                        </a:rPr>
                        <a:t>; </a:t>
                      </a:r>
                      <a:r>
                        <a:rPr lang="en-US" sz="1200" dirty="0" err="1">
                          <a:effectLst/>
                        </a:rPr>
                        <a:t>denarna</a:t>
                      </a:r>
                      <a:r>
                        <a:rPr lang="en-US" sz="1200" dirty="0">
                          <a:effectLst/>
                        </a:rPr>
                        <a:t> </a:t>
                      </a:r>
                      <a:r>
                        <a:rPr lang="en-US" sz="1200" dirty="0" err="1">
                          <a:effectLst/>
                        </a:rPr>
                        <a:t>enota</a:t>
                      </a:r>
                      <a:r>
                        <a:rPr lang="en-US" sz="1200" dirty="0">
                          <a:effectLst/>
                        </a:rPr>
                        <a:t> </a:t>
                      </a:r>
                      <a:r>
                        <a:rPr lang="en-US" sz="1200" dirty="0" err="1">
                          <a:effectLst/>
                        </a:rPr>
                        <a:t>Albanije</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914926410"/>
                  </a:ext>
                </a:extLst>
              </a:tr>
            </a:tbl>
          </a:graphicData>
        </a:graphic>
      </p:graphicFrame>
      <p:graphicFrame>
        <p:nvGraphicFramePr>
          <p:cNvPr id="6" name="Content Placeholder 3">
            <a:extLst>
              <a:ext uri="{FF2B5EF4-FFF2-40B4-BE49-F238E27FC236}">
                <a16:creationId xmlns:a16="http://schemas.microsoft.com/office/drawing/2014/main" id="{D1D2ACB9-07E2-195C-44CB-D6089B201D1F}"/>
              </a:ext>
            </a:extLst>
          </p:cNvPr>
          <p:cNvGraphicFramePr>
            <a:graphicFrameLocks/>
          </p:cNvGraphicFramePr>
          <p:nvPr>
            <p:extLst>
              <p:ext uri="{D42A27DB-BD31-4B8C-83A1-F6EECF244321}">
                <p14:modId xmlns:p14="http://schemas.microsoft.com/office/powerpoint/2010/main" val="460926029"/>
              </p:ext>
            </p:extLst>
          </p:nvPr>
        </p:nvGraphicFramePr>
        <p:xfrm>
          <a:off x="3306329" y="4240162"/>
          <a:ext cx="1947304" cy="563880"/>
        </p:xfrm>
        <a:graphic>
          <a:graphicData uri="http://schemas.openxmlformats.org/drawingml/2006/table">
            <a:tbl>
              <a:tblPr firstRow="1" firstCol="1" bandRow="1">
                <a:tableStyleId>{5C22544A-7EE6-4342-B048-85BDC9FD1C3A}</a:tableStyleId>
              </a:tblPr>
              <a:tblGrid>
                <a:gridCol w="1947304">
                  <a:extLst>
                    <a:ext uri="{9D8B030D-6E8A-4147-A177-3AD203B41FA5}">
                      <a16:colId xmlns:a16="http://schemas.microsoft.com/office/drawing/2014/main" val="1880116349"/>
                    </a:ext>
                  </a:extLst>
                </a:gridCol>
              </a:tblGrid>
              <a:tr h="0">
                <a:tc>
                  <a:txBody>
                    <a:bodyPr/>
                    <a:lstStyle/>
                    <a:p>
                      <a:pPr>
                        <a:spcAft>
                          <a:spcPts val="0"/>
                        </a:spcAft>
                      </a:pPr>
                      <a:r>
                        <a:rPr lang="en-US" sz="1400" dirty="0">
                          <a:effectLst/>
                        </a:rPr>
                        <a:t>adj.</a:t>
                      </a:r>
                      <a:r>
                        <a:rPr lang="en-US" sz="1200" dirty="0">
                          <a:effectLst/>
                        </a:rPr>
                        <a:t> </a:t>
                      </a:r>
                      <a:br>
                        <a:rPr lang="en-US" sz="1200" dirty="0">
                          <a:effectLst/>
                        </a:rPr>
                      </a:br>
                      <a:r>
                        <a:rPr lang="en-US" sz="1200" dirty="0" err="1">
                          <a:effectLst/>
                        </a:rPr>
                        <a:t>adjektiv</a:t>
                      </a:r>
                      <a:r>
                        <a:rPr lang="en-US" sz="1200" dirty="0">
                          <a:effectLst/>
                        </a:rPr>
                        <a:t>; </a:t>
                      </a:r>
                      <a:r>
                        <a:rPr lang="en-US" sz="1200" dirty="0" err="1">
                          <a:effectLst/>
                        </a:rPr>
                        <a:t>pridevnik</a:t>
                      </a:r>
                      <a:r>
                        <a:rPr lang="en-US" sz="1200" dirty="0">
                          <a:effectLst/>
                        </a:rPr>
                        <a:t> → </a:t>
                      </a:r>
                      <a:r>
                        <a:rPr lang="en-US" sz="1200" dirty="0" err="1">
                          <a:effectLst/>
                        </a:rPr>
                        <a:t>prid</a:t>
                      </a:r>
                      <a:r>
                        <a:rPr lang="en-US" sz="1200" dirty="0">
                          <a:effectLst/>
                        </a:rPr>
                        <a:t>.</a:t>
                      </a:r>
                    </a:p>
                    <a:p>
                      <a:pPr>
                        <a:spcAft>
                          <a:spcPts val="0"/>
                        </a:spcAft>
                      </a:pPr>
                      <a:r>
                        <a:rPr lang="en-US" sz="1100" dirty="0">
                          <a:effectLst/>
                        </a:rPr>
                        <a:t> </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214668022"/>
                  </a:ext>
                </a:extLst>
              </a:tr>
            </a:tbl>
          </a:graphicData>
        </a:graphic>
      </p:graphicFrame>
      <p:sp>
        <p:nvSpPr>
          <p:cNvPr id="7" name="Content Placeholder 2">
            <a:extLst>
              <a:ext uri="{FF2B5EF4-FFF2-40B4-BE49-F238E27FC236}">
                <a16:creationId xmlns:a16="http://schemas.microsoft.com/office/drawing/2014/main" id="{6F1EE475-F403-0D58-74E0-F8380119F61B}"/>
              </a:ext>
            </a:extLst>
          </p:cNvPr>
          <p:cNvSpPr txBox="1">
            <a:spLocks/>
          </p:cNvSpPr>
          <p:nvPr/>
        </p:nvSpPr>
        <p:spPr>
          <a:xfrm>
            <a:off x="5513486" y="2292963"/>
            <a:ext cx="5602368" cy="3591632"/>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sl-SI" dirty="0"/>
              <a:t>arranged alphabetically</a:t>
            </a:r>
          </a:p>
          <a:p>
            <a:r>
              <a:rPr lang="sl-SI" dirty="0"/>
              <a:t> two possible abbreviations – cross-reference (meaning </a:t>
            </a:r>
            <a:r>
              <a:rPr lang="sl-SI" i="1" dirty="0"/>
              <a:t>alt</a:t>
            </a:r>
            <a:r>
              <a:rPr lang="sl-SI" dirty="0"/>
              <a:t> in the abbreviation</a:t>
            </a:r>
            <a:r>
              <a:rPr lang="sl-SI" i="1" dirty="0"/>
              <a:t> a</a:t>
            </a:r>
            <a:r>
              <a:rPr lang="sl-SI" dirty="0"/>
              <a:t>)</a:t>
            </a:r>
          </a:p>
          <a:p>
            <a:r>
              <a:rPr lang="sl-SI" dirty="0"/>
              <a:t> The Slovene dictionary of abbreviations is not an explanatory dictionary – next to the expansion ther is an explanation added, e.g. singing voice, currency of Albania</a:t>
            </a:r>
          </a:p>
          <a:p>
            <a:r>
              <a:rPr lang="sl-SI" i="1" dirty="0"/>
              <a:t>adj. </a:t>
            </a:r>
            <a:r>
              <a:rPr lang="sl-SI" dirty="0"/>
              <a:t>in the meaning of </a:t>
            </a:r>
            <a:r>
              <a:rPr lang="sl-SI" i="1" dirty="0"/>
              <a:t>adjektiv</a:t>
            </a:r>
            <a:r>
              <a:rPr lang="sl-SI" dirty="0"/>
              <a:t>, we also add the Slovenian equivalent, namely </a:t>
            </a:r>
            <a:r>
              <a:rPr lang="sl-SI" i="1" dirty="0"/>
              <a:t>adjective</a:t>
            </a:r>
            <a:r>
              <a:rPr lang="sl-SI" dirty="0"/>
              <a:t> and the Slovene abbreviation, namely prid. </a:t>
            </a:r>
          </a:p>
        </p:txBody>
      </p:sp>
    </p:spTree>
    <p:extLst>
      <p:ext uri="{BB962C8B-B14F-4D97-AF65-F5344CB8AC3E}">
        <p14:creationId xmlns:p14="http://schemas.microsoft.com/office/powerpoint/2010/main" val="41794261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92370" y="605896"/>
            <a:ext cx="3084844" cy="5646208"/>
          </a:xfrm>
        </p:spPr>
        <p:txBody>
          <a:bodyPr anchor="ctr">
            <a:normAutofit/>
          </a:bodyPr>
          <a:lstStyle/>
          <a:p>
            <a:r>
              <a:rPr lang="sl-SI" sz="3600" dirty="0">
                <a:solidFill>
                  <a:srgbClr val="FFFFFF"/>
                </a:solidFill>
              </a:rPr>
              <a:t>Conclusion </a:t>
            </a:r>
          </a:p>
        </p:txBody>
      </p:sp>
      <p:sp>
        <p:nvSpPr>
          <p:cNvPr id="12" name="Rectangle 11">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p:cNvSpPr>
            <a:spLocks noGrp="1"/>
          </p:cNvSpPr>
          <p:nvPr>
            <p:ph idx="1"/>
          </p:nvPr>
        </p:nvSpPr>
        <p:spPr>
          <a:xfrm>
            <a:off x="4742016" y="605896"/>
            <a:ext cx="6413663" cy="5646208"/>
          </a:xfrm>
        </p:spPr>
        <p:txBody>
          <a:bodyPr anchor="ctr">
            <a:normAutofit/>
          </a:bodyPr>
          <a:lstStyle/>
          <a:p>
            <a:r>
              <a:rPr lang="en-US" dirty="0"/>
              <a:t> </a:t>
            </a:r>
          </a:p>
          <a:p>
            <a:r>
              <a:rPr lang="en-US" dirty="0"/>
              <a:t> </a:t>
            </a:r>
          </a:p>
          <a:p>
            <a:pPr>
              <a:buFont typeface="Wingdings" pitchFamily="2" charset="2"/>
              <a:buChar char="v"/>
            </a:pPr>
            <a:r>
              <a:rPr lang="en-GB" dirty="0"/>
              <a:t>In the dictionary, we can find a variety of abbreviations, from general ones, e.g. abbreviations for months, days of the week, measurement units, currencies, countries, etc. to terminological ones, namely from the fields of medicine, military, economics, linguistics, etc.</a:t>
            </a:r>
          </a:p>
          <a:p>
            <a:pPr>
              <a:buFont typeface="Wingdings" pitchFamily="2" charset="2"/>
              <a:buChar char="v"/>
            </a:pPr>
            <a:r>
              <a:rPr lang="en-GB" dirty="0"/>
              <a:t>It is a dictionary that was created over several years, first manually, followed by the use of software tools and the acquisition of material with the help of algorithms, namely with the long-term understanding and study of abbreviations in the Slovene language.</a:t>
            </a:r>
          </a:p>
          <a:p>
            <a:endParaRPr lang="sl-SI" dirty="0"/>
          </a:p>
        </p:txBody>
      </p:sp>
    </p:spTree>
    <p:extLst>
      <p:ext uri="{BB962C8B-B14F-4D97-AF65-F5344CB8AC3E}">
        <p14:creationId xmlns:p14="http://schemas.microsoft.com/office/powerpoint/2010/main" val="12129211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35230A27-1553-42F8-99D7-829868E137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A772232D-B4D6-429F-B3D1-2D9891B85E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bg2"/>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DE9A250-DD2A-4310-1635-68D17591D1B2}"/>
              </a:ext>
            </a:extLst>
          </p:cNvPr>
          <p:cNvSpPr>
            <a:spLocks noGrp="1"/>
          </p:cNvSpPr>
          <p:nvPr>
            <p:ph type="title"/>
          </p:nvPr>
        </p:nvSpPr>
        <p:spPr>
          <a:xfrm>
            <a:off x="965030" y="963997"/>
            <a:ext cx="3254691" cy="4938361"/>
          </a:xfrm>
        </p:spPr>
        <p:txBody>
          <a:bodyPr anchor="ctr">
            <a:normAutofit/>
          </a:bodyPr>
          <a:lstStyle/>
          <a:p>
            <a:pPr algn="r"/>
            <a:endParaRPr lang="en-US" sz="4400"/>
          </a:p>
        </p:txBody>
      </p:sp>
      <p:cxnSp>
        <p:nvCxnSpPr>
          <p:cNvPr id="21" name="Straight Connector 20">
            <a:extLst>
              <a:ext uri="{FF2B5EF4-FFF2-40B4-BE49-F238E27FC236}">
                <a16:creationId xmlns:a16="http://schemas.microsoft.com/office/drawing/2014/main" id="{02CC3441-26B3-4381-B3DF-8AE3C288BC0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0251" y="2057399"/>
            <a:ext cx="0" cy="274320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686B733A-8F0A-B128-97EB-2F7CA68763CF}"/>
              </a:ext>
            </a:extLst>
          </p:cNvPr>
          <p:cNvSpPr>
            <a:spLocks noGrp="1"/>
          </p:cNvSpPr>
          <p:nvPr>
            <p:ph idx="1"/>
          </p:nvPr>
        </p:nvSpPr>
        <p:spPr>
          <a:xfrm>
            <a:off x="5134882" y="963507"/>
            <a:ext cx="6135097" cy="4938851"/>
          </a:xfrm>
        </p:spPr>
        <p:txBody>
          <a:bodyPr anchor="ctr">
            <a:normAutofit/>
          </a:bodyPr>
          <a:lstStyle/>
          <a:p>
            <a:r>
              <a:rPr lang="en-US" sz="1800" dirty="0"/>
              <a:t>Thank you for your attention</a:t>
            </a:r>
          </a:p>
        </p:txBody>
      </p:sp>
    </p:spTree>
    <p:extLst>
      <p:ext uri="{BB962C8B-B14F-4D97-AF65-F5344CB8AC3E}">
        <p14:creationId xmlns:p14="http://schemas.microsoft.com/office/powerpoint/2010/main" val="9876990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dirty="0">
                <a:solidFill>
                  <a:schemeClr val="tx1"/>
                </a:solidFill>
              </a:rPr>
              <a:t>Slov</a:t>
            </a:r>
            <a:r>
              <a:rPr lang="en-US" dirty="0" err="1">
                <a:solidFill>
                  <a:schemeClr val="tx1"/>
                </a:solidFill>
              </a:rPr>
              <a:t>enski</a:t>
            </a:r>
            <a:r>
              <a:rPr lang="en-US" dirty="0">
                <a:solidFill>
                  <a:schemeClr val="tx1"/>
                </a:solidFill>
              </a:rPr>
              <a:t> slovar krajšav - </a:t>
            </a:r>
            <a:r>
              <a:rPr lang="en-GB" sz="4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Slovene Dictionary of Abbreviations </a:t>
            </a:r>
            <a:endParaRPr lang="sl-SI" dirty="0">
              <a:solidFill>
                <a:schemeClr val="tx1"/>
              </a:solidFill>
            </a:endParaRPr>
          </a:p>
        </p:txBody>
      </p:sp>
      <p:sp>
        <p:nvSpPr>
          <p:cNvPr id="3" name="Content Placeholder 2"/>
          <p:cNvSpPr>
            <a:spLocks noGrp="1"/>
          </p:cNvSpPr>
          <p:nvPr>
            <p:ph idx="1"/>
          </p:nvPr>
        </p:nvSpPr>
        <p:spPr/>
        <p:txBody>
          <a:bodyPr>
            <a:normAutofit/>
          </a:bodyPr>
          <a:lstStyle/>
          <a:p>
            <a:pPr marL="0" indent="0">
              <a:buNone/>
            </a:pPr>
            <a:endParaRPr lang="sl-SI" dirty="0"/>
          </a:p>
          <a:p>
            <a:pPr>
              <a:buFont typeface="Wingdings" panose="05000000000000000000" pitchFamily="2" charset="2"/>
              <a:buChar char="v"/>
            </a:pPr>
            <a:r>
              <a:rPr lang="en-US" dirty="0"/>
              <a:t> great importance for the Slovene language</a:t>
            </a:r>
          </a:p>
          <a:p>
            <a:pPr>
              <a:buFont typeface="Wingdings" panose="05000000000000000000" pitchFamily="2" charset="2"/>
              <a:buChar char="v"/>
            </a:pPr>
            <a:r>
              <a:rPr lang="en-US" dirty="0"/>
              <a:t> a work that comprehensively gathers Slovene abbreviations and expansions</a:t>
            </a:r>
          </a:p>
          <a:p>
            <a:pPr>
              <a:buFont typeface="Wingdings" panose="05000000000000000000" pitchFamily="2" charset="2"/>
              <a:buChar char="v"/>
            </a:pPr>
            <a:r>
              <a:rPr lang="en-US" dirty="0"/>
              <a:t> the Slovene dictionary of abbreviations is comparable to English, German, Spanish, Italian and French dictionaries of abbreviations.</a:t>
            </a:r>
          </a:p>
          <a:p>
            <a:pPr>
              <a:buFont typeface="Wingdings" panose="05000000000000000000" pitchFamily="2" charset="2"/>
              <a:buChar char="v"/>
            </a:pPr>
            <a:r>
              <a:rPr lang="en-US" dirty="0"/>
              <a:t> waiting for 75 years</a:t>
            </a:r>
          </a:p>
          <a:p>
            <a:pPr>
              <a:buFont typeface="Wingdings" panose="05000000000000000000" pitchFamily="2" charset="2"/>
              <a:buChar char="v"/>
            </a:pPr>
            <a:r>
              <a:rPr lang="en-US" dirty="0"/>
              <a:t> contribution to the development and preservation of the Slovene language</a:t>
            </a:r>
          </a:p>
          <a:p>
            <a:pPr>
              <a:buFont typeface="Wingdings" panose="05000000000000000000" pitchFamily="2" charset="2"/>
              <a:buChar char="v"/>
            </a:pPr>
            <a:r>
              <a:rPr lang="en-US" dirty="0"/>
              <a:t> </a:t>
            </a:r>
            <a:r>
              <a:rPr lang="sl-SI" dirty="0"/>
              <a:t>Krajšave -  </a:t>
            </a:r>
            <a:r>
              <a:rPr lang="en-US" dirty="0"/>
              <a:t>M</a:t>
            </a:r>
            <a:r>
              <a:rPr lang="sl-SI" dirty="0"/>
              <a:t>ala izdaja </a:t>
            </a:r>
            <a:r>
              <a:rPr lang="en-US" dirty="0"/>
              <a:t>(</a:t>
            </a:r>
            <a:r>
              <a:rPr lang="sl-SI" dirty="0"/>
              <a:t>Župančič</a:t>
            </a:r>
            <a:r>
              <a:rPr lang="en-US" dirty="0"/>
              <a:t>, </a:t>
            </a:r>
            <a:r>
              <a:rPr lang="sl-SI" dirty="0"/>
              <a:t>1948</a:t>
            </a:r>
            <a:r>
              <a:rPr lang="en-US" dirty="0"/>
              <a:t>)</a:t>
            </a:r>
            <a:endParaRPr lang="sl-SI" dirty="0"/>
          </a:p>
        </p:txBody>
      </p:sp>
    </p:spTree>
    <p:extLst>
      <p:ext uri="{BB962C8B-B14F-4D97-AF65-F5344CB8AC3E}">
        <p14:creationId xmlns:p14="http://schemas.microsoft.com/office/powerpoint/2010/main" val="41947623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Slovene Dictionary of Abbreviations</a:t>
            </a:r>
            <a:endParaRPr lang="sl-SI" dirty="0"/>
          </a:p>
        </p:txBody>
      </p:sp>
      <p:sp>
        <p:nvSpPr>
          <p:cNvPr id="3" name="Content Placeholder 2"/>
          <p:cNvSpPr>
            <a:spLocks noGrp="1"/>
          </p:cNvSpPr>
          <p:nvPr>
            <p:ph idx="1"/>
          </p:nvPr>
        </p:nvSpPr>
        <p:spPr>
          <a:xfrm>
            <a:off x="1097280" y="1845733"/>
            <a:ext cx="10058400" cy="4518971"/>
          </a:xfrm>
        </p:spPr>
        <p:txBody>
          <a:bodyPr>
            <a:normAutofit/>
          </a:bodyPr>
          <a:lstStyle/>
          <a:p>
            <a:pPr marR="0" lvl="0">
              <a:lnSpc>
                <a:spcPct val="150000"/>
              </a:lnSpc>
              <a:spcBef>
                <a:spcPts val="0"/>
              </a:spcBef>
              <a:spcAft>
                <a:spcPts val="0"/>
              </a:spcAft>
              <a:buFont typeface="Wingdings" pitchFamily="2" charset="2"/>
              <a:buChar char="v"/>
            </a:pPr>
            <a:r>
              <a:rPr lang="en-GB" sz="1800" dirty="0">
                <a:effectLst/>
                <a:latin typeface="Calibri" panose="020F0502020204030204" pitchFamily="34" charset="0"/>
                <a:ea typeface="Calibri" panose="020F0502020204030204" pitchFamily="34" charset="0"/>
                <a:cs typeface="Times New Roman" panose="02020603050405020304" pitchFamily="18" charset="0"/>
              </a:rPr>
              <a:t>on a diachronic and synchronic level, it examines the position of abbreviations in Slovene language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R="0" lvl="0">
              <a:lnSpc>
                <a:spcPct val="150000"/>
              </a:lnSpc>
              <a:spcBef>
                <a:spcPts val="0"/>
              </a:spcBef>
              <a:spcAft>
                <a:spcPts val="0"/>
              </a:spcAft>
              <a:buFont typeface="Wingdings" pitchFamily="2" charset="2"/>
              <a:buChar char="v"/>
            </a:pPr>
            <a:r>
              <a:rPr lang="en-GB" sz="1800" dirty="0">
                <a:effectLst/>
                <a:latin typeface="Calibri" panose="020F0502020204030204" pitchFamily="34" charset="0"/>
                <a:ea typeface="Calibri" panose="020F0502020204030204" pitchFamily="34" charset="0"/>
                <a:cs typeface="Times New Roman" panose="02020603050405020304" pitchFamily="18" charset="0"/>
              </a:rPr>
              <a:t>classification of abbreviations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R="0" lvl="0">
              <a:lnSpc>
                <a:spcPct val="150000"/>
              </a:lnSpc>
              <a:spcBef>
                <a:spcPts val="0"/>
              </a:spcBef>
              <a:spcAft>
                <a:spcPts val="0"/>
              </a:spcAft>
              <a:buFont typeface="Wingdings" pitchFamily="2" charset="2"/>
              <a:buChar char="v"/>
            </a:pPr>
            <a:r>
              <a:rPr lang="en-GB" sz="1800" dirty="0">
                <a:effectLst/>
                <a:latin typeface="Calibri" panose="020F0502020204030204" pitchFamily="34" charset="0"/>
                <a:ea typeface="Calibri" panose="020F0502020204030204" pitchFamily="34" charset="0"/>
                <a:cs typeface="Times New Roman" panose="02020603050405020304" pitchFamily="18" charset="0"/>
              </a:rPr>
              <a:t>the position of abbreviations in Slovenian orthographic dictionaries and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R="0" lvl="0">
              <a:lnSpc>
                <a:spcPct val="150000"/>
              </a:lnSpc>
              <a:spcBef>
                <a:spcPts val="0"/>
              </a:spcBef>
              <a:spcAft>
                <a:spcPts val="0"/>
              </a:spcAft>
              <a:buFont typeface="Wingdings" pitchFamily="2" charset="2"/>
              <a:buChar char="v"/>
            </a:pPr>
            <a:r>
              <a:rPr lang="en-GB" sz="1800" dirty="0">
                <a:effectLst/>
                <a:latin typeface="Calibri" panose="020F0502020204030204" pitchFamily="34" charset="0"/>
                <a:ea typeface="Calibri" panose="020F0502020204030204" pitchFamily="34" charset="0"/>
                <a:cs typeface="Times New Roman" panose="02020603050405020304" pitchFamily="18" charset="0"/>
              </a:rPr>
              <a:t>general and specialized dictionaries and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R="0" lvl="0">
              <a:lnSpc>
                <a:spcPct val="150000"/>
              </a:lnSpc>
              <a:spcBef>
                <a:spcPts val="0"/>
              </a:spcBef>
              <a:spcAft>
                <a:spcPts val="0"/>
              </a:spcAft>
              <a:buFont typeface="Wingdings" pitchFamily="2" charset="2"/>
              <a:buChar char="v"/>
            </a:pPr>
            <a:r>
              <a:rPr lang="en-GB" sz="1800" dirty="0">
                <a:effectLst/>
                <a:latin typeface="Calibri" panose="020F0502020204030204" pitchFamily="34" charset="0"/>
                <a:ea typeface="Calibri" panose="020F0502020204030204" pitchFamily="34" charset="0"/>
                <a:cs typeface="Times New Roman" panose="02020603050405020304" pitchFamily="18" charset="0"/>
              </a:rPr>
              <a:t>examples and characteristics of dictionary entries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R="0" lvl="0">
              <a:lnSpc>
                <a:spcPct val="150000"/>
              </a:lnSpc>
              <a:spcBef>
                <a:spcPts val="0"/>
              </a:spcBef>
              <a:spcAft>
                <a:spcPts val="0"/>
              </a:spcAft>
              <a:buFont typeface="Wingdings" pitchFamily="2" charset="2"/>
              <a:buChar char="v"/>
            </a:pPr>
            <a:r>
              <a:rPr lang="en-GB" sz="1800" dirty="0">
                <a:effectLst/>
                <a:latin typeface="Calibri" panose="020F0502020204030204" pitchFamily="34" charset="0"/>
                <a:ea typeface="Calibri" panose="020F0502020204030204" pitchFamily="34" charset="0"/>
                <a:cs typeface="Times New Roman" panose="02020603050405020304" pitchFamily="18" charset="0"/>
              </a:rPr>
              <a:t>introduction – description of the design of the dictionary, examples of dictionary entries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R="0" lvl="0">
              <a:lnSpc>
                <a:spcPct val="150000"/>
              </a:lnSpc>
              <a:spcBef>
                <a:spcPts val="0"/>
              </a:spcBef>
              <a:spcAft>
                <a:spcPts val="0"/>
              </a:spcAft>
              <a:buFont typeface="Wingdings" pitchFamily="2" charset="2"/>
              <a:buChar char="v"/>
            </a:pPr>
            <a:r>
              <a:rPr lang="en-GB" sz="1800" dirty="0">
                <a:effectLst/>
                <a:latin typeface="Calibri" panose="020F0502020204030204" pitchFamily="34" charset="0"/>
                <a:ea typeface="Calibri" panose="020F0502020204030204" pitchFamily="34" charset="0"/>
                <a:cs typeface="Times New Roman" panose="02020603050405020304" pitchFamily="18" charset="0"/>
              </a:rPr>
              <a:t>a list of abbreviations and expansions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R="0" lvl="0">
              <a:lnSpc>
                <a:spcPct val="150000"/>
              </a:lnSpc>
              <a:spcBef>
                <a:spcPts val="0"/>
              </a:spcBef>
              <a:spcAft>
                <a:spcPts val="0"/>
              </a:spcAft>
              <a:buFont typeface="Wingdings" pitchFamily="2" charset="2"/>
              <a:buChar char="v"/>
            </a:pPr>
            <a:r>
              <a:rPr lang="en-GB" sz="1800" dirty="0">
                <a:effectLst/>
                <a:latin typeface="Calibri" panose="020F0502020204030204" pitchFamily="34" charset="0"/>
                <a:ea typeface="Calibri" panose="020F0502020204030204" pitchFamily="34" charset="0"/>
                <a:cs typeface="Times New Roman" panose="02020603050405020304" pitchFamily="18" charset="0"/>
              </a:rPr>
              <a:t>general Slovene abbreviation and terminological abbreviations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sl-SI" dirty="0"/>
          </a:p>
          <a:p>
            <a:endParaRPr lang="sl-SI" dirty="0"/>
          </a:p>
        </p:txBody>
      </p:sp>
    </p:spTree>
    <p:extLst>
      <p:ext uri="{BB962C8B-B14F-4D97-AF65-F5344CB8AC3E}">
        <p14:creationId xmlns:p14="http://schemas.microsoft.com/office/powerpoint/2010/main" val="15672023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Naslovnica za Slovenski slovar krajšav"/>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48411" y="1845734"/>
            <a:ext cx="2143125" cy="4038601"/>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3"/>
          <p:cNvSpPr>
            <a:spLocks noGrp="1"/>
          </p:cNvSpPr>
          <p:nvPr>
            <p:ph idx="1"/>
          </p:nvPr>
        </p:nvSpPr>
        <p:spPr>
          <a:xfrm>
            <a:off x="1097280" y="1845734"/>
            <a:ext cx="10058400" cy="4023360"/>
          </a:xfrm>
        </p:spPr>
        <p:txBody>
          <a:bodyPr/>
          <a:lstStyle/>
          <a:p>
            <a:r>
              <a:rPr lang="sl-SI" dirty="0"/>
              <a:t>https://press.um.si/index.php/ump/catalog/book/759</a:t>
            </a:r>
          </a:p>
        </p:txBody>
      </p:sp>
    </p:spTree>
    <p:extLst>
      <p:ext uri="{BB962C8B-B14F-4D97-AF65-F5344CB8AC3E}">
        <p14:creationId xmlns:p14="http://schemas.microsoft.com/office/powerpoint/2010/main" val="34762193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0">
            <a:extLst>
              <a:ext uri="{FF2B5EF4-FFF2-40B4-BE49-F238E27FC236}">
                <a16:creationId xmlns:a16="http://schemas.microsoft.com/office/drawing/2014/main" id="{90F35747-2822-4D06-BE10-CD33AC6B09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045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2">
            <a:extLst>
              <a:ext uri="{FF2B5EF4-FFF2-40B4-BE49-F238E27FC236}">
                <a16:creationId xmlns:a16="http://schemas.microsoft.com/office/drawing/2014/main" id="{CC2C4466-5B1B-4361-B9D9-39ED9A8A34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 y="0"/>
            <a:ext cx="754787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16835"/>
            <a:ext cx="5977937" cy="1666501"/>
          </a:xfrm>
        </p:spPr>
        <p:txBody>
          <a:bodyPr>
            <a:normAutofit/>
          </a:bodyPr>
          <a:lstStyle/>
          <a:p>
            <a:r>
              <a:rPr lang="en-US" sz="4000" dirty="0">
                <a:solidFill>
                  <a:srgbClr val="FFFFFF"/>
                </a:solidFill>
              </a:rPr>
              <a:t>Historic overview</a:t>
            </a:r>
          </a:p>
        </p:txBody>
      </p:sp>
      <p:sp>
        <p:nvSpPr>
          <p:cNvPr id="3" name="Content Placeholder 2"/>
          <p:cNvSpPr>
            <a:spLocks noGrp="1"/>
          </p:cNvSpPr>
          <p:nvPr>
            <p:ph idx="1"/>
          </p:nvPr>
        </p:nvSpPr>
        <p:spPr>
          <a:xfrm>
            <a:off x="1097279" y="2236304"/>
            <a:ext cx="5977938" cy="3652667"/>
          </a:xfrm>
        </p:spPr>
        <p:txBody>
          <a:bodyPr>
            <a:normAutofit fontScale="92500" lnSpcReduction="10000"/>
          </a:bodyPr>
          <a:lstStyle/>
          <a:p>
            <a:pPr marL="0" indent="0">
              <a:buNone/>
            </a:pPr>
            <a:endParaRPr lang="en-US" sz="1500" dirty="0">
              <a:solidFill>
                <a:srgbClr val="FFFFFF"/>
              </a:solidFill>
              <a:effectLst>
                <a:outerShdw blurRad="38100" dist="38100" dir="2700000" algn="tl">
                  <a:srgbClr val="000000">
                    <a:alpha val="43137"/>
                  </a:srgbClr>
                </a:outerShdw>
              </a:effectLst>
            </a:endParaRPr>
          </a:p>
          <a:p>
            <a:pPr>
              <a:buFont typeface="Wingdings" panose="05000000000000000000" pitchFamily="2" charset="2"/>
              <a:buChar char="v"/>
            </a:pPr>
            <a:r>
              <a:rPr lang="en-US" sz="1500" dirty="0">
                <a:solidFill>
                  <a:srgbClr val="FFFFFF"/>
                </a:solidFill>
                <a:effectLst>
                  <a:outerShdw blurRad="38100" dist="38100" dir="2700000" algn="tl">
                    <a:srgbClr val="000000">
                      <a:alpha val="43137"/>
                    </a:srgbClr>
                  </a:outerShdw>
                </a:effectLst>
              </a:rPr>
              <a:t> undergraduate student at the Faculty of Arts, University of Ljubljana</a:t>
            </a:r>
          </a:p>
          <a:p>
            <a:pPr>
              <a:buFont typeface="Wingdings" panose="05000000000000000000" pitchFamily="2" charset="2"/>
              <a:buChar char="v"/>
            </a:pPr>
            <a:r>
              <a:rPr lang="en-US" sz="1500" dirty="0">
                <a:solidFill>
                  <a:srgbClr val="FFFFFF"/>
                </a:solidFill>
                <a:effectLst>
                  <a:outerShdw blurRad="38100" dist="38100" dir="2700000" algn="tl">
                    <a:srgbClr val="000000">
                      <a:alpha val="43137"/>
                    </a:srgbClr>
                  </a:outerShdw>
                </a:effectLst>
              </a:rPr>
              <a:t> diploma,  master,  doctorate dissertation </a:t>
            </a:r>
          </a:p>
          <a:p>
            <a:pPr>
              <a:buFont typeface="Wingdings" panose="05000000000000000000" pitchFamily="2" charset="2"/>
              <a:buChar char="v"/>
            </a:pPr>
            <a:r>
              <a:rPr lang="en-US" sz="1500" dirty="0">
                <a:solidFill>
                  <a:srgbClr val="FFFFFF"/>
                </a:solidFill>
                <a:effectLst>
                  <a:outerShdw blurRad="38100" dist="38100" dir="2700000" algn="tl">
                    <a:srgbClr val="000000">
                      <a:alpha val="43137"/>
                    </a:srgbClr>
                  </a:outerShdw>
                </a:effectLst>
              </a:rPr>
              <a:t> scientific papers, monographs, guest lectures, conference</a:t>
            </a:r>
          </a:p>
          <a:p>
            <a:pPr>
              <a:buFont typeface="Wingdings" panose="05000000000000000000" pitchFamily="2" charset="2"/>
              <a:buChar char="v"/>
            </a:pPr>
            <a:r>
              <a:rPr lang="en-US" sz="1500" dirty="0">
                <a:solidFill>
                  <a:srgbClr val="FFFFFF"/>
                </a:solidFill>
                <a:effectLst>
                  <a:outerShdw blurRad="38100" dist="38100" dir="2700000" algn="tl">
                    <a:srgbClr val="000000">
                      <a:alpha val="43137"/>
                    </a:srgbClr>
                  </a:outerShdw>
                </a:effectLst>
              </a:rPr>
              <a:t> algorithm for automatic recognition of  abbreviations and expansions in  electronic texts</a:t>
            </a:r>
          </a:p>
          <a:p>
            <a:pPr>
              <a:buFont typeface="Wingdings" panose="05000000000000000000" pitchFamily="2" charset="2"/>
              <a:buChar char="v"/>
            </a:pPr>
            <a:r>
              <a:rPr lang="en-US" sz="1500" dirty="0">
                <a:solidFill>
                  <a:srgbClr val="FFFFFF"/>
                </a:solidFill>
                <a:effectLst>
                  <a:outerShdw blurRad="38100" dist="38100" dir="2700000" algn="tl">
                    <a:srgbClr val="000000">
                      <a:alpha val="43137"/>
                    </a:srgbClr>
                  </a:outerShdw>
                </a:effectLst>
              </a:rPr>
              <a:t> two experimental online dictionaries:</a:t>
            </a:r>
          </a:p>
          <a:p>
            <a:pPr marL="0" indent="0">
              <a:buNone/>
            </a:pPr>
            <a:r>
              <a:rPr lang="en-US" sz="1500" u="sng" dirty="0">
                <a:solidFill>
                  <a:srgbClr val="FFFFFF"/>
                </a:solidFill>
              </a:rPr>
              <a:t>Manual:</a:t>
            </a:r>
          </a:p>
          <a:p>
            <a:pPr>
              <a:buFont typeface="Wingdings" panose="05000000000000000000" pitchFamily="2" charset="2"/>
              <a:buChar char="v"/>
            </a:pPr>
            <a:r>
              <a:rPr lang="en-US" sz="1500" dirty="0">
                <a:solidFill>
                  <a:schemeClr val="tx1"/>
                </a:solidFill>
              </a:rPr>
              <a:t> </a:t>
            </a:r>
            <a:r>
              <a:rPr lang="en-US" sz="1500" u="sng" dirty="0">
                <a:solidFill>
                  <a:schemeClr val="tx1"/>
                </a:solidFill>
                <a:hlinkClick r:id="rId2">
                  <a:extLst>
                    <a:ext uri="{A12FA001-AC4F-418D-AE19-62706E023703}">
                      <ahyp:hlinkClr xmlns:ahyp="http://schemas.microsoft.com/office/drawing/2018/hyperlinkcolor" val="tx"/>
                    </a:ext>
                  </a:extLst>
                </a:hlinkClick>
              </a:rPr>
              <a:t>http://bos.zrc-sazu.si/kratice.html</a:t>
            </a:r>
            <a:endParaRPr lang="en-US" sz="1500" u="sng" dirty="0">
              <a:solidFill>
                <a:schemeClr val="tx1"/>
              </a:solidFill>
            </a:endParaRPr>
          </a:p>
          <a:p>
            <a:pPr marL="0" indent="0">
              <a:buNone/>
            </a:pPr>
            <a:r>
              <a:rPr lang="en-US" sz="1500" u="sng" dirty="0">
                <a:solidFill>
                  <a:schemeClr val="bg1"/>
                </a:solidFill>
              </a:rPr>
              <a:t>Automatic: </a:t>
            </a:r>
            <a:endParaRPr lang="en-US" sz="1500" dirty="0">
              <a:solidFill>
                <a:schemeClr val="bg1"/>
              </a:solidFill>
            </a:endParaRPr>
          </a:p>
          <a:p>
            <a:pPr>
              <a:buFont typeface="Wingdings" panose="05000000000000000000" pitchFamily="2" charset="2"/>
              <a:buChar char="v"/>
            </a:pPr>
            <a:r>
              <a:rPr lang="en-US" sz="1500" dirty="0">
                <a:solidFill>
                  <a:schemeClr val="tx1"/>
                </a:solidFill>
              </a:rPr>
              <a:t> </a:t>
            </a:r>
            <a:r>
              <a:rPr lang="en-US" sz="1500" u="sng" dirty="0">
                <a:solidFill>
                  <a:schemeClr val="tx1"/>
                </a:solidFill>
                <a:hlinkClick r:id="rId3">
                  <a:extLst>
                    <a:ext uri="{A12FA001-AC4F-418D-AE19-62706E023703}">
                      <ahyp:hlinkClr xmlns:ahyp="http://schemas.microsoft.com/office/drawing/2018/hyperlinkcolor" val="tx"/>
                    </a:ext>
                  </a:extLst>
                </a:hlinkClick>
              </a:rPr>
              <a:t>https://www.termania.net/slovarji/66/slovar-krajsav</a:t>
            </a:r>
            <a:endParaRPr lang="sl-SI" sz="1500" dirty="0">
              <a:solidFill>
                <a:schemeClr val="tx1"/>
              </a:solidFill>
            </a:endParaRPr>
          </a:p>
        </p:txBody>
      </p:sp>
      <p:sp>
        <p:nvSpPr>
          <p:cNvPr id="31" name="Rectangle 24">
            <a:extLst>
              <a:ext uri="{FF2B5EF4-FFF2-40B4-BE49-F238E27FC236}">
                <a16:creationId xmlns:a16="http://schemas.microsoft.com/office/drawing/2014/main" id="{FD745DAE-5A8A-44FA-937C-CD65CF7AE6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47894"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5" name="Picture 4" descr="Graphical user interface, application, Word&#10;&#10;Description automatically generated">
            <a:extLst>
              <a:ext uri="{FF2B5EF4-FFF2-40B4-BE49-F238E27FC236}">
                <a16:creationId xmlns:a16="http://schemas.microsoft.com/office/drawing/2014/main" id="{C0A82010-2CEA-E8C8-2C80-76BEAB699AC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84579" y="652044"/>
            <a:ext cx="3609294" cy="2255808"/>
          </a:xfrm>
          <a:prstGeom prst="rect">
            <a:avLst/>
          </a:prstGeom>
        </p:spPr>
      </p:pic>
      <p:sp>
        <p:nvSpPr>
          <p:cNvPr id="32" name="Rectangle 26">
            <a:extLst>
              <a:ext uri="{FF2B5EF4-FFF2-40B4-BE49-F238E27FC236}">
                <a16:creationId xmlns:a16="http://schemas.microsoft.com/office/drawing/2014/main" id="{67696AA1-B1DD-4C75-9AC1-69EE9F65FF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47894" y="3396996"/>
            <a:ext cx="464256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Graphical user interface, application, Word&#10;&#10;Description automatically generated">
            <a:extLst>
              <a:ext uri="{FF2B5EF4-FFF2-40B4-BE49-F238E27FC236}">
                <a16:creationId xmlns:a16="http://schemas.microsoft.com/office/drawing/2014/main" id="{69A0FCE0-26A1-25B8-34EE-2585DD02862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84579" y="3950147"/>
            <a:ext cx="3609294" cy="2255808"/>
          </a:xfrm>
          <a:prstGeom prst="rect">
            <a:avLst/>
          </a:prstGeom>
        </p:spPr>
      </p:pic>
    </p:spTree>
    <p:extLst>
      <p:ext uri="{BB962C8B-B14F-4D97-AF65-F5344CB8AC3E}">
        <p14:creationId xmlns:p14="http://schemas.microsoft.com/office/powerpoint/2010/main" val="7806631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Slovene Dictionary of Abbreviations</a:t>
            </a:r>
            <a:endParaRPr lang="sl-SI" dirty="0"/>
          </a:p>
        </p:txBody>
      </p:sp>
      <p:sp>
        <p:nvSpPr>
          <p:cNvPr id="3" name="Content Placeholder 2"/>
          <p:cNvSpPr>
            <a:spLocks noGrp="1"/>
          </p:cNvSpPr>
          <p:nvPr>
            <p:ph idx="1"/>
          </p:nvPr>
        </p:nvSpPr>
        <p:spPr/>
        <p:txBody>
          <a:bodyPr>
            <a:normAutofit/>
          </a:bodyPr>
          <a:lstStyle/>
          <a:p>
            <a:pPr>
              <a:buFont typeface="Wingdings" panose="05000000000000000000" pitchFamily="2" charset="2"/>
              <a:buChar char="v"/>
            </a:pPr>
            <a:r>
              <a:rPr lang="en-US" dirty="0"/>
              <a:t> financed by ARRS</a:t>
            </a:r>
          </a:p>
          <a:p>
            <a:pPr>
              <a:buFont typeface="Wingdings" panose="05000000000000000000" pitchFamily="2" charset="2"/>
              <a:buChar char="v"/>
            </a:pPr>
            <a:r>
              <a:rPr lang="en-US" dirty="0"/>
              <a:t> Faculty of Tourism (UM)</a:t>
            </a:r>
          </a:p>
          <a:p>
            <a:pPr>
              <a:buFont typeface="Wingdings" panose="05000000000000000000" pitchFamily="2" charset="2"/>
              <a:buChar char="v"/>
            </a:pPr>
            <a:r>
              <a:rPr lang="en-US" dirty="0"/>
              <a:t> Faculty of Arts (UM)</a:t>
            </a:r>
          </a:p>
          <a:p>
            <a:pPr>
              <a:buFont typeface="Wingdings" panose="05000000000000000000" pitchFamily="2" charset="2"/>
              <a:buChar char="v"/>
            </a:pPr>
            <a:r>
              <a:rPr lang="en-US" dirty="0"/>
              <a:t> University of Maribor Press</a:t>
            </a:r>
          </a:p>
          <a:p>
            <a:endParaRPr lang="sl-SI" dirty="0"/>
          </a:p>
        </p:txBody>
      </p:sp>
    </p:spTree>
    <p:extLst>
      <p:ext uri="{BB962C8B-B14F-4D97-AF65-F5344CB8AC3E}">
        <p14:creationId xmlns:p14="http://schemas.microsoft.com/office/powerpoint/2010/main" val="33922631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Dictionary overview</a:t>
            </a:r>
          </a:p>
        </p:txBody>
      </p:sp>
      <p:pic>
        <p:nvPicPr>
          <p:cNvPr id="4" name="Picture 2" descr="Naslovnica za Slovenski slovar krajšav"/>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058813" y="1846263"/>
            <a:ext cx="2134700" cy="4022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42298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About abbreviations</a:t>
            </a:r>
            <a:endParaRPr lang="sl-SI" dirty="0"/>
          </a:p>
        </p:txBody>
      </p:sp>
      <p:sp>
        <p:nvSpPr>
          <p:cNvPr id="3" name="Content Placeholder 2"/>
          <p:cNvSpPr>
            <a:spLocks noGrp="1"/>
          </p:cNvSpPr>
          <p:nvPr>
            <p:ph idx="1"/>
          </p:nvPr>
        </p:nvSpPr>
        <p:spPr/>
        <p:txBody>
          <a:bodyPr>
            <a:normAutofit/>
          </a:bodyPr>
          <a:lstStyle/>
          <a:p>
            <a:pPr marL="342900" marR="0" lvl="0" indent="-342900">
              <a:lnSpc>
                <a:spcPct val="150000"/>
              </a:lnSpc>
              <a:spcBef>
                <a:spcPts val="0"/>
              </a:spcBef>
              <a:spcAft>
                <a:spcPts val="0"/>
              </a:spcAft>
              <a:buFont typeface="Wingdings" pitchFamily="2" charset="2"/>
              <a:buChar char="v"/>
              <a:tabLst>
                <a:tab pos="457200" algn="l"/>
              </a:tabLst>
            </a:pPr>
            <a:r>
              <a:rPr lang="sl-SI" sz="1800" dirty="0">
                <a:effectLst/>
                <a:latin typeface="Calibri" panose="020F0502020204030204" pitchFamily="34" charset="0"/>
                <a:ea typeface="Calibri" panose="020F0502020204030204" pitchFamily="34" charset="0"/>
                <a:cs typeface="Times New Roman" panose="02020603050405020304" pitchFamily="18" charset="0"/>
              </a:rPr>
              <a:t>"There are issues and problems with abbreviations" (Gabrovšek 1994: 164)</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50000"/>
              </a:lnSpc>
              <a:spcBef>
                <a:spcPts val="0"/>
              </a:spcBef>
              <a:spcAft>
                <a:spcPts val="0"/>
              </a:spcAft>
              <a:buFont typeface="Wingdings" pitchFamily="2" charset="2"/>
              <a:buChar char="v"/>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sl-SI" sz="1800" dirty="0">
                <a:effectLst/>
                <a:latin typeface="Calibri" panose="020F0502020204030204" pitchFamily="34" charset="0"/>
                <a:ea typeface="Calibri" panose="020F0502020204030204" pitchFamily="34" charset="0"/>
                <a:cs typeface="Times New Roman" panose="02020603050405020304" pitchFamily="18" charset="0"/>
              </a:rPr>
              <a:t>Abbreviations, these generally short, but sometimes longer, compositions of only a few letters, signs, symbols, hide a longer and more complex meaning from the eyes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50000"/>
              </a:lnSpc>
              <a:spcBef>
                <a:spcPts val="0"/>
              </a:spcBef>
              <a:spcAft>
                <a:spcPts val="0"/>
              </a:spcAft>
              <a:buFont typeface="Wingdings" pitchFamily="2" charset="2"/>
              <a:buChar char="v"/>
              <a:tabLst>
                <a:tab pos="457200" algn="l"/>
              </a:tabLst>
            </a:pPr>
            <a:r>
              <a:rPr lang="sl-SI" sz="1800" dirty="0">
                <a:effectLst/>
                <a:latin typeface="Calibri" panose="020F0502020204030204" pitchFamily="34" charset="0"/>
                <a:ea typeface="Calibri" panose="020F0502020204030204" pitchFamily="34" charset="0"/>
                <a:cs typeface="Times New Roman" panose="02020603050405020304" pitchFamily="18" charset="0"/>
              </a:rPr>
              <a:t>almost no language is immune to abbreviations</a:t>
            </a:r>
          </a:p>
          <a:p>
            <a:pPr marL="342900" marR="0" lvl="0" indent="-342900">
              <a:lnSpc>
                <a:spcPct val="150000"/>
              </a:lnSpc>
              <a:spcBef>
                <a:spcPts val="0"/>
              </a:spcBef>
              <a:spcAft>
                <a:spcPts val="0"/>
              </a:spcAft>
              <a:buFont typeface="Wingdings" pitchFamily="2" charset="2"/>
              <a:buChar char="v"/>
              <a:tabLst>
                <a:tab pos="457200" algn="l"/>
              </a:tabLst>
            </a:pPr>
            <a:r>
              <a:rPr lang="en-US" sz="1800" dirty="0"/>
              <a:t>formed on daily base; some remain in use while other disappear after some time</a:t>
            </a:r>
            <a:endParaRPr lang="sl-SI"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50000"/>
              </a:lnSpc>
              <a:spcBef>
                <a:spcPts val="0"/>
              </a:spcBef>
              <a:spcAft>
                <a:spcPts val="0"/>
              </a:spcAft>
              <a:buFont typeface="Wingdings" pitchFamily="2" charset="2"/>
              <a:buChar char="v"/>
              <a:tabLst>
                <a:tab pos="457200" algn="l"/>
              </a:tabLst>
            </a:pPr>
            <a:r>
              <a:rPr lang="sl-SI" sz="1800" dirty="0">
                <a:effectLst/>
                <a:latin typeface="Calibri" panose="020F0502020204030204" pitchFamily="34" charset="0"/>
                <a:ea typeface="Calibri" panose="020F0502020204030204" pitchFamily="34" charset="0"/>
                <a:cs typeface="Times New Roman" panose="02020603050405020304" pitchFamily="18" charset="0"/>
              </a:rPr>
              <a:t>due to their rapid emergence and unpredictable survival in the language, it is difficult to include them in dictionaries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50000"/>
              </a:lnSpc>
              <a:spcBef>
                <a:spcPts val="0"/>
              </a:spcBef>
              <a:spcAft>
                <a:spcPts val="0"/>
              </a:spcAft>
              <a:buFont typeface="Wingdings" pitchFamily="2" charset="2"/>
              <a:buChar char="v"/>
              <a:tabLst>
                <a:tab pos="457200" algn="l"/>
              </a:tabLst>
            </a:pPr>
            <a:r>
              <a:rPr lang="sl-SI" sz="1800" dirty="0">
                <a:effectLst/>
                <a:latin typeface="Calibri" panose="020F0502020204030204" pitchFamily="34" charset="0"/>
                <a:ea typeface="Calibri" panose="020F0502020204030204" pitchFamily="34" charset="0"/>
                <a:cs typeface="Times New Roman" panose="02020603050405020304" pitchFamily="18" charset="0"/>
              </a:rPr>
              <a:t>compilation of the dictionary - a lot of work, knowledge, experience, time etc.</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50000"/>
              </a:lnSpc>
              <a:spcBef>
                <a:spcPts val="0"/>
              </a:spcBef>
              <a:spcAft>
                <a:spcPts val="0"/>
              </a:spcAft>
              <a:buFont typeface="Wingdings" pitchFamily="2" charset="2"/>
              <a:buChar char="v"/>
              <a:tabLst>
                <a:tab pos="457200" algn="l"/>
              </a:tabLst>
            </a:pPr>
            <a:r>
              <a:rPr lang="sl-SI" sz="1800" dirty="0">
                <a:latin typeface="Calibri" panose="020F0502020204030204" pitchFamily="34" charset="0"/>
                <a:ea typeface="Calibri" panose="020F0502020204030204" pitchFamily="34" charset="0"/>
                <a:cs typeface="Times New Roman" panose="02020603050405020304" pitchFamily="18" charset="0"/>
              </a:rPr>
              <a:t>w</a:t>
            </a:r>
            <a:r>
              <a:rPr lang="sl-SI" sz="1800" dirty="0">
                <a:effectLst/>
                <a:latin typeface="Calibri" panose="020F0502020204030204" pitchFamily="34" charset="0"/>
                <a:ea typeface="Calibri" panose="020F0502020204030204" pitchFamily="34" charset="0"/>
                <a:cs typeface="Times New Roman" panose="02020603050405020304" pitchFamily="18" charset="0"/>
              </a:rPr>
              <a:t>hen published a dictionary is already outdated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sl-SI" dirty="0"/>
          </a:p>
        </p:txBody>
      </p:sp>
    </p:spTree>
    <p:extLst>
      <p:ext uri="{BB962C8B-B14F-4D97-AF65-F5344CB8AC3E}">
        <p14:creationId xmlns:p14="http://schemas.microsoft.com/office/powerpoint/2010/main" val="36836967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F49076-827F-7D7F-8B81-5CEA99F6BC7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C9C4DE7A-EFCA-0A30-BC20-9C0415BE9984}"/>
              </a:ext>
            </a:extLst>
          </p:cNvPr>
          <p:cNvSpPr>
            <a:spLocks noGrp="1"/>
          </p:cNvSpPr>
          <p:nvPr>
            <p:ph idx="1"/>
          </p:nvPr>
        </p:nvSpPr>
        <p:spPr/>
        <p:txBody>
          <a:bodyPr/>
          <a:lstStyle/>
          <a:p>
            <a:r>
              <a:rPr lang="en-US" sz="2000" dirty="0"/>
              <a:t>In English (De Sola 1986, Paxton 1983), </a:t>
            </a:r>
          </a:p>
          <a:p>
            <a:r>
              <a:rPr lang="en-US" sz="2000" dirty="0"/>
              <a:t>French (</a:t>
            </a:r>
            <a:r>
              <a:rPr lang="en-US" sz="2000" dirty="0" err="1"/>
              <a:t>Murith</a:t>
            </a:r>
            <a:r>
              <a:rPr lang="en-US" sz="2000" dirty="0"/>
              <a:t> and </a:t>
            </a:r>
            <a:r>
              <a:rPr lang="en-US" sz="2000" dirty="0" err="1"/>
              <a:t>Bocabeille</a:t>
            </a:r>
            <a:r>
              <a:rPr lang="en-US" sz="2000" dirty="0"/>
              <a:t> 1992), </a:t>
            </a:r>
          </a:p>
          <a:p>
            <a:r>
              <a:rPr lang="en-US" sz="2000" dirty="0"/>
              <a:t>German (</a:t>
            </a:r>
            <a:r>
              <a:rPr lang="en-US" sz="2000" dirty="0" err="1"/>
              <a:t>Steinhauer</a:t>
            </a:r>
            <a:r>
              <a:rPr lang="en-US" sz="2000" dirty="0"/>
              <a:t> 2005), </a:t>
            </a:r>
          </a:p>
          <a:p>
            <a:r>
              <a:rPr lang="en-US" sz="2000" dirty="0"/>
              <a:t>Italian (</a:t>
            </a:r>
            <a:r>
              <a:rPr lang="en-US" sz="2000" dirty="0" err="1"/>
              <a:t>Righini</a:t>
            </a:r>
            <a:r>
              <a:rPr lang="en-US" sz="2000" dirty="0"/>
              <a:t> 2001) and </a:t>
            </a:r>
          </a:p>
          <a:p>
            <a:r>
              <a:rPr lang="en-US" sz="2000" dirty="0"/>
              <a:t>Spanish (</a:t>
            </a:r>
            <a:r>
              <a:rPr lang="en-US" sz="2000" dirty="0" err="1"/>
              <a:t>Galende</a:t>
            </a:r>
            <a:r>
              <a:rPr lang="en-US" sz="2000" dirty="0"/>
              <a:t> 1997, 2000) language there are several dictionaries of abbreviations available</a:t>
            </a:r>
          </a:p>
          <a:p>
            <a:r>
              <a:rPr lang="en-US" sz="2000" dirty="0"/>
              <a:t>In Slovene language the first comparable dictionary of abbreviation was published in 2023.</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484691087"/>
      </p:ext>
    </p:extLst>
  </p:cSld>
  <p:clrMapOvr>
    <a:masterClrMapping/>
  </p:clrMapOvr>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docProps/app.xml><?xml version="1.0" encoding="utf-8"?>
<Properties xmlns="http://schemas.openxmlformats.org/officeDocument/2006/extended-properties" xmlns:vt="http://schemas.openxmlformats.org/officeDocument/2006/docPropsVTypes">
  <Template>TM02900769[[fn=Retrospect]]</Template>
  <TotalTime>1638</TotalTime>
  <Words>941</Words>
  <Application>Microsoft Macintosh PowerPoint</Application>
  <PresentationFormat>Widescreen</PresentationFormat>
  <Paragraphs>92</Paragraphs>
  <Slides>14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Calibri</vt:lpstr>
      <vt:lpstr>Calibri Light</vt:lpstr>
      <vt:lpstr>Times New Roman</vt:lpstr>
      <vt:lpstr>Wingdings</vt:lpstr>
      <vt:lpstr>Retrospect</vt:lpstr>
      <vt:lpstr>The role of the invisible lexicographer in the compilation of the Slovene dictionary of abbreviations </vt:lpstr>
      <vt:lpstr>Slovenski slovar krajšav - Slovene Dictionary of Abbreviations </vt:lpstr>
      <vt:lpstr>Slovene Dictionary of Abbreviations</vt:lpstr>
      <vt:lpstr>PowerPoint Presentation</vt:lpstr>
      <vt:lpstr>Historic overview</vt:lpstr>
      <vt:lpstr>Slovene Dictionary of Abbreviations</vt:lpstr>
      <vt:lpstr>Dictionary overview</vt:lpstr>
      <vt:lpstr>About abbreviations</vt:lpstr>
      <vt:lpstr>PowerPoint Presentation</vt:lpstr>
      <vt:lpstr>The history</vt:lpstr>
      <vt:lpstr>The compilation of the Slovene Dictionary of Abbreviations</vt:lpstr>
      <vt:lpstr>Dictionary entry</vt:lpstr>
      <vt:lpstr>Conclusion </vt:lpstr>
      <vt:lpstr>PowerPoint Presentation</vt:lpstr>
    </vt:vector>
  </TitlesOfParts>
  <Company>FVV</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Slovenski slovar krajšav </dc:title>
  <dc:creator>Predavalnica</dc:creator>
  <cp:lastModifiedBy>Mojca Kompara</cp:lastModifiedBy>
  <cp:revision>27</cp:revision>
  <dcterms:created xsi:type="dcterms:W3CDTF">2023-04-12T08:10:35Z</dcterms:created>
  <dcterms:modified xsi:type="dcterms:W3CDTF">2023-06-19T09:49:45Z</dcterms:modified>
</cp:coreProperties>
</file>