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72" r:id="rId4"/>
  </p:sldMasterIdLst>
  <p:notesMasterIdLst>
    <p:notesMasterId r:id="rId20"/>
  </p:notesMasterIdLst>
  <p:handoutMasterIdLst>
    <p:handoutMasterId r:id="rId21"/>
  </p:handoutMasterIdLst>
  <p:sldIdLst>
    <p:sldId id="296" r:id="rId5"/>
    <p:sldId id="309" r:id="rId6"/>
    <p:sldId id="406" r:id="rId7"/>
    <p:sldId id="387" r:id="rId8"/>
    <p:sldId id="407" r:id="rId9"/>
    <p:sldId id="408" r:id="rId10"/>
    <p:sldId id="409" r:id="rId11"/>
    <p:sldId id="410" r:id="rId12"/>
    <p:sldId id="411" r:id="rId13"/>
    <p:sldId id="412" r:id="rId14"/>
    <p:sldId id="413" r:id="rId15"/>
    <p:sldId id="414" r:id="rId16"/>
    <p:sldId id="415" r:id="rId17"/>
    <p:sldId id="416" r:id="rId18"/>
    <p:sldId id="41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3735"/>
    <a:srgbClr val="6AABB2"/>
    <a:srgbClr val="B4B5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14"/>
    <p:restoredTop sz="94613"/>
  </p:normalViewPr>
  <p:slideViewPr>
    <p:cSldViewPr snapToGrid="0" snapToObjects="1" showGuides="1">
      <p:cViewPr varScale="1">
        <p:scale>
          <a:sx n="64" d="100"/>
          <a:sy n="64" d="100"/>
        </p:scale>
        <p:origin x="928" y="4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m\Desktop\Nowy%20Arkusz%20programu%20Microsoft%20Exce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 b="1" i="0" u="none" strike="noStrike" cap="all" baseline="0" dirty="0">
                <a:effectLst/>
                <a:latin typeface="+mj-lt"/>
              </a:rPr>
              <a:t>Total number of answers given per evaluators group</a:t>
            </a:r>
            <a:endParaRPr lang="sl-SI" sz="1400" b="1" dirty="0">
              <a:latin typeface="+mj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Arkusz2!$B$1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Arkusz2!$A$2:$A$9</c:f>
              <c:strCache>
                <c:ptCount val="8"/>
                <c:pt idx="0">
                  <c:v>Lexicographers</c:v>
                </c:pt>
                <c:pt idx="1">
                  <c:v>Language Editors</c:v>
                </c:pt>
                <c:pt idx="2">
                  <c:v>Language Enthusiasts</c:v>
                </c:pt>
                <c:pt idx="3">
                  <c:v>Marketers</c:v>
                </c:pt>
                <c:pt idx="4">
                  <c:v>Translators</c:v>
                </c:pt>
                <c:pt idx="5">
                  <c:v>Students</c:v>
                </c:pt>
                <c:pt idx="6">
                  <c:v>Teachers of Slovene</c:v>
                </c:pt>
                <c:pt idx="7">
                  <c:v>AVERAGE</c:v>
                </c:pt>
              </c:strCache>
            </c:strRef>
          </c:cat>
          <c:val>
            <c:numRef>
              <c:f>Arkusz2!$B$2:$B$9</c:f>
              <c:numCache>
                <c:formatCode>General</c:formatCode>
                <c:ptCount val="8"/>
                <c:pt idx="0">
                  <c:v>2720</c:v>
                </c:pt>
                <c:pt idx="1">
                  <c:v>3009</c:v>
                </c:pt>
                <c:pt idx="2">
                  <c:v>2916</c:v>
                </c:pt>
                <c:pt idx="3">
                  <c:v>3590</c:v>
                </c:pt>
                <c:pt idx="4">
                  <c:v>2614</c:v>
                </c:pt>
                <c:pt idx="5">
                  <c:v>1797</c:v>
                </c:pt>
                <c:pt idx="6">
                  <c:v>3383</c:v>
                </c:pt>
                <c:pt idx="7">
                  <c:v>2861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9B-46EF-B16F-56EF745CBBA7}"/>
            </c:ext>
          </c:extLst>
        </c:ser>
        <c:ser>
          <c:idx val="1"/>
          <c:order val="1"/>
          <c:tx>
            <c:strRef>
              <c:f>Arkusz2!$C$1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Arkusz2!$A$2:$A$9</c:f>
              <c:strCache>
                <c:ptCount val="8"/>
                <c:pt idx="0">
                  <c:v>Lexicographers</c:v>
                </c:pt>
                <c:pt idx="1">
                  <c:v>Language Editors</c:v>
                </c:pt>
                <c:pt idx="2">
                  <c:v>Language Enthusiasts</c:v>
                </c:pt>
                <c:pt idx="3">
                  <c:v>Marketers</c:v>
                </c:pt>
                <c:pt idx="4">
                  <c:v>Translators</c:v>
                </c:pt>
                <c:pt idx="5">
                  <c:v>Students</c:v>
                </c:pt>
                <c:pt idx="6">
                  <c:v>Teachers of Slovene</c:v>
                </c:pt>
                <c:pt idx="7">
                  <c:v>AVERAGE</c:v>
                </c:pt>
              </c:strCache>
            </c:strRef>
          </c:cat>
          <c:val>
            <c:numRef>
              <c:f>Arkusz2!$C$2:$C$9</c:f>
              <c:numCache>
                <c:formatCode>General</c:formatCode>
                <c:ptCount val="8"/>
                <c:pt idx="0">
                  <c:v>492</c:v>
                </c:pt>
                <c:pt idx="1">
                  <c:v>1908</c:v>
                </c:pt>
                <c:pt idx="2">
                  <c:v>1924</c:v>
                </c:pt>
                <c:pt idx="3">
                  <c:v>1404</c:v>
                </c:pt>
                <c:pt idx="4">
                  <c:v>1687</c:v>
                </c:pt>
                <c:pt idx="5">
                  <c:v>1187</c:v>
                </c:pt>
                <c:pt idx="6">
                  <c:v>1556</c:v>
                </c:pt>
                <c:pt idx="7">
                  <c:v>1451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9B-46EF-B16F-56EF745CBBA7}"/>
            </c:ext>
          </c:extLst>
        </c:ser>
        <c:ser>
          <c:idx val="2"/>
          <c:order val="2"/>
          <c:tx>
            <c:strRef>
              <c:f>Arkusz2!$D$1</c:f>
              <c:strCache>
                <c:ptCount val="1"/>
                <c:pt idx="0">
                  <c:v>CONDITIONAL YES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Arkusz2!$A$2:$A$9</c:f>
              <c:strCache>
                <c:ptCount val="8"/>
                <c:pt idx="0">
                  <c:v>Lexicographers</c:v>
                </c:pt>
                <c:pt idx="1">
                  <c:v>Language Editors</c:v>
                </c:pt>
                <c:pt idx="2">
                  <c:v>Language Enthusiasts</c:v>
                </c:pt>
                <c:pt idx="3">
                  <c:v>Marketers</c:v>
                </c:pt>
                <c:pt idx="4">
                  <c:v>Translators</c:v>
                </c:pt>
                <c:pt idx="5">
                  <c:v>Students</c:v>
                </c:pt>
                <c:pt idx="6">
                  <c:v>Teachers of Slovene</c:v>
                </c:pt>
                <c:pt idx="7">
                  <c:v>AVERAGE</c:v>
                </c:pt>
              </c:strCache>
            </c:strRef>
          </c:cat>
          <c:val>
            <c:numRef>
              <c:f>Arkusz2!$D$2:$D$9</c:f>
              <c:numCache>
                <c:formatCode>General</c:formatCode>
                <c:ptCount val="8"/>
                <c:pt idx="0">
                  <c:v>1956</c:v>
                </c:pt>
                <c:pt idx="1">
                  <c:v>467</c:v>
                </c:pt>
                <c:pt idx="2">
                  <c:v>611</c:v>
                </c:pt>
                <c:pt idx="3">
                  <c:v>300</c:v>
                </c:pt>
                <c:pt idx="4">
                  <c:v>742</c:v>
                </c:pt>
                <c:pt idx="5">
                  <c:v>1940</c:v>
                </c:pt>
                <c:pt idx="6">
                  <c:v>407</c:v>
                </c:pt>
                <c:pt idx="7">
                  <c:v>918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9B-46EF-B16F-56EF745CBBA7}"/>
            </c:ext>
          </c:extLst>
        </c:ser>
        <c:ser>
          <c:idx val="3"/>
          <c:order val="3"/>
          <c:tx>
            <c:strRef>
              <c:f>Arkusz2!$E$1</c:f>
              <c:strCache>
                <c:ptCount val="1"/>
                <c:pt idx="0">
                  <c:v>NOT SURE/DON’T KNOW</c:v>
                </c:pt>
              </c:strCache>
            </c:strRef>
          </c:tx>
          <c:spPr>
            <a:solidFill>
              <a:schemeClr val="accent1">
                <a:lumMod val="60000"/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Arkusz2!$A$2:$A$9</c:f>
              <c:strCache>
                <c:ptCount val="8"/>
                <c:pt idx="0">
                  <c:v>Lexicographers</c:v>
                </c:pt>
                <c:pt idx="1">
                  <c:v>Language Editors</c:v>
                </c:pt>
                <c:pt idx="2">
                  <c:v>Language Enthusiasts</c:v>
                </c:pt>
                <c:pt idx="3">
                  <c:v>Marketers</c:v>
                </c:pt>
                <c:pt idx="4">
                  <c:v>Translators</c:v>
                </c:pt>
                <c:pt idx="5">
                  <c:v>Students</c:v>
                </c:pt>
                <c:pt idx="6">
                  <c:v>Teachers of Slovene</c:v>
                </c:pt>
                <c:pt idx="7">
                  <c:v>AVERAGE</c:v>
                </c:pt>
              </c:strCache>
            </c:strRef>
          </c:cat>
          <c:val>
            <c:numRef>
              <c:f>Arkusz2!$E$2:$E$9</c:f>
              <c:numCache>
                <c:formatCode>General</c:formatCode>
                <c:ptCount val="8"/>
                <c:pt idx="0">
                  <c:v>661</c:v>
                </c:pt>
                <c:pt idx="1">
                  <c:v>439</c:v>
                </c:pt>
                <c:pt idx="2">
                  <c:v>377</c:v>
                </c:pt>
                <c:pt idx="3">
                  <c:v>538</c:v>
                </c:pt>
                <c:pt idx="4">
                  <c:v>788</c:v>
                </c:pt>
                <c:pt idx="5">
                  <c:v>907</c:v>
                </c:pt>
                <c:pt idx="6">
                  <c:v>481</c:v>
                </c:pt>
                <c:pt idx="7">
                  <c:v>599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79B-46EF-B16F-56EF745CBB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929941759"/>
        <c:axId val="1929942719"/>
      </c:barChart>
      <c:catAx>
        <c:axId val="192994175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929942719"/>
        <c:crosses val="autoZero"/>
        <c:auto val="1"/>
        <c:lblAlgn val="ctr"/>
        <c:lblOffset val="100"/>
        <c:noMultiLvlLbl val="0"/>
      </c:catAx>
      <c:valAx>
        <c:axId val="1929942719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929941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28359-65A2-B246-A21E-3F621B6AE734}" type="datetimeFigureOut">
              <a:t>23. 06. 2023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D3372-294B-5C43-9CA3-14C0347CCB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68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FA7AB-2AAD-7E4C-97D9-5CCBF4EDFB16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11069-1BB9-0445-B2A6-1092DEC4D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 userDrawn="1"/>
        </p:nvCxnSpPr>
        <p:spPr>
          <a:xfrm>
            <a:off x="1722729" y="4425244"/>
            <a:ext cx="2149412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693575" y="1344156"/>
            <a:ext cx="9247776" cy="1102179"/>
          </a:xfrm>
          <a:prstGeom prst="rect">
            <a:avLst/>
          </a:prstGeom>
        </p:spPr>
        <p:txBody>
          <a:bodyPr lIns="0" tIns="360000" rIns="0" bIns="0" anchor="t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800" b="1" i="0" baseline="0">
                <a:solidFill>
                  <a:schemeClr val="tx1"/>
                </a:solidFill>
                <a:latin typeface="Source Sans Pro Bold" charset="0"/>
                <a:ea typeface="Source Sans Pro Bold" charset="0"/>
                <a:cs typeface="Source Sans Pro Bold" charset="0"/>
              </a:defRPr>
            </a:lvl1pPr>
          </a:lstStyle>
          <a:p>
            <a:pPr lvl="0"/>
            <a:r>
              <a:rPr lang="en-US" dirty="0"/>
              <a:t>The Title of This Presentation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1693575" y="2446335"/>
            <a:ext cx="9247716" cy="1015420"/>
          </a:xfrm>
          <a:prstGeom prst="rect">
            <a:avLst/>
          </a:prstGeom>
        </p:spPr>
        <p:txBody>
          <a:bodyPr lIns="0" tIns="36000" rIns="0" bIns="360000">
            <a:spAutoFit/>
          </a:bodyPr>
          <a:lstStyle>
            <a:lvl1pPr marL="0" indent="0">
              <a:lnSpc>
                <a:spcPct val="100000"/>
              </a:lnSpc>
              <a:buNone/>
              <a:defRPr sz="4000" b="0" i="0">
                <a:solidFill>
                  <a:schemeClr val="tx1"/>
                </a:solidFill>
                <a:latin typeface="Source Sans Pro Light" charset="0"/>
                <a:ea typeface="Source Sans Pro Light" charset="0"/>
                <a:cs typeface="Source Sans Pro Light" charset="0"/>
              </a:defRPr>
            </a:lvl1pPr>
            <a:lvl2pPr marL="457200" indent="0">
              <a:buNone/>
              <a:defRPr sz="4800" b="0" i="0">
                <a:solidFill>
                  <a:schemeClr val="bg1"/>
                </a:solidFill>
                <a:latin typeface="Roboto Slab Light" charset="0"/>
                <a:ea typeface="Roboto Slab Light" charset="0"/>
                <a:cs typeface="Roboto Slab Light" charset="0"/>
              </a:defRPr>
            </a:lvl2pPr>
            <a:lvl3pPr marL="914400" indent="0">
              <a:buNone/>
              <a:defRPr sz="4800" b="0" i="0">
                <a:solidFill>
                  <a:schemeClr val="bg1"/>
                </a:solidFill>
                <a:latin typeface="Roboto Slab Light" charset="0"/>
                <a:ea typeface="Roboto Slab Light" charset="0"/>
                <a:cs typeface="Roboto Slab Light" charset="0"/>
              </a:defRPr>
            </a:lvl3pPr>
            <a:lvl4pPr marL="1371600" indent="0">
              <a:buNone/>
              <a:defRPr sz="4800" b="0" i="0">
                <a:solidFill>
                  <a:schemeClr val="bg1"/>
                </a:solidFill>
                <a:latin typeface="Roboto Slab Light" charset="0"/>
                <a:ea typeface="Roboto Slab Light" charset="0"/>
                <a:cs typeface="Roboto Slab Light" charset="0"/>
              </a:defRPr>
            </a:lvl4pPr>
            <a:lvl5pPr marL="1828800" indent="0">
              <a:buNone/>
              <a:defRPr sz="4800" b="0" i="0">
                <a:solidFill>
                  <a:schemeClr val="bg1"/>
                </a:solidFill>
                <a:latin typeface="Roboto Slab Light" charset="0"/>
                <a:ea typeface="Roboto Slab Light" charset="0"/>
                <a:cs typeface="Roboto Slab Light" charset="0"/>
              </a:defRPr>
            </a:lvl5pPr>
          </a:lstStyle>
          <a:p>
            <a:pPr lvl="0"/>
            <a:r>
              <a:rPr lang="en-US" dirty="0"/>
              <a:t>The Subtitle of This Presentation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1703388" y="3461755"/>
            <a:ext cx="8147194" cy="601497"/>
          </a:xfrm>
          <a:prstGeom prst="rect">
            <a:avLst/>
          </a:prstGeom>
        </p:spPr>
        <p:txBody>
          <a:bodyPr wrap="square" lIns="0" tIns="10800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defRPr sz="1600" b="0" i="0" baseline="0">
                <a:solidFill>
                  <a:schemeClr val="tx1"/>
                </a:solidFill>
                <a:latin typeface="Source Sans Pro Regular" charset="0"/>
                <a:ea typeface="Source Sans Pro Regular" charset="0"/>
                <a:cs typeface="Source Sans Pro Regular" charset="0"/>
              </a:defRPr>
            </a:lvl1pPr>
            <a:lvl2pPr marL="457200" indent="0"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/>
              <a:t>Write authors or some subtitle here. After typing in your text, please align all text boxes one on another, so the edges of the boxes will touch.</a:t>
            </a:r>
          </a:p>
        </p:txBody>
      </p:sp>
      <p:sp>
        <p:nvSpPr>
          <p:cNvPr id="11" name="Rectangle 7"/>
          <p:cNvSpPr/>
          <p:nvPr userDrawn="1"/>
        </p:nvSpPr>
        <p:spPr>
          <a:xfrm>
            <a:off x="0" y="0"/>
            <a:ext cx="1693575" cy="1799064"/>
          </a:xfrm>
          <a:custGeom>
            <a:avLst/>
            <a:gdLst>
              <a:gd name="connsiteX0" fmla="*/ 0 w 3377381"/>
              <a:gd name="connsiteY0" fmla="*/ 0 h 3587750"/>
              <a:gd name="connsiteX1" fmla="*/ 3377381 w 3377381"/>
              <a:gd name="connsiteY1" fmla="*/ 0 h 3587750"/>
              <a:gd name="connsiteX2" fmla="*/ 3377381 w 3377381"/>
              <a:gd name="connsiteY2" fmla="*/ 3587750 h 3587750"/>
              <a:gd name="connsiteX3" fmla="*/ 0 w 3377381"/>
              <a:gd name="connsiteY3" fmla="*/ 3587750 h 3587750"/>
              <a:gd name="connsiteX4" fmla="*/ 0 w 3377381"/>
              <a:gd name="connsiteY4" fmla="*/ 0 h 3587750"/>
              <a:gd name="connsiteX0" fmla="*/ 0 w 3377381"/>
              <a:gd name="connsiteY0" fmla="*/ 0 h 3587750"/>
              <a:gd name="connsiteX1" fmla="*/ 3377381 w 3377381"/>
              <a:gd name="connsiteY1" fmla="*/ 0 h 3587750"/>
              <a:gd name="connsiteX2" fmla="*/ 0 w 3377381"/>
              <a:gd name="connsiteY2" fmla="*/ 3587750 h 3587750"/>
              <a:gd name="connsiteX3" fmla="*/ 0 w 3377381"/>
              <a:gd name="connsiteY3" fmla="*/ 0 h 358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7381" h="3587750">
                <a:moveTo>
                  <a:pt x="0" y="0"/>
                </a:moveTo>
                <a:lnTo>
                  <a:pt x="3377381" y="0"/>
                </a:lnTo>
                <a:lnTo>
                  <a:pt x="0" y="35877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703388" y="4359846"/>
            <a:ext cx="6840000" cy="278332"/>
          </a:xfrm>
          <a:prstGeom prst="rect">
            <a:avLst/>
          </a:prstGeom>
        </p:spPr>
        <p:txBody>
          <a:bodyPr lIns="0" tIns="10800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defRPr sz="1100" b="0" i="0" baseline="0">
                <a:solidFill>
                  <a:schemeClr val="tx1"/>
                </a:solidFill>
                <a:latin typeface="Source Sans Pro Regular" charset="0"/>
                <a:ea typeface="Source Sans Pro Regular" charset="0"/>
                <a:cs typeface="Source Sans Pro Regular" charset="0"/>
              </a:defRPr>
            </a:lvl1pPr>
            <a:lvl2pPr marL="457200" indent="0"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/>
              <a:t>Date, Place or another subtitle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1703388" y="4066125"/>
            <a:ext cx="8147194" cy="293721"/>
          </a:xfrm>
          <a:prstGeom prst="rect">
            <a:avLst/>
          </a:prstGeom>
        </p:spPr>
        <p:txBody>
          <a:bodyPr wrap="square" lIns="0" tIns="10800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defRPr sz="1200" b="0" i="0" baseline="0">
                <a:solidFill>
                  <a:schemeClr val="tx1"/>
                </a:solidFill>
                <a:latin typeface="Source Sans Pro Regular" charset="0"/>
                <a:ea typeface="Source Sans Pro Regular" charset="0"/>
                <a:cs typeface="Source Sans Pro Regular" charset="0"/>
              </a:defRPr>
            </a:lvl1pPr>
            <a:lvl2pPr marL="457200" indent="0"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lang="en-US"/>
              <a:t>Write your company or university here, or some other information.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7" hasCustomPrompt="1"/>
          </p:nvPr>
        </p:nvSpPr>
        <p:spPr>
          <a:xfrm>
            <a:off x="1502794" y="494471"/>
            <a:ext cx="2404800" cy="8469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sz="1800" b="0" i="0">
                <a:latin typeface="Source Sans Pro" charset="0"/>
                <a:ea typeface="Source Sans Pro" charset="0"/>
                <a:cs typeface="Source Sans Pro" charset="0"/>
              </a:rPr>
              <a:t>Insert one of the CJVT logotypes - a png version (RGB mode)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104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1073">
          <p15:clr>
            <a:srgbClr val="FBAE40"/>
          </p15:clr>
        </p15:guide>
        <p15:guide id="4" orient="horz" pos="731" userDrawn="1">
          <p15:clr>
            <a:srgbClr val="FBAE40"/>
          </p15:clr>
        </p15:guide>
        <p15:guide id="5" orient="horz" pos="436" userDrawn="1">
          <p15:clr>
            <a:srgbClr val="FBAE40"/>
          </p15:clr>
        </p15:guide>
        <p15:guide id="6" orient="horz" pos="84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wo-Column and Highligh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 i="0">
                <a:solidFill>
                  <a:schemeClr val="accent6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4C9B3A9F-9653-8447-8F2D-3258C61FAAD1}" type="slidenum">
              <a:rPr lang="en-US" smtClean="0"/>
              <a:pPr/>
              <a:t>‹#›</a:t>
            </a:fld>
            <a:r>
              <a:rPr lang="en-US"/>
              <a:t>/x</a:t>
            </a:r>
            <a:endParaRPr 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14389" y="834360"/>
            <a:ext cx="9756478" cy="979069"/>
          </a:xfrm>
          <a:prstGeom prst="rect">
            <a:avLst/>
          </a:prstGeom>
        </p:spPr>
        <p:txBody>
          <a:bodyPr wrap="square" lIns="0" tIns="0" rIns="0" bIns="36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 i="0" baseline="0">
                <a:solidFill>
                  <a:schemeClr val="tx1"/>
                </a:solidFill>
                <a:latin typeface="Source Sans Pro Bold" charset="0"/>
                <a:ea typeface="Source Sans Pro Bold" charset="0"/>
                <a:cs typeface="Source Sans Pro Bold" charset="0"/>
              </a:defRPr>
            </a:lvl1pPr>
          </a:lstStyle>
          <a:p>
            <a:pPr lvl="0"/>
            <a:r>
              <a:rPr lang="en-US"/>
              <a:t>Title,Two-Columns and Highlighted Text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23014" y="5088714"/>
            <a:ext cx="7947925" cy="1040624"/>
          </a:xfrm>
          <a:prstGeom prst="rect">
            <a:avLst/>
          </a:prstGeom>
        </p:spPr>
        <p:txBody>
          <a:bodyPr wrap="square" lIns="198000" tIns="36000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defRPr sz="2200" b="0" i="0" baseline="0">
                <a:solidFill>
                  <a:schemeClr val="accent1"/>
                </a:solidFill>
                <a:latin typeface="Source Sans Pro Light" charset="0"/>
                <a:ea typeface="Source Sans Pro Light" charset="0"/>
                <a:cs typeface="Source Sans Pro Light" charset="0"/>
              </a:defRPr>
            </a:lvl1pPr>
          </a:lstStyle>
          <a:p>
            <a:pPr lvl="0"/>
            <a:r>
              <a:rPr lang="en-US" dirty="0"/>
              <a:t>Box for some highlited text. But remember – if everything is highlighted, nothing is highlighted.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sl-SI"/>
              <a:t>27/06/23</a:t>
            </a:r>
            <a:endParaRPr lang="en-US"/>
          </a:p>
        </p:txBody>
      </p:sp>
      <p:sp>
        <p:nvSpPr>
          <p:cNvPr id="12" name="Rectangle 7"/>
          <p:cNvSpPr/>
          <p:nvPr userDrawn="1"/>
        </p:nvSpPr>
        <p:spPr>
          <a:xfrm>
            <a:off x="1" y="0"/>
            <a:ext cx="714613" cy="759125"/>
          </a:xfrm>
          <a:custGeom>
            <a:avLst/>
            <a:gdLst>
              <a:gd name="connsiteX0" fmla="*/ 0 w 3377381"/>
              <a:gd name="connsiteY0" fmla="*/ 0 h 3587750"/>
              <a:gd name="connsiteX1" fmla="*/ 3377381 w 3377381"/>
              <a:gd name="connsiteY1" fmla="*/ 0 h 3587750"/>
              <a:gd name="connsiteX2" fmla="*/ 3377381 w 3377381"/>
              <a:gd name="connsiteY2" fmla="*/ 3587750 h 3587750"/>
              <a:gd name="connsiteX3" fmla="*/ 0 w 3377381"/>
              <a:gd name="connsiteY3" fmla="*/ 3587750 h 3587750"/>
              <a:gd name="connsiteX4" fmla="*/ 0 w 3377381"/>
              <a:gd name="connsiteY4" fmla="*/ 0 h 3587750"/>
              <a:gd name="connsiteX0" fmla="*/ 0 w 3377381"/>
              <a:gd name="connsiteY0" fmla="*/ 0 h 3587750"/>
              <a:gd name="connsiteX1" fmla="*/ 3377381 w 3377381"/>
              <a:gd name="connsiteY1" fmla="*/ 0 h 3587750"/>
              <a:gd name="connsiteX2" fmla="*/ 0 w 3377381"/>
              <a:gd name="connsiteY2" fmla="*/ 3587750 h 3587750"/>
              <a:gd name="connsiteX3" fmla="*/ 0 w 3377381"/>
              <a:gd name="connsiteY3" fmla="*/ 0 h 358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7381" h="3587750">
                <a:moveTo>
                  <a:pt x="0" y="0"/>
                </a:moveTo>
                <a:lnTo>
                  <a:pt x="3377381" y="0"/>
                </a:lnTo>
                <a:lnTo>
                  <a:pt x="0" y="35877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14" y="63966"/>
            <a:ext cx="631107" cy="323632"/>
          </a:xfrm>
          <a:prstGeom prst="rect">
            <a:avLst/>
          </a:prstGeom>
        </p:spPr>
      </p:pic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823014" y="634475"/>
            <a:ext cx="6266350" cy="124650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900" b="0" i="0" baseline="0">
                <a:solidFill>
                  <a:schemeClr val="accent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Lorem Ipsum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4" hasCustomPrompt="1"/>
          </p:nvPr>
        </p:nvSpPr>
        <p:spPr>
          <a:xfrm>
            <a:off x="823014" y="1809911"/>
            <a:ext cx="4679537" cy="32788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Clr>
                <a:schemeClr val="accent1"/>
              </a:buClr>
              <a:defRPr sz="1800" b="0" i="0" baseline="0">
                <a:latin typeface="Source Sans Pro" charset="0"/>
                <a:ea typeface="Source Sans Pro" charset="0"/>
                <a:cs typeface="Source Sans Pro" charset="0"/>
              </a:defRPr>
            </a:lvl1pPr>
            <a:lvl2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/>
              <a:t>Insert a text, picture or a graph. If it’s smaller than this box, align it top left and leave 1 cm of space between the two boxes.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9" name="Content Placeholder 5"/>
          <p:cNvSpPr>
            <a:spLocks noGrp="1"/>
          </p:cNvSpPr>
          <p:nvPr>
            <p:ph sz="quarter" idx="25" hasCustomPrompt="1"/>
          </p:nvPr>
        </p:nvSpPr>
        <p:spPr>
          <a:xfrm>
            <a:off x="5891330" y="1809911"/>
            <a:ext cx="4679537" cy="32788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Clr>
                <a:schemeClr val="accent1"/>
              </a:buClr>
              <a:defRPr sz="1800" b="0" i="0" baseline="0">
                <a:latin typeface="Source Sans Pro" charset="0"/>
                <a:ea typeface="Source Sans Pro" charset="0"/>
                <a:cs typeface="Source Sans Pro" charset="0"/>
              </a:defRPr>
            </a:lvl1pPr>
            <a:lvl2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/>
              <a:t>Insert a text, picture or a graph. If it’s smaller than this box, align it top left and leave 1 cm of space between the two boxes.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85000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solidFill>
                  <a:schemeClr val="accent6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4C9B3A9F-9653-8447-8F2D-3258C61FAAD1}" type="slidenum">
              <a:rPr lang="en-US" smtClean="0"/>
              <a:pPr/>
              <a:t>‹#›</a:t>
            </a:fld>
            <a:r>
              <a:rPr lang="en-US"/>
              <a:t>/x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sl-SI"/>
              <a:t>27/06/23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9" hasCustomPrompt="1"/>
          </p:nvPr>
        </p:nvSpPr>
        <p:spPr>
          <a:xfrm>
            <a:off x="814388" y="1006002"/>
            <a:ext cx="7041139" cy="5123336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1pPr>
            <a:lvl2pPr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Insert a picture, table </a:t>
            </a:r>
            <a:r>
              <a:rPr lang="en-US"/>
              <a:t>or a graph. If it’s smaller than this box, align it top left.</a:t>
            </a:r>
            <a:endParaRPr lang="en-US" dirty="0"/>
          </a:p>
        </p:txBody>
      </p:sp>
      <p:sp>
        <p:nvSpPr>
          <p:cNvPr id="10" name="Rectangle 7"/>
          <p:cNvSpPr/>
          <p:nvPr userDrawn="1"/>
        </p:nvSpPr>
        <p:spPr>
          <a:xfrm>
            <a:off x="1" y="0"/>
            <a:ext cx="714613" cy="759125"/>
          </a:xfrm>
          <a:custGeom>
            <a:avLst/>
            <a:gdLst>
              <a:gd name="connsiteX0" fmla="*/ 0 w 3377381"/>
              <a:gd name="connsiteY0" fmla="*/ 0 h 3587750"/>
              <a:gd name="connsiteX1" fmla="*/ 3377381 w 3377381"/>
              <a:gd name="connsiteY1" fmla="*/ 0 h 3587750"/>
              <a:gd name="connsiteX2" fmla="*/ 3377381 w 3377381"/>
              <a:gd name="connsiteY2" fmla="*/ 3587750 h 3587750"/>
              <a:gd name="connsiteX3" fmla="*/ 0 w 3377381"/>
              <a:gd name="connsiteY3" fmla="*/ 3587750 h 3587750"/>
              <a:gd name="connsiteX4" fmla="*/ 0 w 3377381"/>
              <a:gd name="connsiteY4" fmla="*/ 0 h 3587750"/>
              <a:gd name="connsiteX0" fmla="*/ 0 w 3377381"/>
              <a:gd name="connsiteY0" fmla="*/ 0 h 3587750"/>
              <a:gd name="connsiteX1" fmla="*/ 3377381 w 3377381"/>
              <a:gd name="connsiteY1" fmla="*/ 0 h 3587750"/>
              <a:gd name="connsiteX2" fmla="*/ 0 w 3377381"/>
              <a:gd name="connsiteY2" fmla="*/ 3587750 h 3587750"/>
              <a:gd name="connsiteX3" fmla="*/ 0 w 3377381"/>
              <a:gd name="connsiteY3" fmla="*/ 0 h 358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7381" h="3587750">
                <a:moveTo>
                  <a:pt x="0" y="0"/>
                </a:moveTo>
                <a:lnTo>
                  <a:pt x="3377381" y="0"/>
                </a:lnTo>
                <a:lnTo>
                  <a:pt x="0" y="35877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14" y="63966"/>
            <a:ext cx="631107" cy="32363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823014" y="634475"/>
            <a:ext cx="6266350" cy="124650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900" b="0" i="0" baseline="0">
                <a:solidFill>
                  <a:schemeClr val="accent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Lorem Ipsum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4" hasCustomPrompt="1"/>
          </p:nvPr>
        </p:nvSpPr>
        <p:spPr>
          <a:xfrm>
            <a:off x="8220075" y="1006002"/>
            <a:ext cx="3157538" cy="512333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1pPr>
            <a:lvl2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/>
              <a:t>Insert a text. Leave 1 cm of space between the two boxes.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57481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5178" userDrawn="1">
          <p15:clr>
            <a:srgbClr val="FBAE40"/>
          </p15:clr>
        </p15:guide>
        <p15:guide id="4" pos="4951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="0" i="0">
                <a:solidFill>
                  <a:schemeClr val="accent6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4C9B3A9F-9653-8447-8F2D-3258C61FAAD1}" type="slidenum">
              <a:rPr lang="en-US" smtClean="0"/>
              <a:pPr/>
              <a:t>‹#›</a:t>
            </a:fld>
            <a:r>
              <a:rPr lang="en-US"/>
              <a:t>/x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14921" y="814329"/>
            <a:ext cx="10562692" cy="979069"/>
          </a:xfrm>
          <a:prstGeom prst="rect">
            <a:avLst/>
          </a:prstGeom>
        </p:spPr>
        <p:txBody>
          <a:bodyPr lIns="0" tIns="0" rIns="0" bIns="360000">
            <a:normAutofit/>
          </a:bodyPr>
          <a:lstStyle>
            <a:lvl1pPr marL="0" indent="0">
              <a:lnSpc>
                <a:spcPct val="100000"/>
              </a:lnSpc>
              <a:buNone/>
              <a:defRPr sz="4000" b="1" i="0" baseline="0">
                <a:solidFill>
                  <a:schemeClr val="tx1"/>
                </a:solidFill>
                <a:latin typeface="Source Sans Pro Bold" charset="0"/>
                <a:ea typeface="Source Sans Pro Bold" charset="0"/>
                <a:cs typeface="Source Sans Pro Bold" charset="0"/>
              </a:defRPr>
            </a:lvl1pPr>
          </a:lstStyle>
          <a:p>
            <a:pPr lvl="0"/>
            <a:r>
              <a:rPr lang="en-US"/>
              <a:t>Title, Picture and a Side Text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sl-SI"/>
              <a:t>27/06/23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824327" y="1793398"/>
            <a:ext cx="3986212" cy="433594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1pPr>
            <a:lvl2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0" hasCustomPrompt="1"/>
          </p:nvPr>
        </p:nvSpPr>
        <p:spPr>
          <a:xfrm>
            <a:off x="5160600" y="1793398"/>
            <a:ext cx="6226419" cy="433594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1pPr>
            <a:lvl2pPr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/>
              <a:t>Insert a picture, table or a graph. If it’s smaller than this box, align it top left to the text and the title. Leave 1cm of space between the two boxes.</a:t>
            </a:r>
            <a:endParaRPr lang="en-US" dirty="0"/>
          </a:p>
        </p:txBody>
      </p:sp>
      <p:sp>
        <p:nvSpPr>
          <p:cNvPr id="10" name="Rectangle 7"/>
          <p:cNvSpPr/>
          <p:nvPr userDrawn="1"/>
        </p:nvSpPr>
        <p:spPr>
          <a:xfrm>
            <a:off x="1" y="0"/>
            <a:ext cx="714613" cy="759125"/>
          </a:xfrm>
          <a:custGeom>
            <a:avLst/>
            <a:gdLst>
              <a:gd name="connsiteX0" fmla="*/ 0 w 3377381"/>
              <a:gd name="connsiteY0" fmla="*/ 0 h 3587750"/>
              <a:gd name="connsiteX1" fmla="*/ 3377381 w 3377381"/>
              <a:gd name="connsiteY1" fmla="*/ 0 h 3587750"/>
              <a:gd name="connsiteX2" fmla="*/ 3377381 w 3377381"/>
              <a:gd name="connsiteY2" fmla="*/ 3587750 h 3587750"/>
              <a:gd name="connsiteX3" fmla="*/ 0 w 3377381"/>
              <a:gd name="connsiteY3" fmla="*/ 3587750 h 3587750"/>
              <a:gd name="connsiteX4" fmla="*/ 0 w 3377381"/>
              <a:gd name="connsiteY4" fmla="*/ 0 h 3587750"/>
              <a:gd name="connsiteX0" fmla="*/ 0 w 3377381"/>
              <a:gd name="connsiteY0" fmla="*/ 0 h 3587750"/>
              <a:gd name="connsiteX1" fmla="*/ 3377381 w 3377381"/>
              <a:gd name="connsiteY1" fmla="*/ 0 h 3587750"/>
              <a:gd name="connsiteX2" fmla="*/ 0 w 3377381"/>
              <a:gd name="connsiteY2" fmla="*/ 3587750 h 3587750"/>
              <a:gd name="connsiteX3" fmla="*/ 0 w 3377381"/>
              <a:gd name="connsiteY3" fmla="*/ 0 h 358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7381" h="3587750">
                <a:moveTo>
                  <a:pt x="0" y="0"/>
                </a:moveTo>
                <a:lnTo>
                  <a:pt x="3377381" y="0"/>
                </a:lnTo>
                <a:lnTo>
                  <a:pt x="0" y="35877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14" y="63966"/>
            <a:ext cx="631107" cy="32363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823014" y="634475"/>
            <a:ext cx="6266350" cy="124650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900" b="0" i="0" baseline="0">
                <a:solidFill>
                  <a:schemeClr val="accent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4622901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250">
          <p15:clr>
            <a:srgbClr val="FBAE40"/>
          </p15:clr>
        </p15:guide>
        <p15:guide id="2" pos="302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="0" i="0">
                <a:solidFill>
                  <a:schemeClr val="accent6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4C9B3A9F-9653-8447-8F2D-3258C61FAAD1}" type="slidenum">
              <a:rPr lang="en-US" smtClean="0"/>
              <a:pPr/>
              <a:t>‹#›</a:t>
            </a:fld>
            <a:r>
              <a:rPr lang="en-US"/>
              <a:t>/x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14921" y="821661"/>
            <a:ext cx="10562692" cy="979069"/>
          </a:xfrm>
          <a:prstGeom prst="rect">
            <a:avLst/>
          </a:prstGeom>
        </p:spPr>
        <p:txBody>
          <a:bodyPr lIns="0" tIns="0" rIns="0" bIns="360000">
            <a:spAutoFit/>
          </a:bodyPr>
          <a:lstStyle>
            <a:lvl1pPr marL="0" indent="0">
              <a:lnSpc>
                <a:spcPct val="100000"/>
              </a:lnSpc>
              <a:buNone/>
              <a:defRPr sz="4000" b="1" i="0" baseline="0">
                <a:solidFill>
                  <a:schemeClr val="tx1"/>
                </a:solidFill>
                <a:latin typeface="Source Sans Pro Bold" charset="0"/>
                <a:ea typeface="Source Sans Pro Bold" charset="0"/>
                <a:cs typeface="Source Sans Pro Bold" charset="0"/>
              </a:defRPr>
            </a:lvl1pPr>
          </a:lstStyle>
          <a:p>
            <a:pPr lvl="0"/>
            <a:r>
              <a:rPr lang="en-US"/>
              <a:t>Title and a Two-Column Text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sl-SI"/>
              <a:t>27/06/23</a:t>
            </a:r>
            <a:endParaRPr lang="en-US"/>
          </a:p>
        </p:txBody>
      </p:sp>
      <p:sp>
        <p:nvSpPr>
          <p:cNvPr id="9" name="Rectangle 7"/>
          <p:cNvSpPr/>
          <p:nvPr userDrawn="1"/>
        </p:nvSpPr>
        <p:spPr>
          <a:xfrm>
            <a:off x="1" y="0"/>
            <a:ext cx="714613" cy="759125"/>
          </a:xfrm>
          <a:custGeom>
            <a:avLst/>
            <a:gdLst>
              <a:gd name="connsiteX0" fmla="*/ 0 w 3377381"/>
              <a:gd name="connsiteY0" fmla="*/ 0 h 3587750"/>
              <a:gd name="connsiteX1" fmla="*/ 3377381 w 3377381"/>
              <a:gd name="connsiteY1" fmla="*/ 0 h 3587750"/>
              <a:gd name="connsiteX2" fmla="*/ 3377381 w 3377381"/>
              <a:gd name="connsiteY2" fmla="*/ 3587750 h 3587750"/>
              <a:gd name="connsiteX3" fmla="*/ 0 w 3377381"/>
              <a:gd name="connsiteY3" fmla="*/ 3587750 h 3587750"/>
              <a:gd name="connsiteX4" fmla="*/ 0 w 3377381"/>
              <a:gd name="connsiteY4" fmla="*/ 0 h 3587750"/>
              <a:gd name="connsiteX0" fmla="*/ 0 w 3377381"/>
              <a:gd name="connsiteY0" fmla="*/ 0 h 3587750"/>
              <a:gd name="connsiteX1" fmla="*/ 3377381 w 3377381"/>
              <a:gd name="connsiteY1" fmla="*/ 0 h 3587750"/>
              <a:gd name="connsiteX2" fmla="*/ 0 w 3377381"/>
              <a:gd name="connsiteY2" fmla="*/ 3587750 h 3587750"/>
              <a:gd name="connsiteX3" fmla="*/ 0 w 3377381"/>
              <a:gd name="connsiteY3" fmla="*/ 0 h 358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7381" h="3587750">
                <a:moveTo>
                  <a:pt x="0" y="0"/>
                </a:moveTo>
                <a:lnTo>
                  <a:pt x="3377381" y="0"/>
                </a:lnTo>
                <a:lnTo>
                  <a:pt x="0" y="35877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14" y="63966"/>
            <a:ext cx="631107" cy="323632"/>
          </a:xfrm>
          <a:prstGeom prst="rect">
            <a:avLst/>
          </a:prstGeom>
        </p:spPr>
      </p:pic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823014" y="634475"/>
            <a:ext cx="6266350" cy="124650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900" b="0" i="0" baseline="0">
                <a:solidFill>
                  <a:schemeClr val="accent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Lorem Ipsum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814388" y="1805377"/>
            <a:ext cx="4679536" cy="433594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1pPr>
            <a:lvl2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/>
              <a:t>Insert a text. Leave 1 cm of space between the two boxes.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24" hasCustomPrompt="1"/>
          </p:nvPr>
        </p:nvSpPr>
        <p:spPr>
          <a:xfrm>
            <a:off x="5869826" y="1805377"/>
            <a:ext cx="4679536" cy="433594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1pPr>
            <a:lvl2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/>
              <a:t>Insert a text. Leave 1 cm of space between the two boxes.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84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solidFill>
                  <a:schemeClr val="accent6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4C9B3A9F-9653-8447-8F2D-3258C61FAAD1}" type="slidenum">
              <a:rPr lang="en-US" smtClean="0"/>
              <a:pPr/>
              <a:t>‹#›</a:t>
            </a:fld>
            <a:r>
              <a:rPr lang="en-US"/>
              <a:t>/x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14388" y="820333"/>
            <a:ext cx="8686073" cy="979069"/>
          </a:xfrm>
          <a:prstGeom prst="rect">
            <a:avLst/>
          </a:prstGeom>
        </p:spPr>
        <p:txBody>
          <a:bodyPr lIns="0" tIns="0" rIns="0" bIns="360000">
            <a:spAutoFit/>
          </a:bodyPr>
          <a:lstStyle>
            <a:lvl1pPr marL="0" indent="0">
              <a:lnSpc>
                <a:spcPct val="100000"/>
              </a:lnSpc>
              <a:buNone/>
              <a:defRPr sz="4000" b="1" i="0" baseline="0">
                <a:solidFill>
                  <a:schemeClr val="tx1"/>
                </a:solidFill>
                <a:latin typeface="Source Sans Pro Bold" charset="0"/>
                <a:ea typeface="Source Sans Pro Bold" charset="0"/>
                <a:cs typeface="Source Sans Pro Bold" charset="0"/>
              </a:defRPr>
            </a:lvl1pPr>
          </a:lstStyle>
          <a:p>
            <a:pPr lvl="0"/>
            <a:r>
              <a:rPr lang="en-US"/>
              <a:t>Title and an One-Column Text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sl-SI"/>
              <a:t>27/06/23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" y="0"/>
            <a:ext cx="714613" cy="759125"/>
          </a:xfrm>
          <a:custGeom>
            <a:avLst/>
            <a:gdLst>
              <a:gd name="connsiteX0" fmla="*/ 0 w 3377381"/>
              <a:gd name="connsiteY0" fmla="*/ 0 h 3587750"/>
              <a:gd name="connsiteX1" fmla="*/ 3377381 w 3377381"/>
              <a:gd name="connsiteY1" fmla="*/ 0 h 3587750"/>
              <a:gd name="connsiteX2" fmla="*/ 3377381 w 3377381"/>
              <a:gd name="connsiteY2" fmla="*/ 3587750 h 3587750"/>
              <a:gd name="connsiteX3" fmla="*/ 0 w 3377381"/>
              <a:gd name="connsiteY3" fmla="*/ 3587750 h 3587750"/>
              <a:gd name="connsiteX4" fmla="*/ 0 w 3377381"/>
              <a:gd name="connsiteY4" fmla="*/ 0 h 3587750"/>
              <a:gd name="connsiteX0" fmla="*/ 0 w 3377381"/>
              <a:gd name="connsiteY0" fmla="*/ 0 h 3587750"/>
              <a:gd name="connsiteX1" fmla="*/ 3377381 w 3377381"/>
              <a:gd name="connsiteY1" fmla="*/ 0 h 3587750"/>
              <a:gd name="connsiteX2" fmla="*/ 0 w 3377381"/>
              <a:gd name="connsiteY2" fmla="*/ 3587750 h 3587750"/>
              <a:gd name="connsiteX3" fmla="*/ 0 w 3377381"/>
              <a:gd name="connsiteY3" fmla="*/ 0 h 358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7381" h="3587750">
                <a:moveTo>
                  <a:pt x="0" y="0"/>
                </a:moveTo>
                <a:lnTo>
                  <a:pt x="3377381" y="0"/>
                </a:lnTo>
                <a:lnTo>
                  <a:pt x="0" y="35877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14" y="63966"/>
            <a:ext cx="631107" cy="323632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823014" y="634475"/>
            <a:ext cx="6266350" cy="124650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900" b="0" i="0" baseline="0">
                <a:solidFill>
                  <a:schemeClr val="accent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Lorem Ipsum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24" hasCustomPrompt="1"/>
          </p:nvPr>
        </p:nvSpPr>
        <p:spPr>
          <a:xfrm>
            <a:off x="823013" y="1793398"/>
            <a:ext cx="8677447" cy="433594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800" b="0" i="0" baseline="0">
                <a:latin typeface="Source Sans Pro" charset="0"/>
                <a:ea typeface="Source Sans Pro" charset="0"/>
                <a:cs typeface="Source Sans Pro" charset="0"/>
              </a:defRPr>
            </a:lvl1pPr>
            <a:lvl2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lnSpc>
                <a:spcPct val="100000"/>
              </a:lnSpc>
              <a:buClr>
                <a:schemeClr val="accent1"/>
              </a:buClr>
              <a:defRPr sz="1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/>
              <a:t>Insert a text. Be short and clear. Please don’t make this box wider </a:t>
            </a:r>
            <a:r>
              <a:rPr lang="mr-IN"/>
              <a:t>–</a:t>
            </a:r>
            <a:r>
              <a:rPr lang="en-US"/>
              <a:t> it’s hard to read really long lines. If you have more text, use a Two-column text slide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2477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04698" y="6507505"/>
            <a:ext cx="372915" cy="13849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900" b="0" i="0">
                <a:solidFill>
                  <a:schemeClr val="accent6"/>
                </a:solidFill>
                <a:latin typeface="Source Sans Pro Bold" charset="0"/>
                <a:ea typeface="Source Sans Pro Bold" charset="0"/>
                <a:cs typeface="Source Sans Pro Bold" charset="0"/>
              </a:defRPr>
            </a:lvl1pPr>
          </a:lstStyle>
          <a:p>
            <a:fld id="{4C9B3A9F-9653-8447-8F2D-3258C61FAA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9320213" y="134920"/>
            <a:ext cx="2057400" cy="13849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900" b="0" i="0">
                <a:solidFill>
                  <a:schemeClr val="accent6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sl-SI"/>
              <a:t>27/06/23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5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94" r:id="rId2"/>
    <p:sldLayoutId id="2147483693" r:id="rId3"/>
    <p:sldLayoutId id="2147483668" r:id="rId4"/>
    <p:sldLayoutId id="2147483669" r:id="rId5"/>
    <p:sldLayoutId id="2147483692" r:id="rId6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61">
          <p15:clr>
            <a:srgbClr val="F26B43"/>
          </p15:clr>
        </p15:guide>
        <p15:guide id="3" pos="7167">
          <p15:clr>
            <a:srgbClr val="F26B43"/>
          </p15:clr>
        </p15:guide>
        <p15:guide id="4" pos="506" userDrawn="1">
          <p15:clr>
            <a:srgbClr val="F26B43"/>
          </p15:clr>
        </p15:guide>
        <p15:guide id="6" orient="horz" pos="411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pela.ArharHoldt@fri.uni-lj.si" TargetMode="External"/><Relationship Id="rId2" Type="http://schemas.openxmlformats.org/officeDocument/2006/relationships/hyperlink" Target="mailto:Magdalena.Gapsa@ff.uni-lj.si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hyperlink" Target="http://www.cjvt.si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11" Type="http://schemas.openxmlformats.org/officeDocument/2006/relationships/hyperlink" Target="mailto:Spela.ArharHoldt@fri.uni-lj.si" TargetMode="External"/><Relationship Id="rId5" Type="http://schemas.openxmlformats.org/officeDocument/2006/relationships/image" Target="../media/image10.svg"/><Relationship Id="rId10" Type="http://schemas.openxmlformats.org/officeDocument/2006/relationships/hyperlink" Target="mailto:Magdalena.Gapsa@ff.uni-lj.si" TargetMode="External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693575" y="1344156"/>
            <a:ext cx="9247776" cy="2025509"/>
          </a:xfrm>
        </p:spPr>
        <p:txBody>
          <a:bodyPr/>
          <a:lstStyle/>
          <a:p>
            <a:r>
              <a:rPr lang="en-US" sz="3600" dirty="0"/>
              <a:t>How Lexicographers Evaluate User Contributions in The Thesaurus of Modern Slovene in Comparison to Dictionary Users</a:t>
            </a:r>
            <a:endParaRPr lang="sl-SI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693575" y="3687975"/>
            <a:ext cx="8147194" cy="386054"/>
          </a:xfrm>
        </p:spPr>
        <p:txBody>
          <a:bodyPr/>
          <a:lstStyle/>
          <a:p>
            <a:r>
              <a:rPr lang="sl-SI" sz="1800" dirty="0"/>
              <a:t>Magdalena Gapsa</a:t>
            </a:r>
            <a:r>
              <a:rPr lang="sl-SI" sz="1800" baseline="30000" dirty="0"/>
              <a:t>1</a:t>
            </a:r>
            <a:r>
              <a:rPr lang="en-US" sz="1800" dirty="0"/>
              <a:t>, </a:t>
            </a:r>
            <a:r>
              <a:rPr lang="sl-SI" sz="1800" dirty="0"/>
              <a:t>Špela Arhar Holdt</a:t>
            </a:r>
            <a:r>
              <a:rPr lang="sl-SI" sz="1800" baseline="30000" dirty="0"/>
              <a:t>1,2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522375" y="5511178"/>
            <a:ext cx="6840000" cy="293721"/>
          </a:xfrm>
        </p:spPr>
        <p:txBody>
          <a:bodyPr/>
          <a:lstStyle/>
          <a:p>
            <a:pPr algn="r"/>
            <a:r>
              <a:rPr lang="sl-SI" sz="1200" dirty="0"/>
              <a:t>Brno</a:t>
            </a:r>
            <a:r>
              <a:rPr lang="en-US" sz="1200" dirty="0"/>
              <a:t>, </a:t>
            </a:r>
            <a:r>
              <a:rPr lang="sl-SI" sz="1200" dirty="0"/>
              <a:t>27 </a:t>
            </a:r>
            <a:r>
              <a:rPr lang="en-GB" sz="1200" dirty="0"/>
              <a:t>June</a:t>
            </a:r>
            <a:r>
              <a:rPr lang="sl-SI" sz="1200" dirty="0"/>
              <a:t> 2023</a:t>
            </a:r>
            <a:endParaRPr lang="en-US" sz="1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693575" y="4149335"/>
            <a:ext cx="8147194" cy="914403"/>
          </a:xfrm>
        </p:spPr>
        <p:txBody>
          <a:bodyPr>
            <a:spAutoFit/>
          </a:bodyPr>
          <a:lstStyle/>
          <a:p>
            <a:r>
              <a:rPr lang="sl-SI" sz="1300" baseline="30000" dirty="0"/>
              <a:t>1</a:t>
            </a:r>
            <a:r>
              <a:rPr lang="sl-SI" sz="1300" dirty="0"/>
              <a:t> </a:t>
            </a:r>
            <a:r>
              <a:rPr lang="en-GB" sz="1300" dirty="0"/>
              <a:t>University of Ljubljana, Faculty of Arts</a:t>
            </a:r>
          </a:p>
          <a:p>
            <a:r>
              <a:rPr lang="en-GB" sz="1300" baseline="30000" dirty="0"/>
              <a:t>2</a:t>
            </a:r>
            <a:r>
              <a:rPr lang="en-GB" sz="1300" dirty="0"/>
              <a:t> University of Ljubljana, Faculty of Computer and Information Science</a:t>
            </a:r>
          </a:p>
          <a:p>
            <a:r>
              <a:rPr lang="sl-SI" sz="1300" dirty="0">
                <a:hlinkClick r:id="rId2"/>
              </a:rPr>
              <a:t>Magdalena.Gapsa@ff.uni-lj.si</a:t>
            </a:r>
            <a:r>
              <a:rPr lang="sl-SI" sz="1300" dirty="0"/>
              <a:t>,  </a:t>
            </a:r>
            <a:r>
              <a:rPr lang="sl-SI" sz="1300" dirty="0">
                <a:hlinkClick r:id="rId3"/>
              </a:rPr>
              <a:t>Spela.ArharHoldt@fri.uni-lj.si</a:t>
            </a:r>
            <a:r>
              <a:rPr lang="sl-SI" sz="1300" dirty="0"/>
              <a:t>  </a:t>
            </a:r>
          </a:p>
        </p:txBody>
      </p:sp>
      <p:pic>
        <p:nvPicPr>
          <p:cNvPr id="31" name="Picture Placeholder 30"/>
          <p:cNvPicPr>
            <a:picLocks noGrp="1" noChangeAspect="1"/>
          </p:cNvPicPr>
          <p:nvPr>
            <p:ph type="pic" sz="quarter" idx="17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" r="445"/>
          <a:stretch>
            <a:fillRect/>
          </a:stretch>
        </p:blipFill>
        <p:spPr/>
      </p:pic>
      <p:pic>
        <p:nvPicPr>
          <p:cNvPr id="1026" name="Picture 2" descr="Image result for cc by sa 4.0">
            <a:extLst>
              <a:ext uri="{FF2B5EF4-FFF2-40B4-BE49-F238E27FC236}">
                <a16:creationId xmlns:a16="http://schemas.microsoft.com/office/drawing/2014/main" id="{14C710BF-0F19-4F85-BA75-A12C7CD64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575" y="5952464"/>
            <a:ext cx="1301285" cy="45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652" y="5233813"/>
            <a:ext cx="1265957" cy="126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102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/>
          <p:cNvSpPr>
            <a:spLocks noGrp="1"/>
          </p:cNvSpPr>
          <p:nvPr>
            <p:ph type="sldNum" sz="quarter" idx="11"/>
          </p:nvPr>
        </p:nvSpPr>
        <p:spPr>
          <a:xfrm>
            <a:off x="11004698" y="6507505"/>
            <a:ext cx="372915" cy="13849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C9B3A9F-9653-8447-8F2D-3258C61FAAD1}" type="slidenum">
              <a:rPr lang="en-US" smtClean="0"/>
              <a:pPr>
                <a:spcAft>
                  <a:spcPts val="600"/>
                </a:spcAft>
              </a:pPr>
              <a:t>9</a:t>
            </a:fld>
            <a:r>
              <a:rPr lang="en-US" dirty="0"/>
              <a:t>/</a:t>
            </a:r>
            <a:r>
              <a:rPr lang="sl-SI" dirty="0"/>
              <a:t>14</a:t>
            </a:r>
            <a:endParaRPr lang="en-US" dirty="0"/>
          </a:p>
        </p:txBody>
      </p:sp>
      <p:sp>
        <p:nvSpPr>
          <p:cNvPr id="12" name="Označba mesta besedila 11"/>
          <p:cNvSpPr>
            <a:spLocks noGrp="1"/>
          </p:cNvSpPr>
          <p:nvPr>
            <p:ph type="body" sz="quarter" idx="14"/>
          </p:nvPr>
        </p:nvSpPr>
        <p:spPr>
          <a:xfrm>
            <a:off x="814921" y="814329"/>
            <a:ext cx="5874114" cy="979069"/>
          </a:xfrm>
        </p:spPr>
        <p:txBody>
          <a:bodyPr>
            <a:noAutofit/>
          </a:bodyPr>
          <a:lstStyle/>
          <a:p>
            <a:r>
              <a:rPr lang="en-US" sz="3200" dirty="0"/>
              <a:t>H2: Detailed argumentation of the decisions</a:t>
            </a:r>
            <a:endParaRPr lang="sl-SI" sz="3200" dirty="0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7"/>
          </p:nvPr>
        </p:nvSpPr>
        <p:spPr>
          <a:xfrm>
            <a:off x="9320213" y="134920"/>
            <a:ext cx="2057400" cy="13849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l-SI"/>
              <a:t>27/06/23</a:t>
            </a:r>
            <a:endParaRPr lang="en-US"/>
          </a:p>
        </p:txBody>
      </p:sp>
      <p:sp>
        <p:nvSpPr>
          <p:cNvPr id="14" name="Označba mesta besedila 13"/>
          <p:cNvSpPr>
            <a:spLocks noGrp="1"/>
          </p:cNvSpPr>
          <p:nvPr>
            <p:ph type="body" sz="quarter" idx="19"/>
          </p:nvPr>
        </p:nvSpPr>
        <p:spPr>
          <a:xfrm>
            <a:off x="814921" y="2054601"/>
            <a:ext cx="5144090" cy="4335940"/>
          </a:xfrm>
        </p:spPr>
        <p:txBody>
          <a:bodyPr>
            <a:normAutofit fontScale="70000" lnSpcReduction="20000"/>
          </a:bodyPr>
          <a:lstStyle/>
          <a:p>
            <a:r>
              <a:rPr lang="en-GB" sz="2400" dirty="0"/>
              <a:t>Hypothesis confirmed: Lexicographers provided more detailed and informed argumentation compared to other evaluator groups. </a:t>
            </a:r>
          </a:p>
          <a:p>
            <a:r>
              <a:rPr lang="en-GB" sz="2400" dirty="0"/>
              <a:t>The most comments in total and second-highest in the number of categorized comments.</a:t>
            </a:r>
          </a:p>
          <a:p>
            <a:r>
              <a:rPr lang="en-GB" sz="2400" dirty="0"/>
              <a:t>The most comments to the "Other" category.</a:t>
            </a:r>
          </a:p>
          <a:p>
            <a:r>
              <a:rPr lang="en-GB" sz="2400" dirty="0"/>
              <a:t>Most subcategories within "Other" category:</a:t>
            </a:r>
          </a:p>
          <a:p>
            <a:pPr lvl="1"/>
            <a:r>
              <a:rPr lang="en-GB" sz="2400" dirty="0"/>
              <a:t>💰: </a:t>
            </a:r>
            <a:r>
              <a:rPr lang="en-GB" sz="2400" i="1" dirty="0" err="1"/>
              <a:t>menstruacija</a:t>
            </a:r>
            <a:r>
              <a:rPr lang="en-GB" sz="2400" dirty="0"/>
              <a:t> ‘a menstruation’ – </a:t>
            </a:r>
            <a:r>
              <a:rPr lang="en-GB" sz="2400" i="1" dirty="0" err="1"/>
              <a:t>rdeča</a:t>
            </a:r>
            <a:r>
              <a:rPr lang="en-GB" sz="2400" dirty="0"/>
              <a:t> </a:t>
            </a:r>
            <a:r>
              <a:rPr lang="en-GB" sz="2400" i="1" dirty="0"/>
              <a:t>armada</a:t>
            </a:r>
            <a:r>
              <a:rPr lang="en-GB" sz="2400" dirty="0"/>
              <a:t> ‘red army’</a:t>
            </a:r>
          </a:p>
          <a:p>
            <a:pPr lvl="1"/>
            <a:r>
              <a:rPr lang="en-GB" sz="2400" dirty="0"/>
              <a:t>📚: </a:t>
            </a:r>
            <a:r>
              <a:rPr lang="en-GB" sz="2400" i="1" dirty="0"/>
              <a:t>mandarina</a:t>
            </a:r>
            <a:r>
              <a:rPr lang="en-GB" sz="2400" dirty="0"/>
              <a:t> ‘a </a:t>
            </a:r>
            <a:r>
              <a:rPr lang="en-GB" sz="2400" dirty="0" err="1"/>
              <a:t>mandarine</a:t>
            </a:r>
            <a:r>
              <a:rPr lang="en-GB" sz="2400" dirty="0"/>
              <a:t>’ – </a:t>
            </a:r>
            <a:r>
              <a:rPr lang="en-GB" sz="2400" i="1" dirty="0" err="1"/>
              <a:t>klementina</a:t>
            </a:r>
            <a:r>
              <a:rPr lang="en-GB" sz="2400" dirty="0"/>
              <a:t> ‘a clementine’</a:t>
            </a:r>
          </a:p>
          <a:p>
            <a:pPr lvl="1"/>
            <a:r>
              <a:rPr lang="en-GB" sz="2400" dirty="0"/>
              <a:t>🤝: </a:t>
            </a:r>
            <a:r>
              <a:rPr lang="en-GB" sz="2400" i="1" dirty="0" err="1"/>
              <a:t>babica</a:t>
            </a:r>
            <a:r>
              <a:rPr lang="en-GB" sz="2400" dirty="0"/>
              <a:t> 'a granny' – </a:t>
            </a:r>
            <a:r>
              <a:rPr lang="en-GB" sz="2400" i="1" dirty="0" err="1"/>
              <a:t>starejša</a:t>
            </a:r>
            <a:r>
              <a:rPr lang="en-GB" sz="2400" i="1" dirty="0"/>
              <a:t> </a:t>
            </a:r>
            <a:r>
              <a:rPr lang="en-GB" sz="2400" i="1" dirty="0" err="1"/>
              <a:t>gospa</a:t>
            </a:r>
            <a:r>
              <a:rPr lang="en-GB" sz="2400" i="1" dirty="0"/>
              <a:t> </a:t>
            </a:r>
            <a:r>
              <a:rPr lang="en-GB" sz="2400" dirty="0"/>
              <a:t>'an elderly lady'</a:t>
            </a:r>
          </a:p>
          <a:p>
            <a:pPr lvl="1"/>
            <a:r>
              <a:rPr lang="en-GB" sz="2400" dirty="0"/>
              <a:t>🖊️: </a:t>
            </a:r>
            <a:r>
              <a:rPr lang="en-GB" sz="2400" i="1" dirty="0"/>
              <a:t>parfum</a:t>
            </a:r>
            <a:r>
              <a:rPr lang="en-GB" sz="2400" dirty="0"/>
              <a:t> – </a:t>
            </a:r>
            <a:r>
              <a:rPr lang="en-GB" sz="2400" i="1" dirty="0" err="1"/>
              <a:t>parfem</a:t>
            </a:r>
            <a:r>
              <a:rPr lang="en-GB" sz="2400" dirty="0"/>
              <a:t> ‘a perfume’</a:t>
            </a:r>
          </a:p>
          <a:p>
            <a:pPr lvl="1"/>
            <a:r>
              <a:rPr lang="en-GB" sz="2400" dirty="0"/>
              <a:t>🤔: </a:t>
            </a:r>
            <a:r>
              <a:rPr lang="en-GB" sz="2400" i="1" dirty="0" err="1"/>
              <a:t>alkohol</a:t>
            </a:r>
            <a:r>
              <a:rPr lang="en-GB" sz="2400" dirty="0"/>
              <a:t> ‘alcohol’ – </a:t>
            </a:r>
            <a:r>
              <a:rPr lang="en-GB" sz="2400" i="1" dirty="0" err="1"/>
              <a:t>veselje</a:t>
            </a:r>
            <a:r>
              <a:rPr lang="en-GB" sz="2400" dirty="0"/>
              <a:t> ‘a joy’</a:t>
            </a:r>
          </a:p>
          <a:p>
            <a:pPr lvl="1"/>
            <a:r>
              <a:rPr lang="en-GB" sz="2400" dirty="0"/>
              <a:t>📉: </a:t>
            </a:r>
            <a:r>
              <a:rPr lang="en-GB" sz="2400" i="1" dirty="0" err="1"/>
              <a:t>avtoriteta</a:t>
            </a:r>
            <a:r>
              <a:rPr lang="en-GB" sz="2400" dirty="0"/>
              <a:t> ‘an authority’ – </a:t>
            </a:r>
            <a:r>
              <a:rPr lang="en-GB" sz="2400" i="1" dirty="0" err="1"/>
              <a:t>veščak</a:t>
            </a:r>
            <a:r>
              <a:rPr lang="en-GB" sz="2400" dirty="0"/>
              <a:t> ‘an expert’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58DF1286-4C28-60C7-5100-09DF0B846B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492283"/>
              </p:ext>
            </p:extLst>
          </p:nvPr>
        </p:nvGraphicFramePr>
        <p:xfrm>
          <a:off x="6689035" y="476494"/>
          <a:ext cx="4561369" cy="5827935"/>
        </p:xfrm>
        <a:graphic>
          <a:graphicData uri="http://schemas.openxmlformats.org/drawingml/2006/table">
            <a:tbl>
              <a:tblPr bandRow="1"/>
              <a:tblGrid>
                <a:gridCol w="1929714">
                  <a:extLst>
                    <a:ext uri="{9D8B030D-6E8A-4147-A177-3AD203B41FA5}">
                      <a16:colId xmlns:a16="http://schemas.microsoft.com/office/drawing/2014/main" val="3104216299"/>
                    </a:ext>
                  </a:extLst>
                </a:gridCol>
                <a:gridCol w="1407070">
                  <a:extLst>
                    <a:ext uri="{9D8B030D-6E8A-4147-A177-3AD203B41FA5}">
                      <a16:colId xmlns:a16="http://schemas.microsoft.com/office/drawing/2014/main" val="2952092803"/>
                    </a:ext>
                  </a:extLst>
                </a:gridCol>
                <a:gridCol w="1224585">
                  <a:extLst>
                    <a:ext uri="{9D8B030D-6E8A-4147-A177-3AD203B41FA5}">
                      <a16:colId xmlns:a16="http://schemas.microsoft.com/office/drawing/2014/main" val="2518917755"/>
                    </a:ext>
                  </a:extLst>
                </a:gridCol>
              </a:tblGrid>
              <a:tr h="927033">
                <a:tc>
                  <a:txBody>
                    <a:bodyPr/>
                    <a:lstStyle/>
                    <a:p>
                      <a:pPr marL="36576" algn="l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User group</a:t>
                      </a:r>
                      <a:endParaRPr lang="en-GB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Comments made</a:t>
                      </a:r>
                      <a:endParaRPr lang="en-GB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Comments </a:t>
                      </a:r>
                      <a:r>
                        <a:rPr lang="en-GB" sz="14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categorised</a:t>
                      </a:r>
                      <a:endParaRPr lang="en-GB" sz="1400" b="0" i="0" u="none" strike="noStrike" noProof="0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6328606"/>
                  </a:ext>
                </a:extLst>
              </a:tr>
              <a:tr h="689774">
                <a:tc>
                  <a:txBody>
                    <a:bodyPr/>
                    <a:lstStyle/>
                    <a:p>
                      <a:pPr marL="36576" algn="l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Lexicographers</a:t>
                      </a:r>
                      <a:endParaRPr lang="en-GB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just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2,717</a:t>
                      </a:r>
                      <a:endParaRPr lang="en-GB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1,802</a:t>
                      </a:r>
                      <a:endParaRPr lang="en-GB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3819756"/>
                  </a:ext>
                </a:extLst>
              </a:tr>
              <a:tr h="535619"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Language Editors</a:t>
                      </a:r>
                      <a:endParaRPr lang="en-GB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363</a:t>
                      </a:r>
                      <a:endParaRPr lang="en-GB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388</a:t>
                      </a:r>
                      <a:endParaRPr lang="en-GB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6263705"/>
                  </a:ext>
                </a:extLst>
              </a:tr>
              <a:tr h="511011"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Language Enthusiasts</a:t>
                      </a:r>
                      <a:endParaRPr lang="en-GB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783</a:t>
                      </a:r>
                      <a:endParaRPr lang="en-GB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708</a:t>
                      </a:r>
                      <a:endParaRPr lang="en-GB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4241538"/>
                  </a:ext>
                </a:extLst>
              </a:tr>
              <a:tr h="535619"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Marketers</a:t>
                      </a:r>
                      <a:endParaRPr lang="en-GB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640</a:t>
                      </a:r>
                      <a:endParaRPr lang="en-GB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609</a:t>
                      </a:r>
                      <a:endParaRPr lang="en-GB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3665152"/>
                  </a:ext>
                </a:extLst>
              </a:tr>
              <a:tr h="511011"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i="0" u="none" strike="noStrike" kern="100" dirty="0">
                          <a:effectLst/>
                          <a:latin typeface="+mn-lt"/>
                          <a:ea typeface="+mn-ea"/>
                          <a:cs typeface="+mn-cs"/>
                        </a:rPr>
                        <a:t>Translators</a:t>
                      </a:r>
                      <a:endParaRPr lang="en-GB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1,234</a:t>
                      </a:r>
                      <a:endParaRPr lang="en-GB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1,249</a:t>
                      </a:r>
                      <a:endParaRPr lang="en-GB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185085"/>
                  </a:ext>
                </a:extLst>
              </a:tr>
              <a:tr h="511011"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Students</a:t>
                      </a:r>
                      <a:endParaRPr lang="en-GB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2,593</a:t>
                      </a:r>
                      <a:endParaRPr lang="en-GB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1,845</a:t>
                      </a:r>
                      <a:endParaRPr lang="en-GB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265982"/>
                  </a:ext>
                </a:extLst>
              </a:tr>
              <a:tr h="535619"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Teachers of Slovene</a:t>
                      </a:r>
                      <a:endParaRPr lang="en-GB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252</a:t>
                      </a:r>
                      <a:endParaRPr lang="en-GB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246</a:t>
                      </a:r>
                      <a:endParaRPr lang="en-GB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7099082"/>
                  </a:ext>
                </a:extLst>
              </a:tr>
              <a:tr h="535619"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i="0" u="none" strike="noStrike" dirty="0">
                          <a:effectLst/>
                          <a:latin typeface="+mn-lt"/>
                        </a:rPr>
                        <a:t>TOTAL</a:t>
                      </a:r>
                      <a:endParaRPr lang="en-GB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8,582</a:t>
                      </a:r>
                      <a:endParaRPr lang="en-GB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6,846</a:t>
                      </a:r>
                      <a:endParaRPr lang="en-GB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5310416"/>
                  </a:ext>
                </a:extLst>
              </a:tr>
              <a:tr h="535619"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AVERAGE</a:t>
                      </a:r>
                      <a:endParaRPr lang="en-GB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1,226</a:t>
                      </a:r>
                      <a:endParaRPr lang="en-GB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978</a:t>
                      </a:r>
                      <a:endParaRPr lang="en-GB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0357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000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B3A9F-9653-8447-8F2D-3258C61FAAD1}" type="slidenum">
              <a:rPr lang="en-US" smtClean="0"/>
              <a:pPr/>
              <a:t>10</a:t>
            </a:fld>
            <a:r>
              <a:rPr lang="en-US" dirty="0"/>
              <a:t>/</a:t>
            </a:r>
            <a:r>
              <a:rPr lang="sl-SI" dirty="0"/>
              <a:t>14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14389" y="834360"/>
            <a:ext cx="10563224" cy="855958"/>
          </a:xfrm>
        </p:spPr>
        <p:txBody>
          <a:bodyPr/>
          <a:lstStyle/>
          <a:p>
            <a:r>
              <a:rPr lang="pl-PL" sz="3200" dirty="0"/>
              <a:t>H3: </a:t>
            </a:r>
            <a:r>
              <a:rPr lang="en-US" sz="3200" dirty="0"/>
              <a:t>Focus on different problems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sl-SI"/>
              <a:t>27/06/23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4"/>
          </p:nvPr>
        </p:nvSpPr>
        <p:spPr>
          <a:xfrm>
            <a:off x="814389" y="3121877"/>
            <a:ext cx="10348569" cy="3278801"/>
          </a:xfrm>
        </p:spPr>
        <p:txBody>
          <a:bodyPr numCol="3"/>
          <a:lstStyle/>
          <a:p>
            <a:pPr lvl="1"/>
            <a:r>
              <a:rPr lang="en-US" sz="1600" dirty="0">
                <a:latin typeface="+mj-lt"/>
                <a:ea typeface="Source Sans Pro SemiBold" charset="0"/>
                <a:cs typeface="Source Sans Pro SemiBold" charset="0"/>
              </a:rPr>
              <a:t>More frequent:</a:t>
            </a:r>
          </a:p>
          <a:p>
            <a:pPr lvl="2"/>
            <a:r>
              <a:rPr lang="en-US" sz="1600" dirty="0">
                <a:latin typeface="+mj-lt"/>
                <a:ea typeface="Source Sans Pro SemiBold" charset="0"/>
                <a:cs typeface="Source Sans Pro SemiBold" charset="0"/>
              </a:rPr>
              <a:t>comments on (lack of) sense disambiguation</a:t>
            </a:r>
          </a:p>
          <a:p>
            <a:pPr lvl="2"/>
            <a:r>
              <a:rPr lang="en-US" sz="1600" dirty="0">
                <a:latin typeface="+mj-lt"/>
                <a:ea typeface="Source Sans Pro SemiBold" charset="0"/>
                <a:cs typeface="Source Sans Pro SemiBold" charset="0"/>
              </a:rPr>
              <a:t>reporting "definition" or "description" issues.</a:t>
            </a:r>
          </a:p>
          <a:p>
            <a:pPr lvl="2"/>
            <a:r>
              <a:rPr lang="en-US" sz="1600" dirty="0">
                <a:latin typeface="+mj-lt"/>
                <a:ea typeface="Source Sans Pro SemiBold" charset="0"/>
                <a:cs typeface="Source Sans Pro SemiBold" charset="0"/>
              </a:rPr>
              <a:t>comments categorized as Other</a:t>
            </a:r>
            <a:endParaRPr lang="sl-SI" sz="1600" dirty="0">
              <a:latin typeface="+mj-lt"/>
              <a:ea typeface="Source Sans Pro SemiBold" charset="0"/>
              <a:cs typeface="Source Sans Pro SemiBold" charset="0"/>
            </a:endParaRPr>
          </a:p>
          <a:p>
            <a:pPr lvl="2"/>
            <a:endParaRPr lang="sl-SI" sz="1600" dirty="0">
              <a:latin typeface="+mj-lt"/>
              <a:ea typeface="Source Sans Pro SemiBold" charset="0"/>
              <a:cs typeface="Source Sans Pro SemiBold" charset="0"/>
            </a:endParaRPr>
          </a:p>
          <a:p>
            <a:pPr lvl="2"/>
            <a:endParaRPr lang="sl-SI" sz="1600" dirty="0">
              <a:latin typeface="+mj-lt"/>
              <a:ea typeface="Source Sans Pro SemiBold" charset="0"/>
              <a:cs typeface="Source Sans Pro SemiBold" charset="0"/>
            </a:endParaRPr>
          </a:p>
          <a:p>
            <a:pPr lvl="2"/>
            <a:endParaRPr lang="sl-SI" sz="1600" dirty="0">
              <a:latin typeface="+mj-lt"/>
              <a:ea typeface="Source Sans Pro SemiBold" charset="0"/>
              <a:cs typeface="Source Sans Pro SemiBold" charset="0"/>
            </a:endParaRPr>
          </a:p>
          <a:p>
            <a:pPr lvl="2"/>
            <a:endParaRPr lang="en-US" sz="1600" dirty="0">
              <a:latin typeface="+mj-lt"/>
              <a:ea typeface="Source Sans Pro SemiBold" charset="0"/>
              <a:cs typeface="Source Sans Pro SemiBold" charset="0"/>
            </a:endParaRPr>
          </a:p>
          <a:p>
            <a:pPr lvl="1"/>
            <a:r>
              <a:rPr lang="en-US" sz="1600" dirty="0">
                <a:latin typeface="+mj-lt"/>
                <a:ea typeface="Source Sans Pro SemiBold" charset="0"/>
                <a:cs typeface="Source Sans Pro SemiBold" charset="0"/>
              </a:rPr>
              <a:t>Less frequent:</a:t>
            </a:r>
          </a:p>
          <a:p>
            <a:pPr lvl="2"/>
            <a:r>
              <a:rPr lang="en-US" sz="1600" dirty="0">
                <a:latin typeface="+mj-lt"/>
                <a:ea typeface="Source Sans Pro SemiBold" charset="0"/>
                <a:cs typeface="Source Sans Pro SemiBold" charset="0"/>
              </a:rPr>
              <a:t>suggestions lacking essential sense component, semantic discrepancies and alternative semantic relations.</a:t>
            </a:r>
          </a:p>
          <a:p>
            <a:pPr lvl="2"/>
            <a:r>
              <a:rPr lang="en-US" sz="1600" dirty="0">
                <a:latin typeface="+mj-lt"/>
                <a:ea typeface="Source Sans Pro SemiBold" charset="0"/>
                <a:cs typeface="Source Sans Pro SemiBold" charset="0"/>
              </a:rPr>
              <a:t>reporting unknown words or meanings.</a:t>
            </a:r>
          </a:p>
          <a:p>
            <a:pPr lvl="2"/>
            <a:r>
              <a:rPr lang="en-US" sz="1600" dirty="0">
                <a:latin typeface="+mj-lt"/>
                <a:ea typeface="Source Sans Pro SemiBold" charset="0"/>
                <a:cs typeface="Source Sans Pro SemiBold" charset="0"/>
              </a:rPr>
              <a:t>opinion-based comments</a:t>
            </a:r>
          </a:p>
          <a:p>
            <a:pPr lvl="2"/>
            <a:r>
              <a:rPr lang="en-US" sz="1600" dirty="0">
                <a:latin typeface="+mj-lt"/>
                <a:ea typeface="Source Sans Pro SemiBold" charset="0"/>
                <a:cs typeface="Source Sans Pro SemiBold" charset="0"/>
              </a:rPr>
              <a:t>comments on foreign word origin.</a:t>
            </a:r>
          </a:p>
          <a:p>
            <a:pPr lvl="1"/>
            <a:r>
              <a:rPr lang="en-US" sz="1600" dirty="0">
                <a:latin typeface="+mj-lt"/>
                <a:ea typeface="Source Sans Pro SemiBold" charset="0"/>
                <a:cs typeface="Source Sans Pro SemiBold" charset="0"/>
              </a:rPr>
              <a:t>Similar:</a:t>
            </a:r>
          </a:p>
          <a:p>
            <a:pPr lvl="2"/>
            <a:r>
              <a:rPr lang="en-US" sz="1600" dirty="0">
                <a:latin typeface="+mj-lt"/>
                <a:ea typeface="Source Sans Pro SemiBold" charset="0"/>
                <a:cs typeface="Source Sans Pro SemiBold" charset="0"/>
              </a:rPr>
              <a:t>reporting incomplete word units.</a:t>
            </a:r>
          </a:p>
          <a:p>
            <a:pPr lvl="2"/>
            <a:r>
              <a:rPr lang="en-US" sz="1600" dirty="0">
                <a:latin typeface="+mj-lt"/>
                <a:ea typeface="Source Sans Pro SemiBold" charset="0"/>
                <a:cs typeface="Source Sans Pro SemiBold" charset="0"/>
              </a:rPr>
              <a:t>commenting on marked vocabulary.</a:t>
            </a: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B027567C-9375-1F1C-4D2E-9F08CFD2FCDF}"/>
              </a:ext>
            </a:extLst>
          </p:cNvPr>
          <p:cNvSpPr txBox="1">
            <a:spLocks/>
          </p:cNvSpPr>
          <p:nvPr/>
        </p:nvSpPr>
        <p:spPr>
          <a:xfrm>
            <a:off x="823014" y="1809911"/>
            <a:ext cx="10348569" cy="32788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latin typeface="+mj-lt"/>
                <a:ea typeface="Source Sans Pro SemiBold" charset="0"/>
                <a:cs typeface="Source Sans Pro SemiBold" charset="0"/>
              </a:rPr>
              <a:t>Hypothesis confirmed: Lexicographers identified different potential problems and their decisions differ from other groups</a:t>
            </a:r>
          </a:p>
          <a:p>
            <a:r>
              <a:rPr lang="en-US" sz="2200" dirty="0">
                <a:latin typeface="+mj-lt"/>
                <a:ea typeface="Source Sans Pro SemiBold" charset="0"/>
                <a:cs typeface="Source Sans Pro SemiBold" charset="0"/>
              </a:rPr>
              <a:t>Comment categories – compared to other groups</a:t>
            </a:r>
          </a:p>
        </p:txBody>
      </p:sp>
    </p:spTree>
    <p:extLst>
      <p:ext uri="{BB962C8B-B14F-4D97-AF65-F5344CB8AC3E}">
        <p14:creationId xmlns:p14="http://schemas.microsoft.com/office/powerpoint/2010/main" val="3553392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/>
          <p:cNvSpPr>
            <a:spLocks noGrp="1"/>
          </p:cNvSpPr>
          <p:nvPr>
            <p:ph type="sldNum" sz="quarter" idx="11"/>
          </p:nvPr>
        </p:nvSpPr>
        <p:spPr>
          <a:xfrm>
            <a:off x="11004698" y="6507505"/>
            <a:ext cx="372915" cy="13849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C9B3A9F-9653-8447-8F2D-3258C61FAAD1}" type="slidenum">
              <a:rPr lang="en-US" smtClean="0"/>
              <a:pPr>
                <a:spcAft>
                  <a:spcPts val="600"/>
                </a:spcAft>
              </a:pPr>
              <a:t>11</a:t>
            </a:fld>
            <a:r>
              <a:rPr lang="en-US" dirty="0"/>
              <a:t>/</a:t>
            </a:r>
            <a:r>
              <a:rPr lang="sl-SI" dirty="0"/>
              <a:t>14</a:t>
            </a:r>
            <a:endParaRPr lang="en-US" dirty="0"/>
          </a:p>
        </p:txBody>
      </p:sp>
      <p:sp>
        <p:nvSpPr>
          <p:cNvPr id="12" name="Označba mesta besedila 11"/>
          <p:cNvSpPr>
            <a:spLocks noGrp="1"/>
          </p:cNvSpPr>
          <p:nvPr>
            <p:ph type="body" sz="quarter" idx="14"/>
          </p:nvPr>
        </p:nvSpPr>
        <p:spPr>
          <a:xfrm>
            <a:off x="814921" y="814329"/>
            <a:ext cx="6192166" cy="979069"/>
          </a:xfrm>
        </p:spPr>
        <p:txBody>
          <a:bodyPr>
            <a:noAutofit/>
          </a:bodyPr>
          <a:lstStyle/>
          <a:p>
            <a:r>
              <a:rPr lang="en-US" sz="3000" dirty="0"/>
              <a:t>H4: </a:t>
            </a:r>
            <a:r>
              <a:rPr lang="en-US" sz="3000" dirty="0" err="1"/>
              <a:t>Rigour</a:t>
            </a:r>
            <a:r>
              <a:rPr lang="en-US" sz="3000" dirty="0"/>
              <a:t> and reserve in incorporating user suggestions </a:t>
            </a:r>
            <a:endParaRPr lang="sl-SI" sz="3000" dirty="0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7"/>
          </p:nvPr>
        </p:nvSpPr>
        <p:spPr>
          <a:xfrm>
            <a:off x="9320213" y="134920"/>
            <a:ext cx="2057400" cy="13849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l-SI"/>
              <a:t>27/06/23</a:t>
            </a:r>
            <a:endParaRPr lang="en-US"/>
          </a:p>
        </p:txBody>
      </p:sp>
      <p:sp>
        <p:nvSpPr>
          <p:cNvPr id="14" name="Označba mesta besedila 13"/>
          <p:cNvSpPr>
            <a:spLocks noGrp="1"/>
          </p:cNvSpPr>
          <p:nvPr>
            <p:ph type="body" sz="quarter" idx="19"/>
          </p:nvPr>
        </p:nvSpPr>
        <p:spPr>
          <a:xfrm>
            <a:off x="814921" y="1915726"/>
            <a:ext cx="4900612" cy="4335940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Hypothesis</a:t>
            </a:r>
            <a:r>
              <a:rPr lang="pl-PL" sz="2400" dirty="0"/>
              <a:t> </a:t>
            </a:r>
            <a:r>
              <a:rPr lang="en-GB" sz="2400" dirty="0"/>
              <a:t>partially</a:t>
            </a:r>
            <a:r>
              <a:rPr lang="pl-PL" sz="2400" dirty="0"/>
              <a:t> </a:t>
            </a:r>
            <a:r>
              <a:rPr lang="en-GB" sz="2400" dirty="0"/>
              <a:t>confirmed</a:t>
            </a:r>
            <a:r>
              <a:rPr lang="pl-PL" sz="2400" dirty="0"/>
              <a:t>:</a:t>
            </a:r>
            <a:r>
              <a:rPr lang="en-US" sz="2400" dirty="0"/>
              <a:t> Lexicographers show caution and reserve in incorporating user suggestions</a:t>
            </a:r>
            <a:r>
              <a:rPr lang="pl-PL" sz="2400" dirty="0"/>
              <a:t> </a:t>
            </a:r>
            <a:r>
              <a:rPr lang="en-US" sz="2400" dirty="0"/>
              <a:t>but </a:t>
            </a:r>
            <a:r>
              <a:rPr lang="en-GB" sz="2400" dirty="0"/>
              <a:t>are</a:t>
            </a:r>
            <a:r>
              <a:rPr lang="pl-PL" sz="2400" dirty="0"/>
              <a:t> </a:t>
            </a:r>
            <a:r>
              <a:rPr lang="en-US" sz="2400" dirty="0"/>
              <a:t>rejecting suggestions less often than other groups.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Lexicographers and Students gave CONDITIONAL YES more frequently.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Lexicographers gave NO answer significantly less often than other groups</a:t>
            </a:r>
            <a:r>
              <a:rPr lang="pl-PL" sz="2400" dirty="0"/>
              <a:t> and </a:t>
            </a:r>
            <a:r>
              <a:rPr lang="en-US" sz="2400" dirty="0"/>
              <a:t>were the least strict and rigorous group.</a:t>
            </a:r>
          </a:p>
        </p:txBody>
      </p:sp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54BF5DED-1571-60D9-85ED-3307FA0999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9962035"/>
              </p:ext>
            </p:extLst>
          </p:nvPr>
        </p:nvGraphicFramePr>
        <p:xfrm>
          <a:off x="6096000" y="428920"/>
          <a:ext cx="5937008" cy="6000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3412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1004698" y="6507505"/>
            <a:ext cx="372915" cy="138499"/>
          </a:xfrm>
        </p:spPr>
        <p:txBody>
          <a:bodyPr/>
          <a:lstStyle/>
          <a:p>
            <a:fld id="{4C9B3A9F-9653-8447-8F2D-3258C61FAAD1}" type="slidenum">
              <a:rPr lang="en-US" smtClean="0"/>
              <a:pPr/>
              <a:t>12</a:t>
            </a:fld>
            <a:r>
              <a:rPr lang="en-US" dirty="0"/>
              <a:t>/</a:t>
            </a:r>
            <a:r>
              <a:rPr lang="sl-SI" dirty="0"/>
              <a:t>14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14389" y="834360"/>
            <a:ext cx="10563224" cy="979069"/>
          </a:xfrm>
        </p:spPr>
        <p:txBody>
          <a:bodyPr/>
          <a:lstStyle/>
          <a:p>
            <a:r>
              <a:rPr lang="en-GB" dirty="0"/>
              <a:t>Lexicographers' characteristics</a:t>
            </a:r>
            <a:r>
              <a:rPr lang="pl-PL" dirty="0"/>
              <a:t> - </a:t>
            </a:r>
            <a:r>
              <a:rPr lang="en-GB" dirty="0"/>
              <a:t>summary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sl-SI"/>
              <a:t>27/06/23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4"/>
          </p:nvPr>
        </p:nvSpPr>
        <p:spPr>
          <a:xfrm>
            <a:off x="823014" y="1809911"/>
            <a:ext cx="10554599" cy="3278801"/>
          </a:xfrm>
        </p:spPr>
        <p:txBody>
          <a:bodyPr/>
          <a:lstStyle/>
          <a:p>
            <a:r>
              <a:rPr lang="en-US" dirty="0">
                <a:latin typeface="+mj-lt"/>
                <a:ea typeface="Source Sans Pro SemiBold" charset="0"/>
                <a:cs typeface="Source Sans Pro SemiBold" charset="0"/>
              </a:rPr>
              <a:t>2 out of 4 hypotheses supported</a:t>
            </a:r>
          </a:p>
          <a:p>
            <a:r>
              <a:rPr lang="en-US" dirty="0">
                <a:latin typeface="+mj-lt"/>
                <a:ea typeface="Source Sans Pro SemiBold" charset="0"/>
                <a:cs typeface="Source Sans Pro SemiBold" charset="0"/>
              </a:rPr>
              <a:t>Least consistent group with low Inter-Annotator Agreement (IAA) score and highest number of tied answers.</a:t>
            </a:r>
          </a:p>
          <a:p>
            <a:pPr lvl="1"/>
            <a:r>
              <a:rPr lang="en-US" dirty="0">
                <a:latin typeface="+mj-lt"/>
                <a:ea typeface="Source Sans Pro SemiBold" charset="0"/>
                <a:cs typeface="Source Sans Pro SemiBold" charset="0"/>
              </a:rPr>
              <a:t>Non-binary response options (with CONDITIONAL YES selected most frequently)</a:t>
            </a:r>
          </a:p>
          <a:p>
            <a:pPr lvl="1"/>
            <a:r>
              <a:rPr lang="en-US" dirty="0">
                <a:latin typeface="+mj-lt"/>
                <a:ea typeface="Source Sans Pro SemiBold" charset="0"/>
                <a:cs typeface="Source Sans Pro SemiBold" charset="0"/>
              </a:rPr>
              <a:t>Desire to provide users with various types (e. g. semantic and contextual) information.</a:t>
            </a:r>
          </a:p>
          <a:p>
            <a:r>
              <a:rPr lang="en-US" dirty="0">
                <a:latin typeface="+mj-lt"/>
                <a:ea typeface="Source Sans Pro SemiBold" charset="0"/>
                <a:cs typeface="Source Sans Pro SemiBold" charset="0"/>
              </a:rPr>
              <a:t>Identified more potential shortcomings of the suggested synonyms</a:t>
            </a:r>
          </a:p>
          <a:p>
            <a:pPr lvl="1"/>
            <a:r>
              <a:rPr lang="en-US" dirty="0">
                <a:latin typeface="+mj-lt"/>
                <a:ea typeface="Source Sans Pro SemiBold" charset="0"/>
                <a:cs typeface="Source Sans Pro SemiBold" charset="0"/>
              </a:rPr>
              <a:t>Identifying more language phenomena and operating with more precise terminology</a:t>
            </a:r>
          </a:p>
          <a:p>
            <a:pPr lvl="1"/>
            <a:r>
              <a:rPr lang="en-US" dirty="0">
                <a:latin typeface="+mj-lt"/>
                <a:ea typeface="Source Sans Pro SemiBold" charset="0"/>
                <a:cs typeface="Source Sans Pro SemiBold" charset="0"/>
              </a:rPr>
              <a:t>Understanding their possible implications</a:t>
            </a:r>
          </a:p>
          <a:p>
            <a:r>
              <a:rPr lang="en-US" dirty="0">
                <a:latin typeface="+mj-lt"/>
                <a:ea typeface="Source Sans Pro SemiBold" charset="0"/>
                <a:cs typeface="Source Sans Pro SemiBold" charset="0"/>
              </a:rPr>
              <a:t>Addressed issues less frequently mentioned by other evaluators.</a:t>
            </a:r>
          </a:p>
          <a:p>
            <a:pPr lvl="1"/>
            <a:r>
              <a:rPr lang="en-US" dirty="0">
                <a:latin typeface="+mj-lt"/>
                <a:ea typeface="Source Sans Pro SemiBold" charset="0"/>
                <a:cs typeface="Source Sans Pro SemiBold" charset="0"/>
              </a:rPr>
              <a:t>Awareness of current limitations of the Thesaurus</a:t>
            </a:r>
          </a:p>
          <a:p>
            <a:pPr lvl="1"/>
            <a:r>
              <a:rPr lang="en-US" dirty="0">
                <a:latin typeface="+mj-lt"/>
                <a:ea typeface="Source Sans Pro SemiBold" charset="0"/>
                <a:cs typeface="Source Sans Pro SemiBold" charset="0"/>
              </a:rPr>
              <a:t>Previous attempts to identify users' needs</a:t>
            </a:r>
          </a:p>
          <a:p>
            <a:r>
              <a:rPr lang="en-US" dirty="0">
                <a:latin typeface="+mj-lt"/>
                <a:ea typeface="Source Sans Pro SemiBold" charset="0"/>
                <a:cs typeface="Source Sans Pro SemiBold" charset="0"/>
              </a:rPr>
              <a:t>Least rigorous group, deeming only a small portion of data unsuitable.</a:t>
            </a:r>
          </a:p>
          <a:p>
            <a:pPr lvl="1"/>
            <a:r>
              <a:rPr lang="en-US" dirty="0">
                <a:latin typeface="+mj-lt"/>
                <a:ea typeface="Source Sans Pro SemiBold" charset="0"/>
                <a:cs typeface="Source Sans Pro SemiBold" charset="0"/>
              </a:rPr>
              <a:t>Desire to provide users with multiple synonym options.</a:t>
            </a:r>
          </a:p>
        </p:txBody>
      </p:sp>
    </p:spTree>
    <p:extLst>
      <p:ext uri="{BB962C8B-B14F-4D97-AF65-F5344CB8AC3E}">
        <p14:creationId xmlns:p14="http://schemas.microsoft.com/office/powerpoint/2010/main" val="4269717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B3A9F-9653-8447-8F2D-3258C61FAAD1}" type="slidenum">
              <a:rPr lang="en-US" smtClean="0"/>
              <a:pPr/>
              <a:t>13</a:t>
            </a:fld>
            <a:r>
              <a:rPr lang="en-US" dirty="0"/>
              <a:t>/</a:t>
            </a:r>
            <a:r>
              <a:rPr lang="sl-SI" dirty="0"/>
              <a:t>14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14389" y="834360"/>
            <a:ext cx="10563224" cy="979069"/>
          </a:xfrm>
        </p:spPr>
        <p:txBody>
          <a:bodyPr/>
          <a:lstStyle/>
          <a:p>
            <a:r>
              <a:rPr lang="en-GB" dirty="0"/>
              <a:t>Next Steps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sl-SI"/>
              <a:t>27/06/23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4"/>
          </p:nvPr>
        </p:nvSpPr>
        <p:spPr>
          <a:xfrm>
            <a:off x="823014" y="1809911"/>
            <a:ext cx="10554599" cy="3278801"/>
          </a:xfrm>
        </p:spPr>
        <p:txBody>
          <a:bodyPr/>
          <a:lstStyle/>
          <a:p>
            <a:r>
              <a:rPr lang="en-US" sz="2400" dirty="0">
                <a:latin typeface="+mj-lt"/>
                <a:ea typeface="Source Sans Pro SemiBold" charset="0"/>
                <a:cs typeface="Source Sans Pro SemiBold" charset="0"/>
              </a:rPr>
              <a:t>Practical implications:</a:t>
            </a:r>
          </a:p>
          <a:p>
            <a:pPr lvl="1"/>
            <a:r>
              <a:rPr lang="en-US" sz="2400" dirty="0">
                <a:latin typeface="+mj-lt"/>
                <a:ea typeface="Source Sans Pro SemiBold" charset="0"/>
                <a:cs typeface="Source Sans Pro SemiBold" charset="0"/>
              </a:rPr>
              <a:t>Guide for drafting editorial protocols and defining suitable data and additional information.</a:t>
            </a:r>
          </a:p>
          <a:p>
            <a:pPr lvl="1"/>
            <a:r>
              <a:rPr lang="en-US" sz="2400" dirty="0">
                <a:latin typeface="+mj-lt"/>
                <a:ea typeface="Source Sans Pro SemiBold" charset="0"/>
                <a:cs typeface="Source Sans Pro SemiBold" charset="0"/>
              </a:rPr>
              <a:t>Adding new types of information to the Thesaurus, e. g. semantic disambiguation, labels, metadata.</a:t>
            </a:r>
          </a:p>
          <a:p>
            <a:pPr lvl="1"/>
            <a:r>
              <a:rPr lang="en-US" sz="2400" dirty="0">
                <a:latin typeface="+mj-lt"/>
                <a:ea typeface="Source Sans Pro SemiBold" charset="0"/>
                <a:cs typeface="Source Sans Pro SemiBold" charset="0"/>
              </a:rPr>
              <a:t>Prioritizing issues identified in the study in further development of the Thesaurus.</a:t>
            </a:r>
          </a:p>
          <a:p>
            <a:r>
              <a:rPr lang="en-US" sz="2400" dirty="0">
                <a:latin typeface="+mj-lt"/>
                <a:ea typeface="Source Sans Pro SemiBold" charset="0"/>
                <a:cs typeface="Source Sans Pro SemiBold" charset="0"/>
              </a:rPr>
              <a:t>Ongoing need to monitor community priorities and needs:</a:t>
            </a:r>
          </a:p>
          <a:p>
            <a:pPr lvl="1"/>
            <a:r>
              <a:rPr lang="en-US" sz="2400" dirty="0">
                <a:latin typeface="+mj-lt"/>
                <a:ea typeface="Source Sans Pro SemiBold" charset="0"/>
                <a:cs typeface="Source Sans Pro SemiBold" charset="0"/>
              </a:rPr>
              <a:t>Ensure responsiveness of lexical resources.</a:t>
            </a:r>
          </a:p>
        </p:txBody>
      </p:sp>
    </p:spTree>
    <p:extLst>
      <p:ext uri="{BB962C8B-B14F-4D97-AF65-F5344CB8AC3E}">
        <p14:creationId xmlns:p14="http://schemas.microsoft.com/office/powerpoint/2010/main" val="3098349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283F26B-8C33-04BE-72AB-F0613A588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3A9F-9653-8447-8F2D-3258C61FAAD1}" type="slidenum">
              <a:rPr lang="en-US" smtClean="0"/>
              <a:pPr/>
              <a:t>14</a:t>
            </a:fld>
            <a:r>
              <a:rPr lang="en-US" dirty="0"/>
              <a:t>/</a:t>
            </a:r>
            <a:r>
              <a:rPr lang="sl-SI" dirty="0"/>
              <a:t>14</a:t>
            </a:r>
            <a:endParaRPr lang="en-US" dirty="0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7E9BCA0-BDB3-5526-9521-A0A6B97AC203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sl-SI"/>
              <a:t>27/06/23</a:t>
            </a:r>
            <a:endParaRPr lang="en-US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A0A55C0E-9501-0878-49BD-B51E3F3309E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C6152152-B115-CA35-4F38-B042B7C20268}"/>
              </a:ext>
            </a:extLst>
          </p:cNvPr>
          <p:cNvSpPr/>
          <p:nvPr/>
        </p:nvSpPr>
        <p:spPr>
          <a:xfrm>
            <a:off x="8220075" y="864704"/>
            <a:ext cx="3157537" cy="551017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477EB14A-D0AF-1481-FC58-4D68F69A2A34}"/>
              </a:ext>
            </a:extLst>
          </p:cNvPr>
          <p:cNvSpPr txBox="1"/>
          <p:nvPr/>
        </p:nvSpPr>
        <p:spPr>
          <a:xfrm>
            <a:off x="8617226" y="1292087"/>
            <a:ext cx="250466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Source Sans Pro" charset="0"/>
                <a:ea typeface="Source Sans Pro" charset="0"/>
              </a:rPr>
              <a:t>Want</a:t>
            </a:r>
            <a:r>
              <a:rPr lang="en-GB" sz="1800" dirty="0">
                <a:solidFill>
                  <a:srgbClr val="FFFFFF"/>
                </a:solidFill>
              </a:rPr>
              <a:t> </a:t>
            </a:r>
            <a:endParaRPr lang="sl-SI" sz="1800" dirty="0">
              <a:solidFill>
                <a:srgbClr val="FFFFFF"/>
              </a:solidFill>
            </a:endParaRPr>
          </a:p>
          <a:p>
            <a:r>
              <a:rPr lang="en-GB" sz="4000" b="1" dirty="0">
                <a:solidFill>
                  <a:schemeClr val="bg1"/>
                </a:solidFill>
                <a:latin typeface="Source Sans Pro" charset="0"/>
                <a:ea typeface="Source Sans Pro" charset="0"/>
              </a:rPr>
              <a:t>to</a:t>
            </a:r>
            <a:r>
              <a:rPr lang="en-GB" sz="1800" dirty="0">
                <a:solidFill>
                  <a:srgbClr val="FFFFFF"/>
                </a:solidFill>
              </a:rPr>
              <a:t> </a:t>
            </a:r>
            <a:endParaRPr lang="sl-SI" sz="1800" dirty="0">
              <a:solidFill>
                <a:srgbClr val="FFFFFF"/>
              </a:solidFill>
            </a:endParaRPr>
          </a:p>
          <a:p>
            <a:r>
              <a:rPr lang="en-GB" sz="4000" b="1" dirty="0">
                <a:solidFill>
                  <a:schemeClr val="bg1"/>
                </a:solidFill>
                <a:latin typeface="Source Sans Pro" charset="0"/>
                <a:ea typeface="Source Sans Pro" charset="0"/>
              </a:rPr>
              <a:t>know</a:t>
            </a:r>
            <a:r>
              <a:rPr lang="en-GB" sz="1800" dirty="0">
                <a:solidFill>
                  <a:srgbClr val="FFFFFF"/>
                </a:solidFill>
              </a:rPr>
              <a:t> </a:t>
            </a:r>
            <a:r>
              <a:rPr lang="en-GB" sz="4000" b="1" dirty="0">
                <a:solidFill>
                  <a:schemeClr val="bg1"/>
                </a:solidFill>
                <a:latin typeface="Source Sans Pro" charset="0"/>
                <a:ea typeface="Source Sans Pro" charset="0"/>
              </a:rPr>
              <a:t>mor</a:t>
            </a:r>
            <a:r>
              <a:rPr lang="sl-SI" sz="4000" b="1" dirty="0">
                <a:solidFill>
                  <a:schemeClr val="bg1"/>
                </a:solidFill>
                <a:latin typeface="Source Sans Pro" charset="0"/>
                <a:ea typeface="Source Sans Pro" charset="0"/>
              </a:rPr>
              <a:t>e?</a:t>
            </a:r>
            <a:endParaRPr lang="en-GB" dirty="0"/>
          </a:p>
        </p:txBody>
      </p:sp>
      <p:pic>
        <p:nvPicPr>
          <p:cNvPr id="9" name="Symbol zastępczy zawartości 8" descr="Spotkanie z wypełnieniem pełnym">
            <a:extLst>
              <a:ext uri="{FF2B5EF4-FFF2-40B4-BE49-F238E27FC236}">
                <a16:creationId xmlns:a16="http://schemas.microsoft.com/office/drawing/2014/main" id="{0CE00695-7F47-05CC-CCD3-3003FCFE2536}"/>
              </a:ext>
            </a:extLst>
          </p:cNvPr>
          <p:cNvPicPr>
            <a:picLocks noGrp="1" noChangeAspect="1"/>
          </p:cNvPicPr>
          <p:nvPr>
            <p:ph sz="quarter" idx="19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9518" y="1006002"/>
            <a:ext cx="914400" cy="914400"/>
          </a:xfrm>
          <a:prstGeom prst="rect">
            <a:avLst/>
          </a:prstGeom>
        </p:spPr>
      </p:pic>
      <p:pic>
        <p:nvPicPr>
          <p:cNvPr id="11" name="Grafika 10" descr="Koperta z wypełnieniem pełnym">
            <a:extLst>
              <a:ext uri="{FF2B5EF4-FFF2-40B4-BE49-F238E27FC236}">
                <a16:creationId xmlns:a16="http://schemas.microsoft.com/office/drawing/2014/main" id="{D57B19BB-E8E1-EAEB-AFA9-8F48C0C530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9518" y="2688301"/>
            <a:ext cx="914400" cy="914400"/>
          </a:xfrm>
          <a:prstGeom prst="rect">
            <a:avLst/>
          </a:prstGeom>
        </p:spPr>
      </p:pic>
      <p:pic>
        <p:nvPicPr>
          <p:cNvPr id="13" name="Grafika 12" descr="Internet z wypełnieniem pełnym">
            <a:extLst>
              <a:ext uri="{FF2B5EF4-FFF2-40B4-BE49-F238E27FC236}">
                <a16:creationId xmlns:a16="http://schemas.microsoft.com/office/drawing/2014/main" id="{485E1EAD-4C0A-11F8-F630-708BF5AE57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9518" y="4153807"/>
            <a:ext cx="914400" cy="914400"/>
          </a:xfrm>
          <a:prstGeom prst="rect">
            <a:avLst/>
          </a:prstGeom>
        </p:spPr>
      </p:pic>
      <p:pic>
        <p:nvPicPr>
          <p:cNvPr id="15" name="Grafika 14" descr="Pytania z wypełnieniem pełnym">
            <a:extLst>
              <a:ext uri="{FF2B5EF4-FFF2-40B4-BE49-F238E27FC236}">
                <a16:creationId xmlns:a16="http://schemas.microsoft.com/office/drawing/2014/main" id="{0C8EF183-A15D-9093-2531-EDAD927F682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14387" y="5338943"/>
            <a:ext cx="914400" cy="914400"/>
          </a:xfrm>
          <a:prstGeom prst="rect">
            <a:avLst/>
          </a:prstGeom>
        </p:spPr>
      </p:pic>
      <p:sp>
        <p:nvSpPr>
          <p:cNvPr id="16" name="pole tekstowe 15">
            <a:extLst>
              <a:ext uri="{FF2B5EF4-FFF2-40B4-BE49-F238E27FC236}">
                <a16:creationId xmlns:a16="http://schemas.microsoft.com/office/drawing/2014/main" id="{90A7DB8B-0125-5148-FF02-5708AAA3519B}"/>
              </a:ext>
            </a:extLst>
          </p:cNvPr>
          <p:cNvSpPr txBox="1"/>
          <p:nvPr/>
        </p:nvSpPr>
        <p:spPr>
          <a:xfrm>
            <a:off x="2111961" y="1006002"/>
            <a:ext cx="5724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en-US" sz="2400" dirty="0">
                <a:latin typeface="+mj-lt"/>
                <a:ea typeface="Source Sans Pro SemiBold" charset="0"/>
              </a:rPr>
              <a:t>Wednesday, 28 June 2023, 14.00</a:t>
            </a:r>
            <a:r>
              <a:rPr lang="sl-SI" sz="2400" dirty="0">
                <a:latin typeface="+mj-lt"/>
                <a:ea typeface="Source Sans Pro SemiBold" charset="0"/>
              </a:rPr>
              <a:t>: </a:t>
            </a:r>
            <a:r>
              <a:rPr lang="en-US" sz="2400" b="0" i="1" u="none" strike="noStrike" baseline="0" dirty="0">
                <a:latin typeface="LiberationSans"/>
              </a:rPr>
              <a:t>Thesaurus of Modern Slovene 2.0</a:t>
            </a:r>
            <a:endParaRPr lang="en-GB" sz="2400" dirty="0">
              <a:latin typeface="+mj-lt"/>
              <a:ea typeface="Source Sans Pro SemiBold" charset="0"/>
            </a:endParaRP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FB9675C3-498B-1118-D7D3-6AED66FD0DA9}"/>
              </a:ext>
            </a:extLst>
          </p:cNvPr>
          <p:cNvSpPr txBox="1"/>
          <p:nvPr/>
        </p:nvSpPr>
        <p:spPr>
          <a:xfrm>
            <a:off x="960420" y="2086214"/>
            <a:ext cx="6766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Stay connected!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39294310-3318-27FE-3506-0DC8B8886AD1}"/>
              </a:ext>
            </a:extLst>
          </p:cNvPr>
          <p:cNvSpPr txBox="1"/>
          <p:nvPr/>
        </p:nvSpPr>
        <p:spPr>
          <a:xfrm>
            <a:off x="2216426" y="2782957"/>
            <a:ext cx="5510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10"/>
              </a:rPr>
              <a:t>Magdalena.Gapsa@ff.uni-lj.si</a:t>
            </a:r>
            <a:r>
              <a:rPr lang="sl-SI" dirty="0"/>
              <a:t> </a:t>
            </a:r>
            <a:endParaRPr lang="en-GB" dirty="0"/>
          </a:p>
          <a:p>
            <a:r>
              <a:rPr lang="en-GB" dirty="0">
                <a:hlinkClick r:id="rId11"/>
              </a:rPr>
              <a:t>Spela.ArharHoldt@fri.uni-lj.si</a:t>
            </a:r>
            <a:r>
              <a:rPr lang="sl-SI" dirty="0"/>
              <a:t> </a:t>
            </a:r>
            <a:r>
              <a:rPr lang="en-GB" dirty="0"/>
              <a:t> </a:t>
            </a: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87B811DA-EC1B-A1D7-FE98-266BD3B36F6C}"/>
              </a:ext>
            </a:extLst>
          </p:cNvPr>
          <p:cNvSpPr txBox="1"/>
          <p:nvPr/>
        </p:nvSpPr>
        <p:spPr>
          <a:xfrm>
            <a:off x="960420" y="3766930"/>
            <a:ext cx="6876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Centre for Language Resources and Technologies (CJVT UL):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11304A20-3939-5CF5-2FB2-B33C9D5CA8B2}"/>
              </a:ext>
            </a:extLst>
          </p:cNvPr>
          <p:cNvSpPr txBox="1"/>
          <p:nvPr/>
        </p:nvSpPr>
        <p:spPr>
          <a:xfrm>
            <a:off x="2111961" y="4313583"/>
            <a:ext cx="57249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Website</a:t>
            </a:r>
            <a:r>
              <a:rPr lang="sl-SI" dirty="0"/>
              <a:t>: 		</a:t>
            </a:r>
            <a:r>
              <a:rPr lang="en-GB" dirty="0">
                <a:hlinkClick r:id="rId12"/>
              </a:rPr>
              <a:t>www.cjvt.si</a:t>
            </a:r>
            <a:r>
              <a:rPr lang="sl-SI" dirty="0"/>
              <a:t> </a:t>
            </a:r>
            <a:endParaRPr lang="en-GB" dirty="0"/>
          </a:p>
          <a:p>
            <a:r>
              <a:rPr lang="sl-SI" dirty="0"/>
              <a:t>Facebook: 	Center</a:t>
            </a:r>
            <a:r>
              <a:rPr lang="en-GB" dirty="0"/>
              <a:t> za jezikovne vire in tehnologije</a:t>
            </a:r>
          </a:p>
          <a:p>
            <a:endParaRPr lang="en-GB" dirty="0"/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5DF75E2D-78A3-BA6D-29E2-BB624B70AFB0}"/>
              </a:ext>
            </a:extLst>
          </p:cNvPr>
          <p:cNvSpPr txBox="1"/>
          <p:nvPr/>
        </p:nvSpPr>
        <p:spPr>
          <a:xfrm>
            <a:off x="2325757" y="5359219"/>
            <a:ext cx="54014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Questions?</a:t>
            </a:r>
            <a:br>
              <a:rPr lang="en-GB" sz="2000" dirty="0"/>
            </a:br>
            <a:r>
              <a:rPr lang="en-GB" sz="2000" dirty="0"/>
              <a:t>Comments?</a:t>
            </a:r>
          </a:p>
          <a:p>
            <a:r>
              <a:rPr lang="en-GB" sz="2000" dirty="0"/>
              <a:t>Thoughts?</a:t>
            </a:r>
          </a:p>
        </p:txBody>
      </p:sp>
    </p:spTree>
    <p:extLst>
      <p:ext uri="{BB962C8B-B14F-4D97-AF65-F5344CB8AC3E}">
        <p14:creationId xmlns:p14="http://schemas.microsoft.com/office/powerpoint/2010/main" val="3095973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B3A9F-9653-8447-8F2D-3258C61FAAD1}" type="slidenum">
              <a:rPr lang="en-US" smtClean="0"/>
              <a:pPr/>
              <a:t>1</a:t>
            </a:fld>
            <a:r>
              <a:rPr lang="en-US" dirty="0"/>
              <a:t>/</a:t>
            </a:r>
            <a:r>
              <a:rPr lang="sl-SI" dirty="0"/>
              <a:t>14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65302" y="834360"/>
            <a:ext cx="11082750" cy="979069"/>
          </a:xfrm>
        </p:spPr>
        <p:txBody>
          <a:bodyPr/>
          <a:lstStyle/>
          <a:p>
            <a:r>
              <a:rPr lang="en-US" dirty="0"/>
              <a:t>Thesaurus</a:t>
            </a:r>
            <a:r>
              <a:rPr lang="pl-PL" dirty="0"/>
              <a:t> 1.0</a:t>
            </a:r>
            <a:r>
              <a:rPr lang="en-US" dirty="0"/>
              <a:t> Key Information and Functions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sl-SI"/>
              <a:t>27/06/23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4"/>
          </p:nvPr>
        </p:nvSpPr>
        <p:spPr>
          <a:xfrm>
            <a:off x="823014" y="1809911"/>
            <a:ext cx="10308812" cy="3278801"/>
          </a:xfrm>
        </p:spPr>
        <p:txBody>
          <a:bodyPr/>
          <a:lstStyle/>
          <a:p>
            <a:r>
              <a:rPr lang="en-US" sz="2000" dirty="0">
                <a:latin typeface="+mj-lt"/>
                <a:ea typeface="Source Sans Pro SemiBold" charset="0"/>
                <a:cs typeface="Source Sans Pro SemiBold" charset="0"/>
              </a:rPr>
              <a:t>Digitally-born dictionary created from pre-existing language resources</a:t>
            </a:r>
          </a:p>
          <a:p>
            <a:pPr lvl="1"/>
            <a:r>
              <a:rPr lang="en-US" sz="2000" dirty="0">
                <a:latin typeface="+mj-lt"/>
                <a:ea typeface="Source Sans Pro SemiBold" charset="0"/>
                <a:cs typeface="Source Sans Pro SemiBold" charset="0"/>
              </a:rPr>
              <a:t>Initial version generated automatically</a:t>
            </a:r>
          </a:p>
          <a:p>
            <a:pPr lvl="2"/>
            <a:r>
              <a:rPr lang="en-US" sz="2000" dirty="0">
                <a:latin typeface="+mj-lt"/>
                <a:ea typeface="Source Sans Pro SemiBold" charset="0"/>
                <a:cs typeface="Source Sans Pro SemiBold" charset="0"/>
              </a:rPr>
              <a:t>Noise</a:t>
            </a:r>
          </a:p>
          <a:p>
            <a:pPr lvl="2"/>
            <a:r>
              <a:rPr lang="en-US" sz="2000" dirty="0">
                <a:latin typeface="+mj-lt"/>
                <a:ea typeface="Source Sans Pro SemiBold" charset="0"/>
                <a:cs typeface="Source Sans Pro SemiBold" charset="0"/>
              </a:rPr>
              <a:t>Absence of some essential lexical information</a:t>
            </a:r>
          </a:p>
          <a:p>
            <a:r>
              <a:rPr lang="en-US" sz="2000" dirty="0">
                <a:latin typeface="+mj-lt"/>
                <a:ea typeface="Source Sans Pro SemiBold" charset="0"/>
                <a:cs typeface="Source Sans Pro SemiBold" charset="0"/>
              </a:rPr>
              <a:t>Responsive dictionary model </a:t>
            </a:r>
          </a:p>
          <a:p>
            <a:pPr lvl="1"/>
            <a:r>
              <a:rPr lang="en-US" sz="2000" dirty="0">
                <a:latin typeface="+mj-lt"/>
                <a:ea typeface="Source Sans Pro SemiBold" charset="0"/>
                <a:cs typeface="Source Sans Pro SemiBold" charset="0"/>
              </a:rPr>
              <a:t>Users can suggest new synonym candidates</a:t>
            </a:r>
          </a:p>
          <a:p>
            <a:pPr lvl="2"/>
            <a:r>
              <a:rPr lang="en-US" sz="2000" dirty="0">
                <a:latin typeface="+mj-lt"/>
                <a:ea typeface="Source Sans Pro SemiBold" charset="0"/>
                <a:cs typeface="Source Sans Pro SemiBold" charset="0"/>
              </a:rPr>
              <a:t>User suggestions displayed immediately in the interface</a:t>
            </a:r>
          </a:p>
          <a:p>
            <a:pPr lvl="2"/>
            <a:r>
              <a:rPr lang="en-US" sz="2000" dirty="0">
                <a:latin typeface="+mj-lt"/>
                <a:ea typeface="Source Sans Pro SemiBold" charset="0"/>
                <a:cs typeface="Source Sans Pro SemiBold" charset="0"/>
              </a:rPr>
              <a:t>Lexicographic review and approval process for inclusion in the database</a:t>
            </a:r>
          </a:p>
          <a:p>
            <a:pPr lvl="1"/>
            <a:r>
              <a:rPr lang="en-US" sz="2000" dirty="0">
                <a:latin typeface="+mj-lt"/>
                <a:ea typeface="Source Sans Pro SemiBold" charset="0"/>
                <a:cs typeface="Source Sans Pro SemiBold" charset="0"/>
              </a:rPr>
              <a:t>Users can evaluate existing synonyms</a:t>
            </a:r>
          </a:p>
          <a:p>
            <a:endParaRPr lang="en-US" sz="2000" dirty="0">
              <a:latin typeface="+mj-lt"/>
              <a:ea typeface="Source Sans Pro SemiBold" charset="0"/>
              <a:cs typeface="Source Sans Pro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255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B3A9F-9653-8447-8F2D-3258C61FAAD1}" type="slidenum">
              <a:rPr lang="en-US" smtClean="0"/>
              <a:pPr/>
              <a:t>2</a:t>
            </a:fld>
            <a:r>
              <a:rPr lang="en-US" dirty="0"/>
              <a:t>/</a:t>
            </a:r>
            <a:r>
              <a:rPr lang="sl-SI" dirty="0"/>
              <a:t>14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14389" y="834360"/>
            <a:ext cx="10563224" cy="979069"/>
          </a:xfrm>
        </p:spPr>
        <p:txBody>
          <a:bodyPr/>
          <a:lstStyle/>
          <a:p>
            <a:r>
              <a:rPr lang="en-GB" dirty="0"/>
              <a:t>Background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sl-SI"/>
              <a:t>27/06/23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4"/>
          </p:nvPr>
        </p:nvSpPr>
        <p:spPr>
          <a:xfrm>
            <a:off x="823014" y="1809911"/>
            <a:ext cx="10181684" cy="3278801"/>
          </a:xfrm>
        </p:spPr>
        <p:txBody>
          <a:bodyPr/>
          <a:lstStyle/>
          <a:p>
            <a:r>
              <a:rPr lang="en-US" sz="2000" dirty="0">
                <a:latin typeface="+mj-lt"/>
                <a:ea typeface="Source Sans Pro SemiBold" charset="0"/>
                <a:cs typeface="Source Sans Pro SemiBold" charset="0"/>
              </a:rPr>
              <a:t>No large-scale study on the content and relevance of user-suggested data</a:t>
            </a:r>
          </a:p>
          <a:p>
            <a:pPr lvl="1"/>
            <a:r>
              <a:rPr lang="en-US" sz="2000" dirty="0">
                <a:latin typeface="+mj-lt"/>
                <a:ea typeface="Source Sans Pro SemiBold" charset="0"/>
                <a:cs typeface="Source Sans Pro SemiBold" charset="0"/>
              </a:rPr>
              <a:t>Evaluation of the quality of user contributions</a:t>
            </a:r>
            <a:r>
              <a:rPr lang="sl-SI" sz="2000" dirty="0">
                <a:latin typeface="+mj-lt"/>
                <a:ea typeface="Source Sans Pro SemiBold" charset="0"/>
                <a:cs typeface="Source Sans Pro SemiBold" charset="0"/>
              </a:rPr>
              <a:t>.</a:t>
            </a:r>
            <a:endParaRPr lang="en-US" sz="2000" dirty="0">
              <a:latin typeface="+mj-lt"/>
              <a:ea typeface="Source Sans Pro SemiBold" charset="0"/>
              <a:cs typeface="Source Sans Pro SemiBold" charset="0"/>
            </a:endParaRPr>
          </a:p>
          <a:p>
            <a:pPr lvl="1"/>
            <a:r>
              <a:rPr lang="en-US" sz="2000" dirty="0">
                <a:latin typeface="+mj-lt"/>
                <a:ea typeface="Source Sans Pro SemiBold" charset="0"/>
                <a:cs typeface="Source Sans Pro SemiBold" charset="0"/>
              </a:rPr>
              <a:t>User survey – enhancing user participation by identifying potential problems user have</a:t>
            </a:r>
            <a:r>
              <a:rPr lang="sl-SI" sz="2000" dirty="0">
                <a:latin typeface="+mj-lt"/>
                <a:ea typeface="Source Sans Pro SemiBold" charset="0"/>
                <a:cs typeface="Source Sans Pro SemiBold" charset="0"/>
              </a:rPr>
              <a:t>.</a:t>
            </a:r>
            <a:endParaRPr lang="en-US" sz="2000" dirty="0">
              <a:latin typeface="+mj-lt"/>
              <a:ea typeface="Source Sans Pro SemiBold" charset="0"/>
              <a:cs typeface="Source Sans Pro SemiBold" charset="0"/>
            </a:endParaRPr>
          </a:p>
          <a:p>
            <a:r>
              <a:rPr lang="en-US" sz="2000" dirty="0">
                <a:latin typeface="+mj-lt"/>
                <a:ea typeface="Source Sans Pro SemiBold" charset="0"/>
                <a:cs typeface="Source Sans Pro SemiBold" charset="0"/>
              </a:rPr>
              <a:t>Evaluation of almost 1,000 user-suggested synonyms by a total of 42 evaluators from 7 user groups</a:t>
            </a:r>
          </a:p>
          <a:p>
            <a:pPr lvl="1"/>
            <a:r>
              <a:rPr lang="en-US" sz="2000" dirty="0">
                <a:latin typeface="+mj-lt"/>
                <a:ea typeface="Source Sans Pro SemiBold" charset="0"/>
                <a:cs typeface="Source Sans Pro SemiBold" charset="0"/>
              </a:rPr>
              <a:t>Observing the differences between the views of lexicographers and wider language community.</a:t>
            </a:r>
          </a:p>
          <a:p>
            <a:pPr lvl="1"/>
            <a:r>
              <a:rPr lang="en-US" sz="2000" dirty="0">
                <a:latin typeface="+mj-lt"/>
                <a:ea typeface="Source Sans Pro SemiBold" charset="0"/>
                <a:cs typeface="Source Sans Pro SemiBold" charset="0"/>
              </a:rPr>
              <a:t>Developing editorial protocols based on the needs of dictionary users</a:t>
            </a:r>
            <a:r>
              <a:rPr lang="sl-SI" sz="2000" dirty="0">
                <a:latin typeface="+mj-lt"/>
                <a:ea typeface="Source Sans Pro SemiBold" charset="0"/>
                <a:cs typeface="Source Sans Pro SemiBold" charset="0"/>
              </a:rPr>
              <a:t>.</a:t>
            </a:r>
            <a:endParaRPr lang="en-US" sz="2000" dirty="0">
              <a:latin typeface="+mj-lt"/>
              <a:ea typeface="Source Sans Pro SemiBold" charset="0"/>
              <a:cs typeface="Source Sans Pro SemiBold" charset="0"/>
            </a:endParaRPr>
          </a:p>
          <a:p>
            <a:r>
              <a:rPr lang="en-US" sz="2000" dirty="0">
                <a:latin typeface="+mj-lt"/>
                <a:ea typeface="Source Sans Pro SemiBold" charset="0"/>
                <a:cs typeface="Source Sans Pro SemiBold" charset="0"/>
              </a:rPr>
              <a:t>Focus on how lexicographers evaluate user-suggested synonyms in comparison to other user groups</a:t>
            </a:r>
          </a:p>
          <a:p>
            <a:pPr lvl="1"/>
            <a:r>
              <a:rPr lang="en-US" sz="2000" dirty="0">
                <a:latin typeface="+mj-lt"/>
                <a:ea typeface="Source Sans Pro SemiBold" charset="0"/>
                <a:cs typeface="Source Sans Pro SemiBold" charset="0"/>
              </a:rPr>
              <a:t>Testing four hypotheses about lexicographers as evaluators.</a:t>
            </a:r>
          </a:p>
          <a:p>
            <a:pPr lvl="1"/>
            <a:r>
              <a:rPr lang="en-US" sz="2000" dirty="0">
                <a:latin typeface="+mj-lt"/>
                <a:ea typeface="Source Sans Pro SemiBold" charset="0"/>
                <a:cs typeface="Source Sans Pro SemiBold" charset="0"/>
              </a:rPr>
              <a:t>Lexicographers expected to reflect main problems and needs of the users.</a:t>
            </a:r>
          </a:p>
        </p:txBody>
      </p:sp>
    </p:spTree>
    <p:extLst>
      <p:ext uri="{BB962C8B-B14F-4D97-AF65-F5344CB8AC3E}">
        <p14:creationId xmlns:p14="http://schemas.microsoft.com/office/powerpoint/2010/main" val="1899842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/>
          <p:cNvSpPr>
            <a:spLocks noGrp="1"/>
          </p:cNvSpPr>
          <p:nvPr>
            <p:ph type="sldNum" sz="quarter" idx="11"/>
          </p:nvPr>
        </p:nvSpPr>
        <p:spPr>
          <a:xfrm>
            <a:off x="11004698" y="6507505"/>
            <a:ext cx="372915" cy="13849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C9B3A9F-9653-8447-8F2D-3258C61FAAD1}" type="slidenum">
              <a:rPr lang="en-US" smtClean="0"/>
              <a:pPr>
                <a:spcAft>
                  <a:spcPts val="600"/>
                </a:spcAft>
              </a:pPr>
              <a:t>3</a:t>
            </a:fld>
            <a:r>
              <a:rPr lang="en-US" dirty="0"/>
              <a:t>/</a:t>
            </a:r>
            <a:r>
              <a:rPr lang="sl-SI" dirty="0"/>
              <a:t>14</a:t>
            </a:r>
            <a:endParaRPr lang="en-US" dirty="0"/>
          </a:p>
        </p:txBody>
      </p:sp>
      <p:sp>
        <p:nvSpPr>
          <p:cNvPr id="12" name="Označba mesta besedila 11"/>
          <p:cNvSpPr>
            <a:spLocks noGrp="1"/>
          </p:cNvSpPr>
          <p:nvPr>
            <p:ph type="body" sz="quarter" idx="14"/>
          </p:nvPr>
        </p:nvSpPr>
        <p:spPr>
          <a:xfrm>
            <a:off x="814921" y="814329"/>
            <a:ext cx="10562692" cy="979069"/>
          </a:xfrm>
        </p:spPr>
        <p:txBody>
          <a:bodyPr>
            <a:normAutofit/>
          </a:bodyPr>
          <a:lstStyle/>
          <a:p>
            <a:r>
              <a:rPr lang="pl-PL"/>
              <a:t>Evaluation Set</a:t>
            </a:r>
            <a:endParaRPr lang="sl-SI" dirty="0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7"/>
          </p:nvPr>
        </p:nvSpPr>
        <p:spPr>
          <a:xfrm>
            <a:off x="9320213" y="134920"/>
            <a:ext cx="2057400" cy="13849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l-SI"/>
              <a:t>27/06/23</a:t>
            </a:r>
            <a:endParaRPr lang="en-US"/>
          </a:p>
        </p:txBody>
      </p:sp>
      <p:sp>
        <p:nvSpPr>
          <p:cNvPr id="14" name="Označba mesta besedila 13"/>
          <p:cNvSpPr>
            <a:spLocks noGrp="1"/>
          </p:cNvSpPr>
          <p:nvPr>
            <p:ph type="body" sz="quarter" idx="19"/>
          </p:nvPr>
        </p:nvSpPr>
        <p:spPr>
          <a:xfrm>
            <a:off x="824326" y="1793398"/>
            <a:ext cx="5177644" cy="433594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972 synonym pairs for 307 nouns (headwords)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List of nouns → openly available language resources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a) Thesaurus of Modern Slovene 1.0 database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b) sloWNet 3.1 database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c) Lexical Database for Slovene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d) Comprehensive Slovenian-Hungarian Dictionary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e) Database of nouns labelled with semantic types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User-suggested synonyms extracted from the Thesaurus of Modern Slovene 1.0 interface</a:t>
            </a:r>
          </a:p>
          <a:p>
            <a:pPr>
              <a:lnSpc>
                <a:spcPct val="90000"/>
              </a:lnSpc>
            </a:pPr>
            <a:r>
              <a:rPr lang="en-GB" dirty="0"/>
              <a:t>Whole list of synonym pairs available to evaluators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Spreadsheet 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Alphabetical order (acc. to headword)</a:t>
            </a:r>
          </a:p>
        </p:txBody>
      </p:sp>
      <p:pic>
        <p:nvPicPr>
          <p:cNvPr id="8" name="Označba mesta vsebine 11" descr="Obraz zawierający tekst, zrzut ekranu, numer, Czcionka&#10;&#10;Opis wygenerowany automatycznie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6001970" y="979094"/>
            <a:ext cx="5583831" cy="48998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41209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/>
          <p:cNvSpPr>
            <a:spLocks noGrp="1"/>
          </p:cNvSpPr>
          <p:nvPr>
            <p:ph type="sldNum" sz="quarter" idx="11"/>
          </p:nvPr>
        </p:nvSpPr>
        <p:spPr>
          <a:xfrm>
            <a:off x="11004698" y="6507505"/>
            <a:ext cx="372915" cy="13849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C9B3A9F-9653-8447-8F2D-3258C61FAAD1}" type="slidenum">
              <a:rPr lang="en-US" smtClean="0"/>
              <a:pPr>
                <a:spcAft>
                  <a:spcPts val="600"/>
                </a:spcAft>
              </a:pPr>
              <a:t>4</a:t>
            </a:fld>
            <a:r>
              <a:rPr lang="en-US" dirty="0"/>
              <a:t>/</a:t>
            </a:r>
            <a:r>
              <a:rPr lang="sl-SI" dirty="0"/>
              <a:t>14</a:t>
            </a:r>
            <a:endParaRPr lang="en-US" dirty="0"/>
          </a:p>
        </p:txBody>
      </p:sp>
      <p:sp>
        <p:nvSpPr>
          <p:cNvPr id="12" name="Označba mesta besedila 11"/>
          <p:cNvSpPr>
            <a:spLocks noGrp="1"/>
          </p:cNvSpPr>
          <p:nvPr>
            <p:ph type="body" sz="quarter" idx="14"/>
          </p:nvPr>
        </p:nvSpPr>
        <p:spPr>
          <a:xfrm>
            <a:off x="814921" y="814329"/>
            <a:ext cx="10562692" cy="979069"/>
          </a:xfrm>
        </p:spPr>
        <p:txBody>
          <a:bodyPr>
            <a:normAutofit/>
          </a:bodyPr>
          <a:lstStyle/>
          <a:p>
            <a:r>
              <a:rPr lang="en-GB"/>
              <a:t>Evaluators</a:t>
            </a:r>
            <a:endParaRPr lang="sl-SI" dirty="0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7"/>
          </p:nvPr>
        </p:nvSpPr>
        <p:spPr>
          <a:xfrm>
            <a:off x="9320213" y="134920"/>
            <a:ext cx="2057400" cy="13849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l-SI"/>
              <a:t>27/06/23</a:t>
            </a:r>
            <a:endParaRPr lang="en-US"/>
          </a:p>
        </p:txBody>
      </p:sp>
      <p:sp>
        <p:nvSpPr>
          <p:cNvPr id="14" name="Označba mesta besedila 13"/>
          <p:cNvSpPr>
            <a:spLocks noGrp="1"/>
          </p:cNvSpPr>
          <p:nvPr>
            <p:ph type="body" sz="quarter" idx="19"/>
          </p:nvPr>
        </p:nvSpPr>
        <p:spPr>
          <a:xfrm>
            <a:off x="824327" y="1793398"/>
            <a:ext cx="3986212" cy="4335940"/>
          </a:xfrm>
        </p:spPr>
        <p:txBody>
          <a:bodyPr>
            <a:normAutofit/>
          </a:bodyPr>
          <a:lstStyle/>
          <a:p>
            <a:r>
              <a:rPr lang="en-US" sz="2400" dirty="0"/>
              <a:t>User groups based on typology of potential dictionary users and study on users' attitudes towards lexicographic novelties</a:t>
            </a:r>
          </a:p>
          <a:p>
            <a:r>
              <a:rPr lang="en-US" sz="2400" dirty="0"/>
              <a:t>7 groups, with 6 evaluators each = 42 evaluators</a:t>
            </a:r>
          </a:p>
          <a:p>
            <a:r>
              <a:rPr lang="en-US" sz="2400" dirty="0"/>
              <a:t>Lexicographers included due to critical role in evaluating synonyms in editorial process</a:t>
            </a:r>
          </a:p>
        </p:txBody>
      </p:sp>
      <p:pic>
        <p:nvPicPr>
          <p:cNvPr id="8" name="Označba mesta vsebine 11" descr="Obraz zawierający tekst, zrzut ekranu, diagram, linia&#10;&#10;Opis wygenerowany automatycznie"/>
          <p:cNvPicPr>
            <a:picLocks noChangeAspect="1"/>
          </p:cNvPicPr>
          <p:nvPr/>
        </p:nvPicPr>
        <p:blipFill rotWithShape="1">
          <a:blip r:embed="rId2"/>
          <a:srcRect b="7149"/>
          <a:stretch/>
        </p:blipFill>
        <p:spPr>
          <a:xfrm>
            <a:off x="4685407" y="728662"/>
            <a:ext cx="7506593" cy="5227425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71668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B3A9F-9653-8447-8F2D-3258C61FAAD1}" type="slidenum">
              <a:rPr lang="en-US" smtClean="0"/>
              <a:pPr/>
              <a:t>5</a:t>
            </a:fld>
            <a:r>
              <a:rPr lang="en-US" dirty="0"/>
              <a:t>/</a:t>
            </a:r>
            <a:r>
              <a:rPr lang="sl-SI" dirty="0"/>
              <a:t>14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14389" y="834360"/>
            <a:ext cx="10563224" cy="979069"/>
          </a:xfrm>
        </p:spPr>
        <p:txBody>
          <a:bodyPr/>
          <a:lstStyle/>
          <a:p>
            <a:r>
              <a:rPr lang="en-GB" dirty="0"/>
              <a:t>Task</a:t>
            </a:r>
            <a:r>
              <a:rPr lang="pl-PL" dirty="0"/>
              <a:t> and </a:t>
            </a:r>
            <a:r>
              <a:rPr lang="en-GB" dirty="0"/>
              <a:t>Guidelines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sl-SI"/>
              <a:t>27/06/23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4"/>
          </p:nvPr>
        </p:nvSpPr>
        <p:spPr>
          <a:xfrm>
            <a:off x="823014" y="1809911"/>
            <a:ext cx="10348569" cy="3278801"/>
          </a:xfrm>
        </p:spPr>
        <p:txBody>
          <a:bodyPr/>
          <a:lstStyle/>
          <a:p>
            <a:r>
              <a:rPr lang="en-US" sz="2400" dirty="0">
                <a:latin typeface="+mj-lt"/>
                <a:ea typeface="Source Sans Pro SemiBold" charset="0"/>
                <a:cs typeface="Source Sans Pro SemiBold" charset="0"/>
              </a:rPr>
              <a:t>Main question: </a:t>
            </a:r>
            <a:r>
              <a:rPr lang="en-US" sz="2400" b="1" i="1" u="sng" dirty="0">
                <a:latin typeface="+mj-lt"/>
                <a:ea typeface="Source Sans Pro SemiBold" charset="0"/>
                <a:cs typeface="Source Sans Pro SemiBold" charset="0"/>
              </a:rPr>
              <a:t>Are the words in the pair synonyms? </a:t>
            </a:r>
          </a:p>
          <a:p>
            <a:pPr lvl="1"/>
            <a:r>
              <a:rPr lang="en-US" sz="2400" dirty="0">
                <a:latin typeface="+mj-lt"/>
                <a:ea typeface="Source Sans Pro SemiBold" charset="0"/>
                <a:cs typeface="Source Sans Pro SemiBold" charset="0"/>
              </a:rPr>
              <a:t>Four possible answers: Yes, No, Conditional Yes, Not Sure/Don't Know</a:t>
            </a:r>
          </a:p>
          <a:p>
            <a:r>
              <a:rPr lang="en-US" sz="2400" dirty="0">
                <a:latin typeface="+mj-lt"/>
                <a:ea typeface="Source Sans Pro SemiBold" charset="0"/>
                <a:cs typeface="Source Sans Pro SemiBold" charset="0"/>
              </a:rPr>
              <a:t>Guidelines intentionally general, without defining synonymy or providing examples</a:t>
            </a:r>
          </a:p>
          <a:p>
            <a:pPr lvl="1"/>
            <a:r>
              <a:rPr lang="en-US" sz="2400" dirty="0">
                <a:latin typeface="+mj-lt"/>
                <a:ea typeface="Source Sans Pro SemiBold" charset="0"/>
                <a:cs typeface="Source Sans Pro SemiBold" charset="0"/>
              </a:rPr>
              <a:t>Discouraging from consulting other language resources </a:t>
            </a:r>
          </a:p>
          <a:p>
            <a:pPr lvl="1"/>
            <a:r>
              <a:rPr lang="en-US" sz="2400" dirty="0">
                <a:latin typeface="+mj-lt"/>
                <a:ea typeface="Source Sans Pro SemiBold" charset="0"/>
                <a:cs typeface="Source Sans Pro SemiBold" charset="0"/>
              </a:rPr>
              <a:t>Context-free word pairs to simulate Thesaurus 1.0 browsing experience</a:t>
            </a:r>
          </a:p>
          <a:p>
            <a:pPr lvl="1"/>
            <a:r>
              <a:rPr lang="en-US" sz="2400" dirty="0">
                <a:latin typeface="+mj-lt"/>
                <a:ea typeface="Source Sans Pro SemiBold" charset="0"/>
                <a:cs typeface="Source Sans Pro SemiBold" charset="0"/>
              </a:rPr>
              <a:t>Unlimited time to answer</a:t>
            </a:r>
          </a:p>
          <a:p>
            <a:r>
              <a:rPr lang="en-US" sz="2400" dirty="0">
                <a:latin typeface="+mj-lt"/>
                <a:ea typeface="Source Sans Pro SemiBold" charset="0"/>
                <a:cs typeface="Source Sans Pro SemiBold" charset="0"/>
              </a:rPr>
              <a:t>Evaluators could add comments for each pair</a:t>
            </a:r>
          </a:p>
          <a:p>
            <a:pPr lvl="1"/>
            <a:r>
              <a:rPr lang="en-US" sz="2400" dirty="0">
                <a:latin typeface="+mj-lt"/>
                <a:ea typeface="Source Sans Pro SemiBold" charset="0"/>
                <a:cs typeface="Source Sans Pro SemiBold" charset="0"/>
              </a:rPr>
              <a:t>Mandatory explanation for Conditional Yes, optional for other answers</a:t>
            </a:r>
          </a:p>
        </p:txBody>
      </p:sp>
    </p:spTree>
    <p:extLst>
      <p:ext uri="{BB962C8B-B14F-4D97-AF65-F5344CB8AC3E}">
        <p14:creationId xmlns:p14="http://schemas.microsoft.com/office/powerpoint/2010/main" val="3321729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B3A9F-9653-8447-8F2D-3258C61FAAD1}" type="slidenum">
              <a:rPr lang="en-US" smtClean="0"/>
              <a:pPr/>
              <a:t>6</a:t>
            </a:fld>
            <a:r>
              <a:rPr lang="en-US" dirty="0"/>
              <a:t>/</a:t>
            </a:r>
            <a:r>
              <a:rPr lang="sl-SI" dirty="0"/>
              <a:t>14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14389" y="834360"/>
            <a:ext cx="10563224" cy="979069"/>
          </a:xfrm>
        </p:spPr>
        <p:txBody>
          <a:bodyPr/>
          <a:lstStyle/>
          <a:p>
            <a:r>
              <a:rPr lang="en-GB" dirty="0"/>
              <a:t>Lexicographers</a:t>
            </a:r>
            <a:r>
              <a:rPr lang="pl-PL" dirty="0"/>
              <a:t> as </a:t>
            </a:r>
            <a:r>
              <a:rPr lang="en-GB" dirty="0"/>
              <a:t>Evaluators</a:t>
            </a:r>
            <a:r>
              <a:rPr lang="pl-PL" dirty="0"/>
              <a:t> - </a:t>
            </a:r>
            <a:r>
              <a:rPr lang="en-GB" dirty="0"/>
              <a:t>Hypotheses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sl-SI"/>
              <a:t>27/06/23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4"/>
          </p:nvPr>
        </p:nvSpPr>
        <p:spPr>
          <a:xfrm>
            <a:off x="823014" y="1809911"/>
            <a:ext cx="10348569" cy="3278801"/>
          </a:xfrm>
        </p:spPr>
        <p:txBody>
          <a:bodyPr/>
          <a:lstStyle/>
          <a:p>
            <a:r>
              <a:rPr lang="en-US" sz="2400" dirty="0">
                <a:latin typeface="+mj-lt"/>
                <a:ea typeface="Source Sans Pro SemiBold" charset="0"/>
                <a:cs typeface="Source Sans Pro SemiBold" charset="0"/>
              </a:rPr>
              <a:t>H1: Lexicographers’ evaluation would be more consistent, and their Inter-Annotator Agreement would be higher than in other groups. </a:t>
            </a:r>
          </a:p>
          <a:p>
            <a:r>
              <a:rPr lang="en-US" sz="2400" dirty="0">
                <a:latin typeface="+mj-lt"/>
                <a:ea typeface="Source Sans Pro SemiBold" charset="0"/>
                <a:cs typeface="Source Sans Pro SemiBold" charset="0"/>
              </a:rPr>
              <a:t>H2: Lexicographers would argue their decisions in more detail than other groups.</a:t>
            </a:r>
          </a:p>
          <a:p>
            <a:r>
              <a:rPr lang="en-US" sz="2400" dirty="0">
                <a:latin typeface="+mj-lt"/>
                <a:ea typeface="Source Sans Pro SemiBold" charset="0"/>
                <a:cs typeface="Source Sans Pro SemiBold" charset="0"/>
              </a:rPr>
              <a:t>H3: Lexicographers would make statistically different decisions about (un)acceptability of user-suggested synonyms and identify more potential problems with user-suggested synonyms than other groups.</a:t>
            </a:r>
          </a:p>
          <a:p>
            <a:r>
              <a:rPr lang="en-US" sz="2400" dirty="0">
                <a:latin typeface="+mj-lt"/>
                <a:ea typeface="Source Sans Pro SemiBold" charset="0"/>
                <a:cs typeface="Source Sans Pro SemiBold" charset="0"/>
              </a:rPr>
              <a:t>H4: Lexicographers would be more reserved to include user-suggested synonyms than other groups.</a:t>
            </a:r>
          </a:p>
        </p:txBody>
      </p:sp>
    </p:spTree>
    <p:extLst>
      <p:ext uri="{BB962C8B-B14F-4D97-AF65-F5344CB8AC3E}">
        <p14:creationId xmlns:p14="http://schemas.microsoft.com/office/powerpoint/2010/main" val="275802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B3A9F-9653-8447-8F2D-3258C61FAAD1}" type="slidenum">
              <a:rPr lang="en-US" smtClean="0"/>
              <a:pPr/>
              <a:t>7</a:t>
            </a:fld>
            <a:r>
              <a:rPr lang="en-US" dirty="0"/>
              <a:t>/</a:t>
            </a:r>
            <a:r>
              <a:rPr lang="sl-SI" dirty="0"/>
              <a:t>14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14389" y="834360"/>
            <a:ext cx="10563224" cy="979069"/>
          </a:xfrm>
        </p:spPr>
        <p:txBody>
          <a:bodyPr/>
          <a:lstStyle/>
          <a:p>
            <a:r>
              <a:rPr lang="pl-PL" dirty="0"/>
              <a:t>Data </a:t>
            </a:r>
            <a:r>
              <a:rPr lang="en-GB" dirty="0"/>
              <a:t>Analysis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sl-SI"/>
              <a:t>27/06/23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4"/>
          </p:nvPr>
        </p:nvSpPr>
        <p:spPr>
          <a:xfrm>
            <a:off x="823014" y="1809911"/>
            <a:ext cx="10348569" cy="3278801"/>
          </a:xfrm>
        </p:spPr>
        <p:txBody>
          <a:bodyPr/>
          <a:lstStyle/>
          <a:p>
            <a:r>
              <a:rPr lang="en-US" sz="2400" dirty="0">
                <a:latin typeface="+mj-lt"/>
                <a:ea typeface="Source Sans Pro SemiBold" charset="0"/>
                <a:cs typeface="Source Sans Pro SemiBold" charset="0"/>
              </a:rPr>
              <a:t>Total of 40,801 answers received </a:t>
            </a:r>
          </a:p>
          <a:p>
            <a:r>
              <a:rPr lang="en-US" sz="2400" dirty="0">
                <a:latin typeface="+mj-lt"/>
                <a:ea typeface="Source Sans Pro SemiBold" charset="0"/>
                <a:cs typeface="Source Sans Pro SemiBold" charset="0"/>
              </a:rPr>
              <a:t>Total of 8,582 comments recorded and categorized</a:t>
            </a:r>
          </a:p>
          <a:p>
            <a:r>
              <a:rPr lang="en-US" sz="2400" dirty="0">
                <a:latin typeface="+mj-lt"/>
                <a:ea typeface="Source Sans Pro SemiBold" charset="0"/>
                <a:cs typeface="Source Sans Pro SemiBold" charset="0"/>
              </a:rPr>
              <a:t>Evaluators‘ answers</a:t>
            </a:r>
          </a:p>
          <a:p>
            <a:pPr lvl="1"/>
            <a:r>
              <a:rPr lang="en-US" sz="2400" dirty="0">
                <a:latin typeface="+mj-lt"/>
                <a:ea typeface="Source Sans Pro SemiBold" charset="0"/>
                <a:cs typeface="Source Sans Pro SemiBold" charset="0"/>
              </a:rPr>
              <a:t>Inter-Annotator Agreement (IAA) calculated using </a:t>
            </a:r>
            <a:r>
              <a:rPr lang="en-US" sz="2400" dirty="0" err="1">
                <a:latin typeface="+mj-lt"/>
                <a:ea typeface="Source Sans Pro SemiBold" charset="0"/>
                <a:cs typeface="Source Sans Pro SemiBold" charset="0"/>
              </a:rPr>
              <a:t>Krippendorff's</a:t>
            </a:r>
            <a:r>
              <a:rPr lang="en-US" sz="2400" dirty="0">
                <a:latin typeface="+mj-lt"/>
                <a:ea typeface="Source Sans Pro SemiBold" charset="0"/>
                <a:cs typeface="Source Sans Pro SemiBold" charset="0"/>
              </a:rPr>
              <a:t> alpha</a:t>
            </a:r>
          </a:p>
          <a:p>
            <a:pPr lvl="1"/>
            <a:r>
              <a:rPr lang="en-US" sz="2400" dirty="0">
                <a:latin typeface="+mj-lt"/>
                <a:ea typeface="Source Sans Pro SemiBold" charset="0"/>
                <a:cs typeface="Source Sans Pro SemiBold" charset="0"/>
              </a:rPr>
              <a:t>Entropy used to determine the distribution of answers</a:t>
            </a:r>
          </a:p>
          <a:p>
            <a:r>
              <a:rPr lang="en-US" sz="2400" dirty="0">
                <a:latin typeface="+mj-lt"/>
                <a:ea typeface="Source Sans Pro SemiBold" charset="0"/>
                <a:cs typeface="Source Sans Pro SemiBold" charset="0"/>
              </a:rPr>
              <a:t>Evaluators' comments </a:t>
            </a:r>
          </a:p>
          <a:p>
            <a:pPr lvl="1"/>
            <a:r>
              <a:rPr lang="en-US" sz="2400" dirty="0">
                <a:latin typeface="+mj-lt"/>
                <a:ea typeface="Source Sans Pro SemiBold" charset="0"/>
                <a:cs typeface="Source Sans Pro SemiBold" charset="0"/>
              </a:rPr>
              <a:t>Manually categorized into 11 bottom-up comment categories</a:t>
            </a:r>
          </a:p>
          <a:p>
            <a:pPr lvl="1"/>
            <a:r>
              <a:rPr lang="en-US" sz="2400" dirty="0">
                <a:latin typeface="+mj-lt"/>
                <a:ea typeface="Source Sans Pro SemiBold" charset="0"/>
                <a:cs typeface="Source Sans Pro SemiBold" charset="0"/>
              </a:rPr>
              <a:t>Additional subcategories created for specific comment types</a:t>
            </a:r>
          </a:p>
          <a:p>
            <a:pPr lvl="1"/>
            <a:r>
              <a:rPr lang="en-US" sz="2400" dirty="0">
                <a:latin typeface="+mj-lt"/>
                <a:ea typeface="Source Sans Pro SemiBold" charset="0"/>
                <a:cs typeface="Source Sans Pro SemiBold" charset="0"/>
              </a:rPr>
              <a:t>Statistical tests conducted to identify group dependencies and significant differences</a:t>
            </a:r>
          </a:p>
        </p:txBody>
      </p:sp>
    </p:spTree>
    <p:extLst>
      <p:ext uri="{BB962C8B-B14F-4D97-AF65-F5344CB8AC3E}">
        <p14:creationId xmlns:p14="http://schemas.microsoft.com/office/powerpoint/2010/main" val="183907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/>
          <p:cNvSpPr>
            <a:spLocks noGrp="1"/>
          </p:cNvSpPr>
          <p:nvPr>
            <p:ph type="sldNum" sz="quarter" idx="11"/>
          </p:nvPr>
        </p:nvSpPr>
        <p:spPr>
          <a:xfrm>
            <a:off x="11004698" y="6507505"/>
            <a:ext cx="372915" cy="13849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C9B3A9F-9653-8447-8F2D-3258C61FAAD1}" type="slidenum">
              <a:rPr lang="en-US" smtClean="0"/>
              <a:pPr>
                <a:spcAft>
                  <a:spcPts val="600"/>
                </a:spcAft>
              </a:pPr>
              <a:t>8</a:t>
            </a:fld>
            <a:r>
              <a:rPr lang="en-US" dirty="0"/>
              <a:t>/</a:t>
            </a:r>
            <a:r>
              <a:rPr lang="sl-SI" dirty="0"/>
              <a:t>14</a:t>
            </a:r>
            <a:endParaRPr lang="en-US" dirty="0"/>
          </a:p>
        </p:txBody>
      </p:sp>
      <p:sp>
        <p:nvSpPr>
          <p:cNvPr id="12" name="Označba mesta besedila 11"/>
          <p:cNvSpPr>
            <a:spLocks noGrp="1"/>
          </p:cNvSpPr>
          <p:nvPr>
            <p:ph type="body" sz="quarter" idx="14"/>
          </p:nvPr>
        </p:nvSpPr>
        <p:spPr>
          <a:xfrm>
            <a:off x="814921" y="814329"/>
            <a:ext cx="5874114" cy="979069"/>
          </a:xfrm>
        </p:spPr>
        <p:txBody>
          <a:bodyPr>
            <a:noAutofit/>
          </a:bodyPr>
          <a:lstStyle/>
          <a:p>
            <a:r>
              <a:rPr lang="pl-PL" sz="3200" dirty="0"/>
              <a:t>H1: </a:t>
            </a:r>
            <a:r>
              <a:rPr lang="en-US" sz="3200" dirty="0"/>
              <a:t>Consistency and Inter-Annotator Agreement</a:t>
            </a:r>
            <a:endParaRPr lang="sl-SI" sz="3200" dirty="0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7"/>
          </p:nvPr>
        </p:nvSpPr>
        <p:spPr>
          <a:xfrm>
            <a:off x="9320213" y="134920"/>
            <a:ext cx="2057400" cy="13849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l-SI"/>
              <a:t>27/06/23</a:t>
            </a:r>
            <a:endParaRPr lang="en-US"/>
          </a:p>
        </p:txBody>
      </p:sp>
      <p:sp>
        <p:nvSpPr>
          <p:cNvPr id="14" name="Označba mesta besedila 13"/>
          <p:cNvSpPr>
            <a:spLocks noGrp="1"/>
          </p:cNvSpPr>
          <p:nvPr>
            <p:ph type="body" sz="quarter" idx="19"/>
          </p:nvPr>
        </p:nvSpPr>
        <p:spPr>
          <a:xfrm>
            <a:off x="814921" y="2054601"/>
            <a:ext cx="4549057" cy="433594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Hypothesis rejected: Lexicographers' answers were less consistent and more tied compared to other groups.</a:t>
            </a:r>
          </a:p>
          <a:p>
            <a:r>
              <a:rPr lang="en-US" sz="2400" dirty="0"/>
              <a:t>Second lowest total IAA (52%) among all groups.</a:t>
            </a:r>
          </a:p>
          <a:p>
            <a:r>
              <a:rPr lang="en-US" sz="2400" dirty="0"/>
              <a:t>The lowest Full IAA (3%) and Very high IAA (14%) among all groups.</a:t>
            </a:r>
          </a:p>
          <a:p>
            <a:r>
              <a:rPr lang="en-US" sz="2400" dirty="0"/>
              <a:t>The highest High IAA (35%) and the second-highest Moderate IAA (41%).</a:t>
            </a:r>
          </a:p>
          <a:p>
            <a:r>
              <a:rPr lang="en-US" sz="2400" dirty="0"/>
              <a:t>The highest number of tied answers.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548C0C2D-88AF-9F94-04FC-4501D8EA6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197413"/>
              </p:ext>
            </p:extLst>
          </p:nvPr>
        </p:nvGraphicFramePr>
        <p:xfrm>
          <a:off x="6191036" y="390382"/>
          <a:ext cx="5454504" cy="6000159"/>
        </p:xfrm>
        <a:graphic>
          <a:graphicData uri="http://schemas.openxmlformats.org/drawingml/2006/table">
            <a:tbl>
              <a:tblPr bandRow="1"/>
              <a:tblGrid>
                <a:gridCol w="1259211">
                  <a:extLst>
                    <a:ext uri="{9D8B030D-6E8A-4147-A177-3AD203B41FA5}">
                      <a16:colId xmlns:a16="http://schemas.microsoft.com/office/drawing/2014/main" val="2472076201"/>
                    </a:ext>
                  </a:extLst>
                </a:gridCol>
                <a:gridCol w="600449">
                  <a:extLst>
                    <a:ext uri="{9D8B030D-6E8A-4147-A177-3AD203B41FA5}">
                      <a16:colId xmlns:a16="http://schemas.microsoft.com/office/drawing/2014/main" val="211107180"/>
                    </a:ext>
                  </a:extLst>
                </a:gridCol>
                <a:gridCol w="665921">
                  <a:extLst>
                    <a:ext uri="{9D8B030D-6E8A-4147-A177-3AD203B41FA5}">
                      <a16:colId xmlns:a16="http://schemas.microsoft.com/office/drawing/2014/main" val="1764178943"/>
                    </a:ext>
                  </a:extLst>
                </a:gridCol>
                <a:gridCol w="636105">
                  <a:extLst>
                    <a:ext uri="{9D8B030D-6E8A-4147-A177-3AD203B41FA5}">
                      <a16:colId xmlns:a16="http://schemas.microsoft.com/office/drawing/2014/main" val="24126785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76101094"/>
                    </a:ext>
                  </a:extLst>
                </a:gridCol>
                <a:gridCol w="834887">
                  <a:extLst>
                    <a:ext uri="{9D8B030D-6E8A-4147-A177-3AD203B41FA5}">
                      <a16:colId xmlns:a16="http://schemas.microsoft.com/office/drawing/2014/main" val="3292149728"/>
                    </a:ext>
                  </a:extLst>
                </a:gridCol>
                <a:gridCol w="772131">
                  <a:extLst>
                    <a:ext uri="{9D8B030D-6E8A-4147-A177-3AD203B41FA5}">
                      <a16:colId xmlns:a16="http://schemas.microsoft.com/office/drawing/2014/main" val="861629600"/>
                    </a:ext>
                  </a:extLst>
                </a:gridCol>
              </a:tblGrid>
              <a:tr h="1051023">
                <a:tc>
                  <a:txBody>
                    <a:bodyPr/>
                    <a:lstStyle/>
                    <a:p>
                      <a:pPr marL="36576" algn="l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User group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Full IAA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Very high IAA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High IAA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TOTAL at least high IAA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Moderate IAA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Tied answers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776942"/>
                  </a:ext>
                </a:extLst>
              </a:tr>
              <a:tr h="782030">
                <a:tc>
                  <a:txBody>
                    <a:bodyPr/>
                    <a:lstStyle/>
                    <a:p>
                      <a:pPr marL="36576" algn="l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Lexicographers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28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(3 %)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136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(14 %)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sng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341</a:t>
                      </a:r>
                      <a:br>
                        <a:rPr lang="en-GB" sz="1200" b="1" i="0" u="sng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1" i="0" u="sng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(35 %)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505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(52 %)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395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(41 %)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sng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130</a:t>
                      </a:r>
                      <a:br>
                        <a:rPr lang="en-GB" sz="1200" b="1" i="0" u="sng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</a:br>
                      <a:r>
                        <a:rPr lang="en-GB" sz="1200" b="1" i="0" u="sng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(13 %)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678469"/>
                  </a:ext>
                </a:extLst>
              </a:tr>
              <a:tr h="607258"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Language Editors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139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(14 %)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222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(23 %)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286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(29 %)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647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(67 %)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271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(28 %)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58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(6 %)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0656800"/>
                  </a:ext>
                </a:extLst>
              </a:tr>
              <a:tr h="579358"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Language Enthusiasts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52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(5 %)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149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(15 %)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336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(35 %)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537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(55 %)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359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(37 %)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109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(11 %)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2633021"/>
                  </a:ext>
                </a:extLst>
              </a:tr>
              <a:tr h="607258"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Marketers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sng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188</a:t>
                      </a:r>
                      <a:br>
                        <a:rPr lang="en-GB" sz="1200" b="1" i="0" u="sng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1" i="0" u="sng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(19 %)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sng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256</a:t>
                      </a:r>
                      <a:br>
                        <a:rPr lang="en-GB" sz="1200" b="1" i="0" u="sng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1" i="0" u="sng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(26 %)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272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(28 %)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sng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716</a:t>
                      </a:r>
                      <a:br>
                        <a:rPr lang="en-GB" sz="1200" b="1" i="0" u="sng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</a:t>
                      </a:r>
                      <a:r>
                        <a:rPr lang="en-GB" sz="1200" b="1" i="0" u="sng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74 %</a:t>
                      </a: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219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(23 %)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59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(6 %)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315074"/>
                  </a:ext>
                </a:extLst>
              </a:tr>
              <a:tr h="579358"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Translators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46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(5 %)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195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(20 %)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300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(31 %)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541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(56 %)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349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(36 %)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32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(3 %)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368008"/>
                  </a:ext>
                </a:extLst>
              </a:tr>
              <a:tr h="579358"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Students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34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(3 %)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140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(14 %)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263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(27 %)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437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(45 %)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sng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396</a:t>
                      </a:r>
                      <a:br>
                        <a:rPr lang="en-GB" sz="1200" b="1" i="0" u="sng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</a:br>
                      <a:r>
                        <a:rPr lang="en-GB" sz="1200" b="1" i="0" u="sng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(41 %)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72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(7 %)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046413"/>
                  </a:ext>
                </a:extLst>
              </a:tr>
              <a:tr h="607258"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Teachers of Slovene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165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(17 %)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209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(22 %)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285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(29 %)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658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(68 %)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255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(26 %)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55</a:t>
                      </a:r>
                      <a:b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</a:br>
                      <a:r>
                        <a:rPr lang="en-GB" sz="1200" b="0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(6 %)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4614031"/>
                  </a:ext>
                </a:extLst>
              </a:tr>
              <a:tr h="607258"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AVERAGE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93</a:t>
                      </a:r>
                      <a:br>
                        <a:rPr lang="en-GB" sz="1200" b="1" i="0" u="none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(10 %)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187</a:t>
                      </a:r>
                      <a:br>
                        <a:rPr lang="en-GB" sz="1200" b="1" i="0" u="none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(19 %)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298</a:t>
                      </a:r>
                      <a:br>
                        <a:rPr lang="en-GB" sz="1200" b="1" i="0" u="none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(31 %)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577</a:t>
                      </a:r>
                      <a:br>
                        <a:rPr lang="en-GB" sz="1200" b="1" i="0" u="none" strike="noStrike" kern="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2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(59 %)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321</a:t>
                      </a:r>
                      <a:br>
                        <a:rPr lang="en-GB" sz="12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</a:br>
                      <a:r>
                        <a:rPr lang="en-GB" sz="12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(33 %)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algn="l" fontAlgn="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74</a:t>
                      </a:r>
                      <a:br>
                        <a:rPr lang="en-GB" sz="12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</a:br>
                      <a:r>
                        <a:rPr lang="en-GB" sz="1200" b="1" i="0" u="none" strike="noStrike" kern="100" dirty="0">
                          <a:effectLst/>
                          <a:latin typeface="+mn-lt"/>
                          <a:ea typeface="LM Roman 10"/>
                          <a:cs typeface="LM Roman 10"/>
                        </a:rPr>
                        <a:t>(8 %)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6266" marR="66266" marT="92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586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940216"/>
      </p:ext>
    </p:extLst>
  </p:cSld>
  <p:clrMapOvr>
    <a:masterClrMapping/>
  </p:clrMapOvr>
</p:sld>
</file>

<file path=ppt/theme/theme1.xml><?xml version="1.0" encoding="utf-8"?>
<a:theme xmlns:a="http://schemas.openxmlformats.org/drawingml/2006/main" name="CJVT Theme">
  <a:themeElements>
    <a:clrScheme name="CJVT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12A26"/>
      </a:accent1>
      <a:accent2>
        <a:srgbClr val="FFCB26"/>
      </a:accent2>
      <a:accent3>
        <a:srgbClr val="322AA0"/>
      </a:accent3>
      <a:accent4>
        <a:srgbClr val="13A07F"/>
      </a:accent4>
      <a:accent5>
        <a:srgbClr val="BFBFBF"/>
      </a:accent5>
      <a:accent6>
        <a:srgbClr val="656565"/>
      </a:accent6>
      <a:hlink>
        <a:srgbClr val="E12A26"/>
      </a:hlink>
      <a:folHlink>
        <a:srgbClr val="C5301F"/>
      </a:folHlink>
    </a:clrScheme>
    <a:fontScheme name="Source Sans Pro">
      <a:majorFont>
        <a:latin typeface="Source Sans Pro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Source Sans Pro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JVT_presentation" id="{5A1FAD02-0E4A-2E45-A33B-1DCDF71AE917}" vid="{363B6419-239C-EC40-964B-63F38531C5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C8FF1ADCE8D344F902FE963860A55A4" ma:contentTypeVersion="16" ma:contentTypeDescription="Ustvari nov dokument." ma:contentTypeScope="" ma:versionID="a31b8239add7c3cb1ad212364fe01b5e">
  <xsd:schema xmlns:xsd="http://www.w3.org/2001/XMLSchema" xmlns:xs="http://www.w3.org/2001/XMLSchema" xmlns:p="http://schemas.microsoft.com/office/2006/metadata/properties" xmlns:ns2="da3cfcc1-7e50-4217-b176-4f665ae0bbcd" xmlns:ns3="ffbb0dc4-0002-43ee-9190-63416439b783" targetNamespace="http://schemas.microsoft.com/office/2006/metadata/properties" ma:root="true" ma:fieldsID="e7e8088a2452987b053485d3a19f5c3d" ns2:_="" ns3:_="">
    <xsd:import namespace="da3cfcc1-7e50-4217-b176-4f665ae0bbcd"/>
    <xsd:import namespace="ffbb0dc4-0002-43ee-9190-63416439b7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3cfcc1-7e50-4217-b176-4f665ae0bb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Oznake slike" ma:readOnly="false" ma:fieldId="{5cf76f15-5ced-4ddc-b409-7134ff3c332f}" ma:taxonomyMulti="true" ma:sspId="b5c7bf33-a257-4e00-9403-5619347451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bb0dc4-0002-43ee-9190-63416439b78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b241dd9-ee35-4043-a407-40fd0b15d413}" ma:internalName="TaxCatchAll" ma:showField="CatchAllData" ma:web="ffbb0dc4-0002-43ee-9190-63416439b7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a3cfcc1-7e50-4217-b176-4f665ae0bbcd">
      <Terms xmlns="http://schemas.microsoft.com/office/infopath/2007/PartnerControls"/>
    </lcf76f155ced4ddcb4097134ff3c332f>
    <TaxCatchAll xmlns="ffbb0dc4-0002-43ee-9190-63416439b783" xsi:nil="true"/>
  </documentManagement>
</p:properties>
</file>

<file path=customXml/itemProps1.xml><?xml version="1.0" encoding="utf-8"?>
<ds:datastoreItem xmlns:ds="http://schemas.openxmlformats.org/officeDocument/2006/customXml" ds:itemID="{528CC07B-3406-4D15-B1B0-7150B23193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3cfcc1-7e50-4217-b176-4f665ae0bbcd"/>
    <ds:schemaRef ds:uri="ffbb0dc4-0002-43ee-9190-63416439b7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83F4B30-193A-4796-A5CD-E18F1FAA36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E37E66-BC43-4078-9D63-8F247B7EB13A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da3cfcc1-7e50-4217-b176-4f665ae0bbcd"/>
    <ds:schemaRef ds:uri="http://schemas.openxmlformats.org/package/2006/metadata/core-properties"/>
    <ds:schemaRef ds:uri="http://schemas.microsoft.com/office/infopath/2007/PartnerControls"/>
    <ds:schemaRef ds:uri="ffbb0dc4-0002-43ee-9190-63416439b78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CJVT_presentation</Template>
  <TotalTime>2108</TotalTime>
  <Words>1549</Words>
  <Application>Microsoft Office PowerPoint</Application>
  <PresentationFormat>Panoramiczny</PresentationFormat>
  <Paragraphs>260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4" baseType="lpstr">
      <vt:lpstr>Arial</vt:lpstr>
      <vt:lpstr>Calibri</vt:lpstr>
      <vt:lpstr>LiberationSans</vt:lpstr>
      <vt:lpstr>Roboto Slab Light</vt:lpstr>
      <vt:lpstr>Source Sans Pro</vt:lpstr>
      <vt:lpstr>Source Sans Pro Bold</vt:lpstr>
      <vt:lpstr>Source Sans Pro Light</vt:lpstr>
      <vt:lpstr>Source Sans Pro Regular</vt:lpstr>
      <vt:lpstr>CJVT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Magdalena Gapsa</cp:lastModifiedBy>
  <cp:revision>81</cp:revision>
  <cp:lastPrinted>2018-04-30T11:49:53Z</cp:lastPrinted>
  <dcterms:created xsi:type="dcterms:W3CDTF">2018-10-25T08:49:52Z</dcterms:created>
  <dcterms:modified xsi:type="dcterms:W3CDTF">2023-06-23T10:27:40Z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0x0101006C8FF1ADCE8D344F902FE963860A55A4</vt:lpwstr>
  </property>
</Properties>
</file>