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6" r:id="rId10"/>
    <p:sldId id="264" r:id="rId11"/>
    <p:sldId id="265" r:id="rId12"/>
    <p:sldId id="267" r:id="rId13"/>
    <p:sldId id="270" r:id="rId14"/>
    <p:sldId id="272" r:id="rId15"/>
    <p:sldId id="274" r:id="rId16"/>
    <p:sldId id="271" r:id="rId17"/>
    <p:sldId id="275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9F339-243D-4FB2-9916-AF1867BEF579}" v="32" dt="2023-06-16T13:07:32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omír Čéplö" userId="14f0ead9a9496b25" providerId="LiveId" clId="{5A39F339-243D-4FB2-9916-AF1867BEF579}"/>
    <pc:docChg chg="undo custSel addSld modSld">
      <pc:chgData name="Slavomír Čéplö" userId="14f0ead9a9496b25" providerId="LiveId" clId="{5A39F339-243D-4FB2-9916-AF1867BEF579}" dt="2023-06-16T13:11:05.481" v="1020" actId="20577"/>
      <pc:docMkLst>
        <pc:docMk/>
      </pc:docMkLst>
      <pc:sldChg chg="addSp delSp modSp mod">
        <pc:chgData name="Slavomír Čéplö" userId="14f0ead9a9496b25" providerId="LiveId" clId="{5A39F339-243D-4FB2-9916-AF1867BEF579}" dt="2023-06-16T11:31:54.415" v="710" actId="403"/>
        <pc:sldMkLst>
          <pc:docMk/>
          <pc:sldMk cId="2041143022" sldId="256"/>
        </pc:sldMkLst>
        <pc:spChg chg="del">
          <ac:chgData name="Slavomír Čéplö" userId="14f0ead9a9496b25" providerId="LiveId" clId="{5A39F339-243D-4FB2-9916-AF1867BEF579}" dt="2023-06-16T09:18:55.767" v="0" actId="478"/>
          <ac:spMkLst>
            <pc:docMk/>
            <pc:sldMk cId="2041143022" sldId="256"/>
            <ac:spMk id="2" creationId="{4936E850-8BA0-DEB3-90F4-9526B42059E8}"/>
          </ac:spMkLst>
        </pc:spChg>
        <pc:spChg chg="del">
          <ac:chgData name="Slavomír Čéplö" userId="14f0ead9a9496b25" providerId="LiveId" clId="{5A39F339-243D-4FB2-9916-AF1867BEF579}" dt="2023-06-16T09:18:56.833" v="1" actId="478"/>
          <ac:spMkLst>
            <pc:docMk/>
            <pc:sldMk cId="2041143022" sldId="256"/>
            <ac:spMk id="3" creationId="{93D3D7D7-70CB-B180-FA81-C8CEB7C1CE8F}"/>
          </ac:spMkLst>
        </pc:spChg>
        <pc:spChg chg="add mod">
          <ac:chgData name="Slavomír Čéplö" userId="14f0ead9a9496b25" providerId="LiveId" clId="{5A39F339-243D-4FB2-9916-AF1867BEF579}" dt="2023-06-16T09:32:05.512" v="286" actId="207"/>
          <ac:spMkLst>
            <pc:docMk/>
            <pc:sldMk cId="2041143022" sldId="256"/>
            <ac:spMk id="30" creationId="{7BA90D99-A6F1-3604-C763-55EC2CF80279}"/>
          </ac:spMkLst>
        </pc:spChg>
        <pc:spChg chg="add mod">
          <ac:chgData name="Slavomír Čéplö" userId="14f0ead9a9496b25" providerId="LiveId" clId="{5A39F339-243D-4FB2-9916-AF1867BEF579}" dt="2023-06-16T11:31:54.415" v="710" actId="403"/>
          <ac:spMkLst>
            <pc:docMk/>
            <pc:sldMk cId="2041143022" sldId="256"/>
            <ac:spMk id="32" creationId="{39510A40-258A-EE7F-12CC-5146D064F388}"/>
          </ac:spMkLst>
        </pc:spChg>
        <pc:spChg chg="add mod">
          <ac:chgData name="Slavomír Čéplö" userId="14f0ead9a9496b25" providerId="LiveId" clId="{5A39F339-243D-4FB2-9916-AF1867BEF579}" dt="2023-06-16T11:31:45.974" v="707" actId="2710"/>
          <ac:spMkLst>
            <pc:docMk/>
            <pc:sldMk cId="2041143022" sldId="256"/>
            <ac:spMk id="34" creationId="{991363DA-9823-B797-0B81-8DB623A1A86E}"/>
          </ac:spMkLst>
        </pc:spChg>
        <pc:grpChg chg="add del mod">
          <ac:chgData name="Slavomír Čéplö" userId="14f0ead9a9496b25" providerId="LiveId" clId="{5A39F339-243D-4FB2-9916-AF1867BEF579}" dt="2023-06-16T09:35:04.840" v="477" actId="165"/>
          <ac:grpSpMkLst>
            <pc:docMk/>
            <pc:sldMk cId="2041143022" sldId="256"/>
            <ac:grpSpMk id="29" creationId="{F08798C2-B689-F6A9-EFC8-8381E10BD3AE}"/>
          </ac:grpSpMkLst>
        </pc:grpChg>
        <pc:grpChg chg="add mod">
          <ac:chgData name="Slavomír Čéplö" userId="14f0ead9a9496b25" providerId="LiveId" clId="{5A39F339-243D-4FB2-9916-AF1867BEF579}" dt="2023-06-16T09:32:14.368" v="305" actId="1037"/>
          <ac:grpSpMkLst>
            <pc:docMk/>
            <pc:sldMk cId="2041143022" sldId="256"/>
            <ac:grpSpMk id="31" creationId="{D0060E9E-E975-8E66-6A80-B5975B6ADD6E}"/>
          </ac:grpSpMkLst>
        </pc:grpChg>
        <pc:grpChg chg="add mod">
          <ac:chgData name="Slavomír Čéplö" userId="14f0ead9a9496b25" providerId="LiveId" clId="{5A39F339-243D-4FB2-9916-AF1867BEF579}" dt="2023-06-16T09:35:34.478" v="489" actId="164"/>
          <ac:grpSpMkLst>
            <pc:docMk/>
            <pc:sldMk cId="2041143022" sldId="256"/>
            <ac:grpSpMk id="37" creationId="{6AB2B256-469A-1D6C-1E62-679D62B6B210}"/>
          </ac:grpSpMkLst>
        </pc:grpChg>
        <pc:picChg chg="add del mod">
          <ac:chgData name="Slavomír Čéplö" userId="14f0ead9a9496b25" providerId="LiveId" clId="{5A39F339-243D-4FB2-9916-AF1867BEF579}" dt="2023-06-16T09:21:53.637" v="8" actId="478"/>
          <ac:picMkLst>
            <pc:docMk/>
            <pc:sldMk cId="2041143022" sldId="256"/>
            <ac:picMk id="5" creationId="{6B40C158-629B-F015-4D24-19C96E1B00A1}"/>
          </ac:picMkLst>
        </pc:picChg>
        <pc:picChg chg="add mod">
          <ac:chgData name="Slavomír Čéplö" userId="14f0ead9a9496b25" providerId="LiveId" clId="{5A39F339-243D-4FB2-9916-AF1867BEF579}" dt="2023-06-16T09:22:27.328" v="11" actId="14100"/>
          <ac:picMkLst>
            <pc:docMk/>
            <pc:sldMk cId="2041143022" sldId="256"/>
            <ac:picMk id="7" creationId="{88C797E2-D5B3-C19E-D148-10FF29701C94}"/>
          </ac:picMkLst>
        </pc:picChg>
        <pc:picChg chg="add mod ord">
          <ac:chgData name="Slavomír Čéplö" userId="14f0ead9a9496b25" providerId="LiveId" clId="{5A39F339-243D-4FB2-9916-AF1867BEF579}" dt="2023-06-16T09:31:44.814" v="275" actId="164"/>
          <ac:picMkLst>
            <pc:docMk/>
            <pc:sldMk cId="2041143022" sldId="256"/>
            <ac:picMk id="9" creationId="{F5CA3A4A-6261-79F0-2616-B4100B529362}"/>
          </ac:picMkLst>
        </pc:picChg>
        <pc:picChg chg="add mod">
          <ac:chgData name="Slavomír Čéplö" userId="14f0ead9a9496b25" providerId="LiveId" clId="{5A39F339-243D-4FB2-9916-AF1867BEF579}" dt="2023-06-16T09:35:34.478" v="489" actId="164"/>
          <ac:picMkLst>
            <pc:docMk/>
            <pc:sldMk cId="2041143022" sldId="256"/>
            <ac:picMk id="17" creationId="{44DA8FA4-B444-1FBE-C7F6-63CF5B9A9BA9}"/>
          </ac:picMkLst>
        </pc:picChg>
        <pc:picChg chg="add mod">
          <ac:chgData name="Slavomír Čéplö" userId="14f0ead9a9496b25" providerId="LiveId" clId="{5A39F339-243D-4FB2-9916-AF1867BEF579}" dt="2023-06-16T09:35:34.478" v="489" actId="164"/>
          <ac:picMkLst>
            <pc:docMk/>
            <pc:sldMk cId="2041143022" sldId="256"/>
            <ac:picMk id="19" creationId="{95610D28-5B41-2A16-9990-A646F29109BA}"/>
          </ac:picMkLst>
        </pc:picChg>
        <pc:picChg chg="add mod">
          <ac:chgData name="Slavomír Čéplö" userId="14f0ead9a9496b25" providerId="LiveId" clId="{5A39F339-243D-4FB2-9916-AF1867BEF579}" dt="2023-06-16T09:35:34.478" v="489" actId="164"/>
          <ac:picMkLst>
            <pc:docMk/>
            <pc:sldMk cId="2041143022" sldId="256"/>
            <ac:picMk id="21" creationId="{84FBEAD6-124C-6800-E6DF-1FEBAE892E78}"/>
          </ac:picMkLst>
        </pc:picChg>
        <pc:picChg chg="add mod modCrop">
          <ac:chgData name="Slavomír Čéplö" userId="14f0ead9a9496b25" providerId="LiveId" clId="{5A39F339-243D-4FB2-9916-AF1867BEF579}" dt="2023-06-16T09:35:34.478" v="489" actId="164"/>
          <ac:picMkLst>
            <pc:docMk/>
            <pc:sldMk cId="2041143022" sldId="256"/>
            <ac:picMk id="23" creationId="{44660875-2D92-B50B-E0E7-EE31B29CC76F}"/>
          </ac:picMkLst>
        </pc:picChg>
        <pc:picChg chg="add del mod topLvl">
          <ac:chgData name="Slavomír Čéplö" userId="14f0ead9a9496b25" providerId="LiveId" clId="{5A39F339-243D-4FB2-9916-AF1867BEF579}" dt="2023-06-16T09:35:22.796" v="486" actId="478"/>
          <ac:picMkLst>
            <pc:docMk/>
            <pc:sldMk cId="2041143022" sldId="256"/>
            <ac:picMk id="24" creationId="{4316A3F2-6166-F160-F13F-16422AD94E55}"/>
          </ac:picMkLst>
        </pc:picChg>
        <pc:picChg chg="add del mod topLvl">
          <ac:chgData name="Slavomír Čéplö" userId="14f0ead9a9496b25" providerId="LiveId" clId="{5A39F339-243D-4FB2-9916-AF1867BEF579}" dt="2023-06-16T09:35:19.480" v="483" actId="478"/>
          <ac:picMkLst>
            <pc:docMk/>
            <pc:sldMk cId="2041143022" sldId="256"/>
            <ac:picMk id="25" creationId="{B0CFB43B-7580-8AF1-2FD1-B6B8C9390B98}"/>
          </ac:picMkLst>
        </pc:picChg>
        <pc:picChg chg="add del mod topLvl">
          <ac:chgData name="Slavomír Čéplö" userId="14f0ead9a9496b25" providerId="LiveId" clId="{5A39F339-243D-4FB2-9916-AF1867BEF579}" dt="2023-06-16T09:35:21.743" v="485" actId="478"/>
          <ac:picMkLst>
            <pc:docMk/>
            <pc:sldMk cId="2041143022" sldId="256"/>
            <ac:picMk id="26" creationId="{D57EC27B-7AEC-E510-4402-3DD42D4CCE73}"/>
          </ac:picMkLst>
        </pc:picChg>
        <pc:picChg chg="add del mod topLvl">
          <ac:chgData name="Slavomír Čéplö" userId="14f0ead9a9496b25" providerId="LiveId" clId="{5A39F339-243D-4FB2-9916-AF1867BEF579}" dt="2023-06-16T09:35:18.445" v="482" actId="478"/>
          <ac:picMkLst>
            <pc:docMk/>
            <pc:sldMk cId="2041143022" sldId="256"/>
            <ac:picMk id="27" creationId="{8127A433-5A17-A8C2-CBD6-85D76DD4EDA7}"/>
          </ac:picMkLst>
        </pc:picChg>
        <pc:picChg chg="add del mod topLvl">
          <ac:chgData name="Slavomír Čéplö" userId="14f0ead9a9496b25" providerId="LiveId" clId="{5A39F339-243D-4FB2-9916-AF1867BEF579}" dt="2023-06-16T09:35:20.722" v="484" actId="478"/>
          <ac:picMkLst>
            <pc:docMk/>
            <pc:sldMk cId="2041143022" sldId="256"/>
            <ac:picMk id="28" creationId="{CA19B7F5-5E85-F7F4-0B0B-A16DAADE47DD}"/>
          </ac:picMkLst>
        </pc:picChg>
        <pc:picChg chg="add mod">
          <ac:chgData name="Slavomír Čéplö" userId="14f0ead9a9496b25" providerId="LiveId" clId="{5A39F339-243D-4FB2-9916-AF1867BEF579}" dt="2023-06-16T09:35:14.446" v="480" actId="571"/>
          <ac:picMkLst>
            <pc:docMk/>
            <pc:sldMk cId="2041143022" sldId="256"/>
            <ac:picMk id="35" creationId="{51EDD4E2-5A88-F87F-8DC7-81CE6D66EEEB}"/>
          </ac:picMkLst>
        </pc:picChg>
        <pc:picChg chg="add mod">
          <ac:chgData name="Slavomír Čéplö" userId="14f0ead9a9496b25" providerId="LiveId" clId="{5A39F339-243D-4FB2-9916-AF1867BEF579}" dt="2023-06-16T09:35:14.446" v="480" actId="571"/>
          <ac:picMkLst>
            <pc:docMk/>
            <pc:sldMk cId="2041143022" sldId="256"/>
            <ac:picMk id="36" creationId="{7F9423D2-3163-8F62-A9DC-F80443A6AD8B}"/>
          </ac:picMkLst>
        </pc:picChg>
        <pc:picChg chg="add mod">
          <ac:chgData name="Slavomír Čéplö" userId="14f0ead9a9496b25" providerId="LiveId" clId="{5A39F339-243D-4FB2-9916-AF1867BEF579}" dt="2023-06-16T09:35:34.478" v="489" actId="164"/>
          <ac:picMkLst>
            <pc:docMk/>
            <pc:sldMk cId="2041143022" sldId="256"/>
            <ac:picMk id="1026" creationId="{29032B7B-DA2D-C89E-7B07-FD25225D0A28}"/>
          </ac:picMkLst>
        </pc:picChg>
        <pc:inkChg chg="add del">
          <ac:chgData name="Slavomír Čéplö" userId="14f0ead9a9496b25" providerId="LiveId" clId="{5A39F339-243D-4FB2-9916-AF1867BEF579}" dt="2023-06-16T09:23:37.822" v="23" actId="9405"/>
          <ac:inkMkLst>
            <pc:docMk/>
            <pc:sldMk cId="2041143022" sldId="256"/>
            <ac:inkMk id="10" creationId="{D0530F2F-4C66-586D-1D6D-ABE93CC5A2C8}"/>
          </ac:inkMkLst>
        </pc:inkChg>
        <pc:cxnChg chg="add del mod topLvl">
          <ac:chgData name="Slavomír Čéplö" userId="14f0ead9a9496b25" providerId="LiveId" clId="{5A39F339-243D-4FB2-9916-AF1867BEF579}" dt="2023-06-16T09:35:34.478" v="489" actId="164"/>
          <ac:cxnSpMkLst>
            <pc:docMk/>
            <pc:sldMk cId="2041143022" sldId="256"/>
            <ac:cxnSpMk id="12" creationId="{521886B1-D128-9B43-FB60-A30B9AFA9ED1}"/>
          </ac:cxnSpMkLst>
        </pc:cxnChg>
      </pc:sldChg>
      <pc:sldChg chg="addSp delSp modSp add mod">
        <pc:chgData name="Slavomír Čéplö" userId="14f0ead9a9496b25" providerId="LiveId" clId="{5A39F339-243D-4FB2-9916-AF1867BEF579}" dt="2023-06-16T13:11:05.481" v="1020" actId="20577"/>
        <pc:sldMkLst>
          <pc:docMk/>
          <pc:sldMk cId="4164055936" sldId="257"/>
        </pc:sldMkLst>
        <pc:spChg chg="add mod">
          <ac:chgData name="Slavomír Čéplö" userId="14f0ead9a9496b25" providerId="LiveId" clId="{5A39F339-243D-4FB2-9916-AF1867BEF579}" dt="2023-06-16T11:32:42.811" v="715" actId="207"/>
          <ac:spMkLst>
            <pc:docMk/>
            <pc:sldMk cId="4164055936" sldId="257"/>
            <ac:spMk id="2" creationId="{CD6C2D56-449F-BF66-775A-1A427658F250}"/>
          </ac:spMkLst>
        </pc:spChg>
        <pc:spChg chg="add mod">
          <ac:chgData name="Slavomír Čéplö" userId="14f0ead9a9496b25" providerId="LiveId" clId="{5A39F339-243D-4FB2-9916-AF1867BEF579}" dt="2023-06-16T13:10:23.029" v="968" actId="20577"/>
          <ac:spMkLst>
            <pc:docMk/>
            <pc:sldMk cId="4164055936" sldId="257"/>
            <ac:spMk id="5" creationId="{88795737-6F73-AF01-8D27-57E18E862492}"/>
          </ac:spMkLst>
        </pc:spChg>
        <pc:spChg chg="add mod">
          <ac:chgData name="Slavomír Čéplö" userId="14f0ead9a9496b25" providerId="LiveId" clId="{5A39F339-243D-4FB2-9916-AF1867BEF579}" dt="2023-06-16T13:11:05.481" v="1020" actId="20577"/>
          <ac:spMkLst>
            <pc:docMk/>
            <pc:sldMk cId="4164055936" sldId="257"/>
            <ac:spMk id="10" creationId="{41E6D087-13DE-D6C7-38C6-6E1B23B633D8}"/>
          </ac:spMkLst>
        </pc:spChg>
        <pc:spChg chg="del">
          <ac:chgData name="Slavomír Čéplö" userId="14f0ead9a9496b25" providerId="LiveId" clId="{5A39F339-243D-4FB2-9916-AF1867BEF579}" dt="2023-06-16T09:36:25.011" v="510" actId="478"/>
          <ac:spMkLst>
            <pc:docMk/>
            <pc:sldMk cId="4164055936" sldId="257"/>
            <ac:spMk id="32" creationId="{39510A40-258A-EE7F-12CC-5146D064F388}"/>
          </ac:spMkLst>
        </pc:spChg>
        <pc:spChg chg="del">
          <ac:chgData name="Slavomír Čéplö" userId="14f0ead9a9496b25" providerId="LiveId" clId="{5A39F339-243D-4FB2-9916-AF1867BEF579}" dt="2023-06-16T09:36:25.011" v="510" actId="478"/>
          <ac:spMkLst>
            <pc:docMk/>
            <pc:sldMk cId="4164055936" sldId="257"/>
            <ac:spMk id="34" creationId="{991363DA-9823-B797-0B81-8DB623A1A86E}"/>
          </ac:spMkLst>
        </pc:spChg>
        <pc:grpChg chg="del">
          <ac:chgData name="Slavomír Čéplö" userId="14f0ead9a9496b25" providerId="LiveId" clId="{5A39F339-243D-4FB2-9916-AF1867BEF579}" dt="2023-06-16T09:36:25.011" v="510" actId="478"/>
          <ac:grpSpMkLst>
            <pc:docMk/>
            <pc:sldMk cId="4164055936" sldId="257"/>
            <ac:grpSpMk id="37" creationId="{6AB2B256-469A-1D6C-1E62-679D62B6B210}"/>
          </ac:grpSpMkLst>
        </pc:grpChg>
        <pc:picChg chg="add mod">
          <ac:chgData name="Slavomír Čéplö" userId="14f0ead9a9496b25" providerId="LiveId" clId="{5A39F339-243D-4FB2-9916-AF1867BEF579}" dt="2023-06-16T11:38:19.062" v="786" actId="14100"/>
          <ac:picMkLst>
            <pc:docMk/>
            <pc:sldMk cId="4164055936" sldId="257"/>
            <ac:picMk id="4" creationId="{6C417D1D-9BF5-232D-B0C2-19A5AFF9AB8D}"/>
          </ac:picMkLst>
        </pc:picChg>
        <pc:picChg chg="add mod">
          <ac:chgData name="Slavomír Čéplö" userId="14f0ead9a9496b25" providerId="LiveId" clId="{5A39F339-243D-4FB2-9916-AF1867BEF579}" dt="2023-06-16T11:38:24.366" v="788" actId="14100"/>
          <ac:picMkLst>
            <pc:docMk/>
            <pc:sldMk cId="4164055936" sldId="257"/>
            <ac:picMk id="8" creationId="{68A623CB-FED3-7EEA-C64C-C4B9FB646A08}"/>
          </ac:picMkLst>
        </pc:picChg>
      </pc:sldChg>
      <pc:sldChg chg="addSp modSp add mod">
        <pc:chgData name="Slavomír Čéplö" userId="14f0ead9a9496b25" providerId="LiveId" clId="{5A39F339-243D-4FB2-9916-AF1867BEF579}" dt="2023-06-16T13:08:43.580" v="928" actId="2711"/>
        <pc:sldMkLst>
          <pc:docMk/>
          <pc:sldMk cId="347457355" sldId="258"/>
        </pc:sldMkLst>
        <pc:spChg chg="mod">
          <ac:chgData name="Slavomír Čéplö" userId="14f0ead9a9496b25" providerId="LiveId" clId="{5A39F339-243D-4FB2-9916-AF1867BEF579}" dt="2023-06-16T13:08:43.580" v="928" actId="2711"/>
          <ac:spMkLst>
            <pc:docMk/>
            <pc:sldMk cId="347457355" sldId="258"/>
            <ac:spMk id="2" creationId="{CD6C2D56-449F-BF66-775A-1A427658F250}"/>
          </ac:spMkLst>
        </pc:spChg>
        <pc:spChg chg="add mod">
          <ac:chgData name="Slavomír Čéplö" userId="14f0ead9a9496b25" providerId="LiveId" clId="{5A39F339-243D-4FB2-9916-AF1867BEF579}" dt="2023-06-16T13:08:24.979" v="925" actId="2711"/>
          <ac:spMkLst>
            <pc:docMk/>
            <pc:sldMk cId="347457355" sldId="258"/>
            <ac:spMk id="3" creationId="{C03C7DF9-0C76-2212-3BB4-9510983473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790A-8778-75CF-3CFB-7527F5609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898B-1CB5-B6B5-3BD1-908A56C0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744A5-BACC-A258-E31C-0D668858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8B6B2-BC10-0AFC-0CC7-F9921907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D844-1C18-7F68-55CD-CE1C278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1956-48E1-DD14-C3CD-69925938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CE048-F2C5-8ABE-7157-B87A69420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E8EF1-D3C1-CA5F-32EE-0C3F2FD2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9537-4847-65F2-B8AB-4E966E3E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8930-A7BF-87DB-1C3B-CA21B72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20438-117B-26BD-DDC8-CDB39D793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EDCFA-6ED4-9B9A-134D-1A1FE8689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AE5C-10ED-99A1-B451-7A5BF332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17A98-7FF4-25CE-5DCF-5E489583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6825-D016-D770-F220-ACED4698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3D16-5A9E-2EF8-F1C9-0C72B3DE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434C-0E63-F574-0546-FC4CDD21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169E-9B05-93AB-B1C4-960D0E00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41DE-D7E4-5C26-A62D-63553D55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159F-1FC4-232F-34B3-CAB89841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DAE8-F479-A03C-4134-02EF4BAC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03B3-3F46-5ADC-3F4F-855AE6EB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DB6E-61B5-22BF-4E3F-A2877F8B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F198-0F8D-43D2-F8F9-C0E8DE56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212A-688B-7FE3-E033-4ED31F64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D94B-8D27-9BD7-286C-6AB47F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1C74-AFFA-190D-CB48-7C6BB7D42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AB07C-17D2-B9F1-3254-302800AE1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F14FF-AFD6-DB62-C1F5-7798EEA7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03EB0-B162-5F65-77D3-41767229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806AF-C446-56D2-82F6-2CED35D9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BBFD-3CDD-F075-AC65-D90011D6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AEB0-D265-720F-F1B6-EA9E1257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197D6-1E3D-47EB-82C5-07BFA6AFB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B986F-FB74-7EEA-9F98-68F47C16B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2610F-9C73-28C6-64A7-95704B86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0864F-755F-9BA6-C3C3-98F4D057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BC96B-8AD8-71C8-D5E3-4590A468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4B1F0-ECB5-C07F-7745-70745AC0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7A9D-E872-E1AF-456A-BCC82415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98EC8-E96D-C9B3-0AA5-47A22DD3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0C770-8208-0E15-01F6-4944B1CA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790CD-BC9C-EE89-3CE3-8C94DA71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431FE-4283-38B4-BF09-7F4B5EC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8D422-31BC-4678-50B3-2EBC0208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E8635-B8E9-6C9B-23F1-DDC19224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6CFB-9CAE-2369-34EE-BA2CEB11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2F14-12DD-0BB4-0EC9-59D6E532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61F9C-9E54-3C06-FABF-585E271EB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2EBC0-14E0-8CE2-C5DA-F29FE440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F7A3-8702-2129-8177-71BD5F9C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C5AC3-9043-DAB4-482B-A56180B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0CE-A712-C394-48D1-BFC1D41E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78B03-ED34-23F5-8C41-468EE5DB4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60F71-2FCF-3E34-CED8-A6676A123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236B8-E45D-740A-630D-FE0AA0C7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52F1-4E74-1F9E-C0FC-F692F79E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AA9A-6C12-D7BC-79E9-51973007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66D10-6A70-62CE-5ADD-EC90CBF5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ACE39-2BD7-00CE-2FB2-13AB6276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ED54-B48A-90AE-973E-790BB9DE0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9BC3-26E8-4D14-9F51-CC26C5C55FC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7951E-137D-FB94-CDB0-A5A280D30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727BA-5AFD-3B81-BB78-D62C3DD1D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FAAD-CD5D-46F2-BF0F-1E54C808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ulbul.sk/MPCD/" TargetMode="External"/><Relationship Id="rId4" Type="http://schemas.openxmlformats.org/officeDocument/2006/relationships/hyperlink" Target="http://mpcorpu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arsigdatabase.com/" TargetMode="External"/><Relationship Id="rId4" Type="http://schemas.openxmlformats.org/officeDocument/2006/relationships/hyperlink" Target="https://titus.uni-frankfurt.de/indexe.htm?/index.htm#Dtabel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AB2B256-469A-1D6C-1E62-679D62B6B210}"/>
              </a:ext>
            </a:extLst>
          </p:cNvPr>
          <p:cNvGrpSpPr/>
          <p:nvPr/>
        </p:nvGrpSpPr>
        <p:grpSpPr>
          <a:xfrm>
            <a:off x="1018819" y="5573289"/>
            <a:ext cx="10154362" cy="1173231"/>
            <a:chOff x="1018819" y="5573289"/>
            <a:chExt cx="10154362" cy="117323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032B7B-DA2D-C89E-7B07-FD25225D0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3852" y="5757191"/>
              <a:ext cx="989329" cy="98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44DA8FA4-B444-1FBE-C7F6-63CF5B9A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19" y="5862132"/>
              <a:ext cx="2059395" cy="520471"/>
            </a:xfrm>
            <a:prstGeom prst="rect">
              <a:avLst/>
            </a:prstGeom>
          </p:spPr>
        </p:pic>
        <p:pic>
          <p:nvPicPr>
            <p:cNvPr id="19" name="Picture 18" descr="A blue book with white letters&#10;&#10;Description automatically generated with low confidence">
              <a:extLst>
                <a:ext uri="{FF2B5EF4-FFF2-40B4-BE49-F238E27FC236}">
                  <a16:creationId xmlns:a16="http://schemas.microsoft.com/office/drawing/2014/main" id="{95610D28-5B41-2A16-9990-A646F291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04" y="5739995"/>
              <a:ext cx="960367" cy="96036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4FBEAD6-124C-6800-E6DF-1FEBAE89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21205" y="5687815"/>
              <a:ext cx="1388233" cy="869104"/>
            </a:xfrm>
            <a:prstGeom prst="rect">
              <a:avLst/>
            </a:prstGeom>
          </p:spPr>
        </p:pic>
        <p:pic>
          <p:nvPicPr>
            <p:cNvPr id="23" name="Picture 22" descr="A picture containing text, logo, font, symbol&#10;&#10;Description automatically generated">
              <a:extLst>
                <a:ext uri="{FF2B5EF4-FFF2-40B4-BE49-F238E27FC236}">
                  <a16:creationId xmlns:a16="http://schemas.microsoft.com/office/drawing/2014/main" id="{44660875-2D92-B50B-E0E7-EE31B29CC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11" b="12635"/>
            <a:stretch/>
          </p:blipFill>
          <p:spPr>
            <a:xfrm>
              <a:off x="5600003" y="5797920"/>
              <a:ext cx="2259036" cy="82124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1886B1-D128-9B43-FB60-A30B9AFA9ED1}"/>
                </a:ext>
              </a:extLst>
            </p:cNvPr>
            <p:cNvCxnSpPr>
              <a:cxnSpLocks/>
            </p:cNvCxnSpPr>
            <p:nvPr/>
          </p:nvCxnSpPr>
          <p:spPr>
            <a:xfrm>
              <a:off x="1075700" y="5573289"/>
              <a:ext cx="10054263" cy="289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9510A40-258A-EE7F-12CC-5146D064F388}"/>
              </a:ext>
            </a:extLst>
          </p:cNvPr>
          <p:cNvSpPr txBox="1"/>
          <p:nvPr/>
        </p:nvSpPr>
        <p:spPr>
          <a:xfrm>
            <a:off x="2351964" y="2438401"/>
            <a:ext cx="7401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Towards a comprehensive dictionary of Middle Persian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1363DA-9823-B797-0B81-8DB623A1A86E}"/>
              </a:ext>
            </a:extLst>
          </p:cNvPr>
          <p:cNvSpPr txBox="1"/>
          <p:nvPr/>
        </p:nvSpPr>
        <p:spPr>
          <a:xfrm>
            <a:off x="3432573" y="4236802"/>
            <a:ext cx="510637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Francisco MONDACA,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Kianoosh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REZANIA, Claes NEUEFEIND,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Slavom</a:t>
            </a:r>
            <a:r>
              <a:rPr lang="sk-SK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ír</a:t>
            </a:r>
            <a:r>
              <a:rPr lang="sk-SK" i="1" dirty="0">
                <a:latin typeface="Helvetica" panose="020B0604020202020204" pitchFamily="34" charset="0"/>
                <a:cs typeface="Helvetica" panose="020B0604020202020204" pitchFamily="34" charset="0"/>
              </a:rPr>
              <a:t> ČÉPL</a:t>
            </a:r>
            <a:r>
              <a:rPr lang="sk-SK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Ö</a:t>
            </a:r>
            <a:endParaRPr lang="en-US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4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4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RelaxNG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6D30E-C315-E132-B496-8DE40AEA192F}"/>
              </a:ext>
            </a:extLst>
          </p:cNvPr>
          <p:cNvSpPr txBox="1"/>
          <p:nvPr/>
        </p:nvSpPr>
        <p:spPr>
          <a:xfrm>
            <a:off x="3355496" y="2278766"/>
            <a:ext cx="747442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integrate annotation + lexicography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CoNLL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-U &gt; M(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iddle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)P(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ersian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)T(able)F(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ormat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Added fields for </a:t>
            </a:r>
            <a:r>
              <a:rPr lang="en-US" dirty="0">
                <a:latin typeface="Consolas" panose="020B0609020204030204" pitchFamily="49" charset="0"/>
                <a:cs typeface="Helvetica" panose="020B0604020202020204" pitchFamily="34" charset="0"/>
              </a:rPr>
              <a:t>meaning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dirty="0" err="1">
                <a:latin typeface="Consolas" panose="020B0609020204030204" pitchFamily="49" charset="0"/>
                <a:cs typeface="Helvetica" panose="020B0604020202020204" pitchFamily="34" charset="0"/>
              </a:rPr>
              <a:t>term._tech</a:t>
            </a:r>
            <a:r>
              <a:rPr lang="en-US" dirty="0">
                <a:latin typeface="Consolas" panose="020B0609020204030204" pitchFamily="49" charset="0"/>
                <a:cs typeface="Helvetica" panose="020B0604020202020204" pitchFamily="34" charset="0"/>
              </a:rPr>
              <a:t>._(cat.)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representation of MWEs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131CD-4BBB-3763-BA02-4B554D92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764" y="3603447"/>
            <a:ext cx="9730414" cy="117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18DC26-A1E1-D385-502F-08ABC6F38D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031" b="-1808"/>
          <a:stretch/>
        </p:blipFill>
        <p:spPr>
          <a:xfrm>
            <a:off x="2507485" y="5410466"/>
            <a:ext cx="9346972" cy="6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59F3E9-B56A-C303-8280-BB5E21B2D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96640"/>
            <a:ext cx="12192000" cy="29907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6BAD36-0967-3B5A-EE50-C800354C4A22}"/>
              </a:ext>
            </a:extLst>
          </p:cNvPr>
          <p:cNvSpPr/>
          <p:nvPr/>
        </p:nvSpPr>
        <p:spPr>
          <a:xfrm>
            <a:off x="5291191" y="4541179"/>
            <a:ext cx="1530849" cy="646712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3A5DD-D216-AD6E-B425-A40979D57095}"/>
              </a:ext>
            </a:extLst>
          </p:cNvPr>
          <p:cNvSpPr txBox="1"/>
          <p:nvPr/>
        </p:nvSpPr>
        <p:spPr>
          <a:xfrm>
            <a:off x="4140451" y="5874974"/>
            <a:ext cx="120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2C77A-89C7-213E-B9EA-61EDFA880B87}"/>
              </a:ext>
            </a:extLst>
          </p:cNvPr>
          <p:cNvSpPr/>
          <p:nvPr/>
        </p:nvSpPr>
        <p:spPr>
          <a:xfrm>
            <a:off x="2921229" y="3429000"/>
            <a:ext cx="1517208" cy="5048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944FF-DFD7-9DFE-6804-8CAC368C179F}"/>
              </a:ext>
            </a:extLst>
          </p:cNvPr>
          <p:cNvSpPr txBox="1"/>
          <p:nvPr/>
        </p:nvSpPr>
        <p:spPr>
          <a:xfrm>
            <a:off x="3308279" y="1898253"/>
            <a:ext cx="113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lemma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B588D8-19AF-7EF7-364A-30B1F4CD1E84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3679833" y="2298363"/>
            <a:ext cx="193526" cy="113063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AEA0A-BA67-F4C4-97D5-850A47C454E6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4741490" y="5187891"/>
            <a:ext cx="1315126" cy="68708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AD568-8053-EC36-F104-4E047FD6C1F6}"/>
              </a:ext>
            </a:extLst>
          </p:cNvPr>
          <p:cNvSpPr/>
          <p:nvPr/>
        </p:nvSpPr>
        <p:spPr>
          <a:xfrm>
            <a:off x="9604626" y="4469259"/>
            <a:ext cx="1275708" cy="44979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E90FA-0E54-60F0-06F5-8EE93FB50FE9}"/>
              </a:ext>
            </a:extLst>
          </p:cNvPr>
          <p:cNvSpPr txBox="1"/>
          <p:nvPr/>
        </p:nvSpPr>
        <p:spPr>
          <a:xfrm>
            <a:off x="8404261" y="5897366"/>
            <a:ext cx="247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term._tech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._(cat.)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883CE2-2079-8708-3693-6D73E2390CF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9642298" y="4972692"/>
            <a:ext cx="590763" cy="924674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6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C80E8-1E25-0EB2-E9F3-A8ABE53B941C}"/>
              </a:ext>
            </a:extLst>
          </p:cNvPr>
          <p:cNvSpPr txBox="1"/>
          <p:nvPr/>
        </p:nvSpPr>
        <p:spPr>
          <a:xfrm>
            <a:off x="3249893" y="1696720"/>
            <a:ext cx="74744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Model dictionary entries in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RelaxNG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C84E9-8EE2-EFCB-F3E6-4BE2C4742877}"/>
              </a:ext>
            </a:extLst>
          </p:cNvPr>
          <p:cNvSpPr txBox="1"/>
          <p:nvPr/>
        </p:nvSpPr>
        <p:spPr>
          <a:xfrm>
            <a:off x="3128719" y="2149019"/>
            <a:ext cx="877691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entry =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entry {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1B3E0"/>
                </a:solidFill>
                <a:effectLst/>
                <a:latin typeface="Consolas" panose="020B0609020204030204" pitchFamily="49" charset="0"/>
              </a:rPr>
              <a:t>attribute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entryId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xsd:ID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unique ID for the entry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lemma {</a:t>
            </a:r>
            <a:r>
              <a:rPr lang="en-US" sz="14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xsd:string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the normalized form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headword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i="1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e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.g. verbs with different infinitive forms and present stems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language,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1B3E0"/>
                </a:solidFill>
                <a:effectLst/>
                <a:latin typeface="Consolas" panose="020B0609020204030204" pitchFamily="49" charset="0"/>
              </a:rPr>
              <a:t>attribute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crossRef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xsd:IDREF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morphology,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different components shown in different locations, see infra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timeline,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shows the frequency of the occurrences of the lemma in different cent.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relativeFrequency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14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xsd:string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from corpus, per 100,000; string</a:t>
            </a:r>
            <a:b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types,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all unique attested types in the corpus linked to the lemma 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orthographicVariants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union of transliterations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occurrences, </a:t>
            </a:r>
            <a:r>
              <a:rPr lang="en-US" sz="14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union of all unique occurrences/attestations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hierarchizedSenses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internalReferences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equivalents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etymology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biblioEntry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comment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1B3E0"/>
                </a:solidFill>
                <a:effectLst/>
                <a:latin typeface="Consolas" panose="020B0609020204030204" pitchFamily="49" charset="0"/>
              </a:rPr>
              <a:t>attribute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stage {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inprogress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"finished"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"published"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1B3E0"/>
                </a:solidFill>
                <a:effectLst/>
                <a:latin typeface="Consolas" panose="020B0609020204030204" pitchFamily="49" charset="0"/>
              </a:rPr>
              <a:t>attribute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DOI {</a:t>
            </a:r>
            <a:r>
              <a:rPr lang="en-US" sz="14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xsd:anyURI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268DC-A65F-B033-7D04-A4B3A56C8146}"/>
              </a:ext>
            </a:extLst>
          </p:cNvPr>
          <p:cNvSpPr/>
          <p:nvPr/>
        </p:nvSpPr>
        <p:spPr>
          <a:xfrm>
            <a:off x="3556000" y="4968240"/>
            <a:ext cx="2042160" cy="19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FEF7-4A7F-04BD-DDD7-99E978AA6C93}"/>
              </a:ext>
            </a:extLst>
          </p:cNvPr>
          <p:cNvSpPr txBox="1"/>
          <p:nvPr/>
        </p:nvSpPr>
        <p:spPr>
          <a:xfrm>
            <a:off x="3249893" y="2665863"/>
            <a:ext cx="8629362" cy="352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hierarchizedSenses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hierarchizedSenses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one per entry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semantic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semantic =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semantic {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1B3E0"/>
                </a:solidFill>
                <a:effectLst/>
                <a:latin typeface="Consolas" panose="020B0609020204030204" pitchFamily="49" charset="0"/>
              </a:rPr>
              <a:t>attribute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serialId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xsd:int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internal numbering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node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semanticCore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pos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morphologicalForms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morphologicalForm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mwes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mwe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alphabetic sorted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0C08C-2F7F-5B9D-FBF4-A450865AC783}"/>
              </a:ext>
            </a:extLst>
          </p:cNvPr>
          <p:cNvSpPr txBox="1"/>
          <p:nvPr/>
        </p:nvSpPr>
        <p:spPr>
          <a:xfrm>
            <a:off x="3249893" y="1696720"/>
            <a:ext cx="74744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Model dictionary entries in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RelaxNG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5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0C08C-2F7F-5B9D-FBF4-A450865AC783}"/>
              </a:ext>
            </a:extLst>
          </p:cNvPr>
          <p:cNvSpPr txBox="1"/>
          <p:nvPr/>
        </p:nvSpPr>
        <p:spPr>
          <a:xfrm>
            <a:off x="3249893" y="1696720"/>
            <a:ext cx="74744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Model dictionary entries in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RelaxNG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A7E3B-42DC-16AC-2B8E-CB300647579D}"/>
              </a:ext>
            </a:extLst>
          </p:cNvPr>
          <p:cNvSpPr txBox="1"/>
          <p:nvPr/>
        </p:nvSpPr>
        <p:spPr>
          <a:xfrm>
            <a:off x="3249893" y="2388704"/>
            <a:ext cx="822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semanticCore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semanticCore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sense {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}, </a:t>
            </a:r>
          </a:p>
          <a:p>
            <a:r>
              <a:rPr lang="en-US" i="1" dirty="0">
                <a:solidFill>
                  <a:srgbClr val="333333"/>
                </a:solidFill>
                <a:latin typeface="Consolas" panose="020B0609020204030204" pitchFamily="49" charset="0"/>
              </a:rPr>
              <a:t>    </a:t>
            </a:r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in the case of term. tech. = its definition</a:t>
            </a:r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</a:t>
            </a:r>
          </a:p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explanation {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    # explanation may include detailed description of the use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grammar {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xsd:string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reference to the taxonomy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semanticDomain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{concept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termTech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occurrences</a:t>
            </a: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44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5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0C08C-2F7F-5B9D-FBF4-A450865AC783}"/>
              </a:ext>
            </a:extLst>
          </p:cNvPr>
          <p:cNvSpPr txBox="1"/>
          <p:nvPr/>
        </p:nvSpPr>
        <p:spPr>
          <a:xfrm>
            <a:off x="3249893" y="1696720"/>
            <a:ext cx="74744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Model dictionary entries in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RelaxNG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7F7FF-ABAB-8CC8-8961-1A38FD59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893" y="2200275"/>
            <a:ext cx="82010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BA015-0289-1EB4-C925-961748BDC27D}"/>
              </a:ext>
            </a:extLst>
          </p:cNvPr>
          <p:cNvSpPr txBox="1"/>
          <p:nvPr/>
        </p:nvSpPr>
        <p:spPr>
          <a:xfrm>
            <a:off x="3101987" y="2019532"/>
            <a:ext cx="8248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Prototypical categories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97141E0A-AAB0-C4F4-AC10-0F49D56860D0}"/>
              </a:ext>
            </a:extLst>
          </p:cNvPr>
          <p:cNvSpPr/>
          <p:nvPr/>
        </p:nvSpPr>
        <p:spPr>
          <a:xfrm>
            <a:off x="9245877" y="4295517"/>
            <a:ext cx="1647825" cy="1390650"/>
          </a:xfrm>
          <a:prstGeom prst="flowChartDocumen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MEANING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5DDA8C-6EF3-A4FC-5C04-737BBB40D4FC}"/>
              </a:ext>
            </a:extLst>
          </p:cNvPr>
          <p:cNvGrpSpPr/>
          <p:nvPr/>
        </p:nvGrpSpPr>
        <p:grpSpPr>
          <a:xfrm>
            <a:off x="3721377" y="2788401"/>
            <a:ext cx="4326732" cy="2919129"/>
            <a:chOff x="3683277" y="3153517"/>
            <a:chExt cx="4326732" cy="2919129"/>
          </a:xfrm>
        </p:grpSpPr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1616FD0A-A480-C414-853A-9073E262A37D}"/>
                </a:ext>
              </a:extLst>
            </p:cNvPr>
            <p:cNvSpPr/>
            <p:nvPr/>
          </p:nvSpPr>
          <p:spPr>
            <a:xfrm>
              <a:off x="4895850" y="4681996"/>
              <a:ext cx="1647825" cy="1390650"/>
            </a:xfrm>
            <a:prstGeom prst="flowChartDocumen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LEMMA</a:t>
              </a:r>
            </a:p>
          </p:txBody>
        </p:sp>
        <p:sp>
          <p:nvSpPr>
            <p:cNvPr id="10" name="Callout: Double Bent Line 9">
              <a:extLst>
                <a:ext uri="{FF2B5EF4-FFF2-40B4-BE49-F238E27FC236}">
                  <a16:creationId xmlns:a16="http://schemas.microsoft.com/office/drawing/2014/main" id="{25C2034F-6937-3A57-161B-2761F0F1135E}"/>
                </a:ext>
              </a:extLst>
            </p:cNvPr>
            <p:cNvSpPr/>
            <p:nvPr/>
          </p:nvSpPr>
          <p:spPr>
            <a:xfrm>
              <a:off x="3683277" y="3191307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394541"/>
                <a:gd name="adj8" fmla="val 152063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transcription</a:t>
              </a:r>
            </a:p>
          </p:txBody>
        </p:sp>
        <p:sp>
          <p:nvSpPr>
            <p:cNvPr id="12" name="Callout: Double Bent Line 11">
              <a:extLst>
                <a:ext uri="{FF2B5EF4-FFF2-40B4-BE49-F238E27FC236}">
                  <a16:creationId xmlns:a16="http://schemas.microsoft.com/office/drawing/2014/main" id="{90986C31-14B9-452C-4CC8-083CDB0078F3}"/>
                </a:ext>
              </a:extLst>
            </p:cNvPr>
            <p:cNvSpPr/>
            <p:nvPr/>
          </p:nvSpPr>
          <p:spPr>
            <a:xfrm>
              <a:off x="4170918" y="3805448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20858"/>
                <a:gd name="adj8" fmla="val 11444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translit</a:t>
              </a:r>
              <a:r>
                <a:rPr lang="en-US" dirty="0"/>
                <a:t>.</a:t>
              </a:r>
            </a:p>
          </p:txBody>
        </p:sp>
        <p:sp>
          <p:nvSpPr>
            <p:cNvPr id="13" name="Callout: Double Bent Line 12">
              <a:extLst>
                <a:ext uri="{FF2B5EF4-FFF2-40B4-BE49-F238E27FC236}">
                  <a16:creationId xmlns:a16="http://schemas.microsoft.com/office/drawing/2014/main" id="{F9D06D4A-FFFA-1B14-8516-8C80D1B14012}"/>
                </a:ext>
              </a:extLst>
            </p:cNvPr>
            <p:cNvSpPr/>
            <p:nvPr/>
          </p:nvSpPr>
          <p:spPr>
            <a:xfrm>
              <a:off x="6102112" y="3153517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402438"/>
                <a:gd name="adj8" fmla="val -16913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</a:t>
              </a:r>
            </a:p>
          </p:txBody>
        </p:sp>
        <p:sp>
          <p:nvSpPr>
            <p:cNvPr id="14" name="Callout: Double Bent Line 13">
              <a:extLst>
                <a:ext uri="{FF2B5EF4-FFF2-40B4-BE49-F238E27FC236}">
                  <a16:creationId xmlns:a16="http://schemas.microsoft.com/office/drawing/2014/main" id="{EFC97A37-F6D7-3116-EC04-4F8CB7BF59B6}"/>
                </a:ext>
              </a:extLst>
            </p:cNvPr>
            <p:cNvSpPr/>
            <p:nvPr/>
          </p:nvSpPr>
          <p:spPr>
            <a:xfrm>
              <a:off x="6566971" y="3805448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23490"/>
                <a:gd name="adj8" fmla="val -50576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[MPTF fields]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0B5E1-66ED-29BD-7F7E-DD4C9558A22D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6581775" y="4990842"/>
            <a:ext cx="2664102" cy="213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83FA09B2-ACB6-ABA1-E545-0DD2E1881F7D}"/>
              </a:ext>
            </a:extLst>
          </p:cNvPr>
          <p:cNvSpPr/>
          <p:nvPr/>
        </p:nvSpPr>
        <p:spPr>
          <a:xfrm>
            <a:off x="6931302" y="5969394"/>
            <a:ext cx="1647825" cy="695325"/>
          </a:xfrm>
          <a:custGeom>
            <a:avLst/>
            <a:gdLst>
              <a:gd name="connsiteX0" fmla="*/ 0 w 1647825"/>
              <a:gd name="connsiteY0" fmla="*/ 0 h 695325"/>
              <a:gd name="connsiteX1" fmla="*/ 532797 w 1647825"/>
              <a:gd name="connsiteY1" fmla="*/ 0 h 695325"/>
              <a:gd name="connsiteX2" fmla="*/ 1065594 w 1647825"/>
              <a:gd name="connsiteY2" fmla="*/ 0 h 695325"/>
              <a:gd name="connsiteX3" fmla="*/ 1647825 w 1647825"/>
              <a:gd name="connsiteY3" fmla="*/ 0 h 695325"/>
              <a:gd name="connsiteX4" fmla="*/ 1647825 w 1647825"/>
              <a:gd name="connsiteY4" fmla="*/ 557612 h 695325"/>
              <a:gd name="connsiteX5" fmla="*/ 0 w 1647825"/>
              <a:gd name="connsiteY5" fmla="*/ 649356 h 695325"/>
              <a:gd name="connsiteX6" fmla="*/ 0 w 1647825"/>
              <a:gd name="connsiteY6" fmla="*/ 311691 h 695325"/>
              <a:gd name="connsiteX7" fmla="*/ 0 w 1647825"/>
              <a:gd name="connsiteY7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25" h="695325" fill="none" extrusionOk="0">
                <a:moveTo>
                  <a:pt x="0" y="0"/>
                </a:moveTo>
                <a:cubicBezTo>
                  <a:pt x="184698" y="-34016"/>
                  <a:pt x="364820" y="55207"/>
                  <a:pt x="532797" y="0"/>
                </a:cubicBezTo>
                <a:cubicBezTo>
                  <a:pt x="700774" y="-55207"/>
                  <a:pt x="873186" y="56502"/>
                  <a:pt x="1065594" y="0"/>
                </a:cubicBezTo>
                <a:cubicBezTo>
                  <a:pt x="1258002" y="-56502"/>
                  <a:pt x="1525081" y="2637"/>
                  <a:pt x="1647825" y="0"/>
                </a:cubicBezTo>
                <a:cubicBezTo>
                  <a:pt x="1659280" y="158656"/>
                  <a:pt x="1616631" y="377758"/>
                  <a:pt x="1647825" y="557612"/>
                </a:cubicBezTo>
                <a:cubicBezTo>
                  <a:pt x="793481" y="535794"/>
                  <a:pt x="802940" y="798501"/>
                  <a:pt x="0" y="649356"/>
                </a:cubicBezTo>
                <a:cubicBezTo>
                  <a:pt x="-20677" y="564647"/>
                  <a:pt x="34486" y="413320"/>
                  <a:pt x="0" y="311691"/>
                </a:cubicBezTo>
                <a:cubicBezTo>
                  <a:pt x="-34486" y="210062"/>
                  <a:pt x="34647" y="150421"/>
                  <a:pt x="0" y="0"/>
                </a:cubicBezTo>
                <a:close/>
              </a:path>
              <a:path w="1647825" h="695325" stroke="0" extrusionOk="0">
                <a:moveTo>
                  <a:pt x="0" y="0"/>
                </a:moveTo>
                <a:cubicBezTo>
                  <a:pt x="150829" y="-66956"/>
                  <a:pt x="338133" y="23401"/>
                  <a:pt x="565753" y="0"/>
                </a:cubicBezTo>
                <a:cubicBezTo>
                  <a:pt x="793373" y="-23401"/>
                  <a:pt x="933034" y="195"/>
                  <a:pt x="1082072" y="0"/>
                </a:cubicBezTo>
                <a:cubicBezTo>
                  <a:pt x="1231110" y="-195"/>
                  <a:pt x="1425196" y="40558"/>
                  <a:pt x="1647825" y="0"/>
                </a:cubicBezTo>
                <a:cubicBezTo>
                  <a:pt x="1648815" y="217692"/>
                  <a:pt x="1586199" y="297417"/>
                  <a:pt x="1647825" y="557612"/>
                </a:cubicBezTo>
                <a:cubicBezTo>
                  <a:pt x="829974" y="540949"/>
                  <a:pt x="812396" y="718098"/>
                  <a:pt x="0" y="649356"/>
                </a:cubicBezTo>
                <a:cubicBezTo>
                  <a:pt x="-28292" y="527387"/>
                  <a:pt x="32559" y="411542"/>
                  <a:pt x="0" y="324678"/>
                </a:cubicBezTo>
                <a:cubicBezTo>
                  <a:pt x="-32559" y="237814"/>
                  <a:pt x="27245" y="78524"/>
                  <a:pt x="0" y="0"/>
                </a:cubicBezTo>
                <a:close/>
              </a:path>
            </a:pathLst>
          </a:custGeom>
          <a:ln>
            <a:prstDash val="sysDash"/>
            <a:extLst>
              <a:ext uri="{C807C97D-BFC1-408E-A445-0C87EB9F89A2}">
                <ask:lineSketchStyleProps xmlns:ask="http://schemas.microsoft.com/office/drawing/2018/sketchyshapes" sd="103940048">
                  <a:prstGeom prst="flowChartDocumen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TOKEN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36729F-CB07-44CE-21F9-77574883A900}"/>
              </a:ext>
            </a:extLst>
          </p:cNvPr>
          <p:cNvCxnSpPr>
            <a:cxnSpLocks/>
            <a:stCxn id="17" idx="1"/>
            <a:endCxn id="4" idx="2"/>
          </p:cNvCxnSpPr>
          <p:nvPr/>
        </p:nvCxnSpPr>
        <p:spPr>
          <a:xfrm flipH="1" flipV="1">
            <a:off x="5757863" y="5615593"/>
            <a:ext cx="1173439" cy="70146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DC7B7A-CDB2-F57E-9AA3-E85E756A89C8}"/>
              </a:ext>
            </a:extLst>
          </p:cNvPr>
          <p:cNvCxnSpPr>
            <a:cxnSpLocks/>
            <a:stCxn id="17" idx="3"/>
            <a:endCxn id="6" idx="2"/>
          </p:cNvCxnSpPr>
          <p:nvPr/>
        </p:nvCxnSpPr>
        <p:spPr>
          <a:xfrm flipV="1">
            <a:off x="8579127" y="5594230"/>
            <a:ext cx="1490663" cy="72282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6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BA015-0289-1EB4-C925-961748BDC27D}"/>
              </a:ext>
            </a:extLst>
          </p:cNvPr>
          <p:cNvSpPr txBox="1"/>
          <p:nvPr/>
        </p:nvSpPr>
        <p:spPr>
          <a:xfrm>
            <a:off x="3101987" y="2019532"/>
            <a:ext cx="8248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Less prototypical categories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97141E0A-AAB0-C4F4-AC10-0F49D56860D0}"/>
              </a:ext>
            </a:extLst>
          </p:cNvPr>
          <p:cNvSpPr/>
          <p:nvPr/>
        </p:nvSpPr>
        <p:spPr>
          <a:xfrm>
            <a:off x="9245877" y="4295517"/>
            <a:ext cx="1647825" cy="1390650"/>
          </a:xfrm>
          <a:prstGeom prst="flowChartDocument">
            <a:avLst/>
          </a:prstGeom>
          <a:ln w="28575"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MEANING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5DDA8C-6EF3-A4FC-5C04-737BBB40D4FC}"/>
              </a:ext>
            </a:extLst>
          </p:cNvPr>
          <p:cNvGrpSpPr/>
          <p:nvPr/>
        </p:nvGrpSpPr>
        <p:grpSpPr>
          <a:xfrm>
            <a:off x="3721377" y="2788401"/>
            <a:ext cx="4326732" cy="2919129"/>
            <a:chOff x="3683277" y="3153517"/>
            <a:chExt cx="4326732" cy="2919129"/>
          </a:xfrm>
        </p:grpSpPr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1616FD0A-A480-C414-853A-9073E262A37D}"/>
                </a:ext>
              </a:extLst>
            </p:cNvPr>
            <p:cNvSpPr/>
            <p:nvPr/>
          </p:nvSpPr>
          <p:spPr>
            <a:xfrm>
              <a:off x="4895850" y="4681996"/>
              <a:ext cx="1647825" cy="1390650"/>
            </a:xfrm>
            <a:prstGeom prst="flowChartDocument">
              <a:avLst/>
            </a:prstGeom>
            <a:ln w="28575"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onsolas" panose="020B0609020204030204" pitchFamily="49" charset="0"/>
                </a:rPr>
                <a:t>LEMMA</a:t>
              </a:r>
            </a:p>
          </p:txBody>
        </p:sp>
        <p:sp>
          <p:nvSpPr>
            <p:cNvPr id="10" name="Callout: Double Bent Line 9">
              <a:extLst>
                <a:ext uri="{FF2B5EF4-FFF2-40B4-BE49-F238E27FC236}">
                  <a16:creationId xmlns:a16="http://schemas.microsoft.com/office/drawing/2014/main" id="{25C2034F-6937-3A57-161B-2761F0F1135E}"/>
                </a:ext>
              </a:extLst>
            </p:cNvPr>
            <p:cNvSpPr/>
            <p:nvPr/>
          </p:nvSpPr>
          <p:spPr>
            <a:xfrm>
              <a:off x="3683277" y="3191307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394541"/>
                <a:gd name="adj8" fmla="val 15206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transcription</a:t>
              </a:r>
            </a:p>
          </p:txBody>
        </p:sp>
        <p:sp>
          <p:nvSpPr>
            <p:cNvPr id="12" name="Callout: Double Bent Line 11">
              <a:extLst>
                <a:ext uri="{FF2B5EF4-FFF2-40B4-BE49-F238E27FC236}">
                  <a16:creationId xmlns:a16="http://schemas.microsoft.com/office/drawing/2014/main" id="{90986C31-14B9-452C-4CC8-083CDB0078F3}"/>
                </a:ext>
              </a:extLst>
            </p:cNvPr>
            <p:cNvSpPr/>
            <p:nvPr/>
          </p:nvSpPr>
          <p:spPr>
            <a:xfrm>
              <a:off x="4170918" y="3805448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20858"/>
                <a:gd name="adj8" fmla="val 11444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translit</a:t>
              </a:r>
              <a:r>
                <a: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.</a:t>
              </a:r>
            </a:p>
          </p:txBody>
        </p:sp>
        <p:sp>
          <p:nvSpPr>
            <p:cNvPr id="13" name="Callout: Double Bent Line 12">
              <a:extLst>
                <a:ext uri="{FF2B5EF4-FFF2-40B4-BE49-F238E27FC236}">
                  <a16:creationId xmlns:a16="http://schemas.microsoft.com/office/drawing/2014/main" id="{F9D06D4A-FFFA-1B14-8516-8C80D1B14012}"/>
                </a:ext>
              </a:extLst>
            </p:cNvPr>
            <p:cNvSpPr/>
            <p:nvPr/>
          </p:nvSpPr>
          <p:spPr>
            <a:xfrm>
              <a:off x="6102112" y="3153517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402438"/>
                <a:gd name="adj8" fmla="val -1691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POS</a:t>
              </a:r>
            </a:p>
          </p:txBody>
        </p:sp>
        <p:sp>
          <p:nvSpPr>
            <p:cNvPr id="14" name="Callout: Double Bent Line 13">
              <a:extLst>
                <a:ext uri="{FF2B5EF4-FFF2-40B4-BE49-F238E27FC236}">
                  <a16:creationId xmlns:a16="http://schemas.microsoft.com/office/drawing/2014/main" id="{EFC97A37-F6D7-3116-EC04-4F8CB7BF59B6}"/>
                </a:ext>
              </a:extLst>
            </p:cNvPr>
            <p:cNvSpPr/>
            <p:nvPr/>
          </p:nvSpPr>
          <p:spPr>
            <a:xfrm>
              <a:off x="6566971" y="3805448"/>
              <a:ext cx="1443038" cy="361950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23490"/>
                <a:gd name="adj8" fmla="val -5057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[MPTF fields]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0B5E1-66ED-29BD-7F7E-DD4C9558A22D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6581775" y="4990842"/>
            <a:ext cx="2664102" cy="21363"/>
          </a:xfrm>
          <a:prstGeom prst="straightConnector1">
            <a:avLst/>
          </a:prstGeom>
          <a:ln w="12700">
            <a:solidFill>
              <a:schemeClr val="accent6">
                <a:alpha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83FA09B2-ACB6-ABA1-E545-0DD2E1881F7D}"/>
              </a:ext>
            </a:extLst>
          </p:cNvPr>
          <p:cNvSpPr/>
          <p:nvPr/>
        </p:nvSpPr>
        <p:spPr>
          <a:xfrm>
            <a:off x="6931302" y="5969394"/>
            <a:ext cx="1647825" cy="695325"/>
          </a:xfrm>
          <a:custGeom>
            <a:avLst/>
            <a:gdLst>
              <a:gd name="connsiteX0" fmla="*/ 0 w 1647825"/>
              <a:gd name="connsiteY0" fmla="*/ 0 h 695325"/>
              <a:gd name="connsiteX1" fmla="*/ 532797 w 1647825"/>
              <a:gd name="connsiteY1" fmla="*/ 0 h 695325"/>
              <a:gd name="connsiteX2" fmla="*/ 1065594 w 1647825"/>
              <a:gd name="connsiteY2" fmla="*/ 0 h 695325"/>
              <a:gd name="connsiteX3" fmla="*/ 1647825 w 1647825"/>
              <a:gd name="connsiteY3" fmla="*/ 0 h 695325"/>
              <a:gd name="connsiteX4" fmla="*/ 1647825 w 1647825"/>
              <a:gd name="connsiteY4" fmla="*/ 557612 h 695325"/>
              <a:gd name="connsiteX5" fmla="*/ 0 w 1647825"/>
              <a:gd name="connsiteY5" fmla="*/ 649356 h 695325"/>
              <a:gd name="connsiteX6" fmla="*/ 0 w 1647825"/>
              <a:gd name="connsiteY6" fmla="*/ 311691 h 695325"/>
              <a:gd name="connsiteX7" fmla="*/ 0 w 1647825"/>
              <a:gd name="connsiteY7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25" h="695325" fill="none" extrusionOk="0">
                <a:moveTo>
                  <a:pt x="0" y="0"/>
                </a:moveTo>
                <a:cubicBezTo>
                  <a:pt x="184698" y="-34016"/>
                  <a:pt x="364820" y="55207"/>
                  <a:pt x="532797" y="0"/>
                </a:cubicBezTo>
                <a:cubicBezTo>
                  <a:pt x="700774" y="-55207"/>
                  <a:pt x="873186" y="56502"/>
                  <a:pt x="1065594" y="0"/>
                </a:cubicBezTo>
                <a:cubicBezTo>
                  <a:pt x="1258002" y="-56502"/>
                  <a:pt x="1525081" y="2637"/>
                  <a:pt x="1647825" y="0"/>
                </a:cubicBezTo>
                <a:cubicBezTo>
                  <a:pt x="1659280" y="158656"/>
                  <a:pt x="1616631" y="377758"/>
                  <a:pt x="1647825" y="557612"/>
                </a:cubicBezTo>
                <a:cubicBezTo>
                  <a:pt x="793481" y="535794"/>
                  <a:pt x="802940" y="798501"/>
                  <a:pt x="0" y="649356"/>
                </a:cubicBezTo>
                <a:cubicBezTo>
                  <a:pt x="-20677" y="564647"/>
                  <a:pt x="34486" y="413320"/>
                  <a:pt x="0" y="311691"/>
                </a:cubicBezTo>
                <a:cubicBezTo>
                  <a:pt x="-34486" y="210062"/>
                  <a:pt x="34647" y="150421"/>
                  <a:pt x="0" y="0"/>
                </a:cubicBezTo>
                <a:close/>
              </a:path>
              <a:path w="1647825" h="695325" stroke="0" extrusionOk="0">
                <a:moveTo>
                  <a:pt x="0" y="0"/>
                </a:moveTo>
                <a:cubicBezTo>
                  <a:pt x="150829" y="-66956"/>
                  <a:pt x="338133" y="23401"/>
                  <a:pt x="565753" y="0"/>
                </a:cubicBezTo>
                <a:cubicBezTo>
                  <a:pt x="793373" y="-23401"/>
                  <a:pt x="933034" y="195"/>
                  <a:pt x="1082072" y="0"/>
                </a:cubicBezTo>
                <a:cubicBezTo>
                  <a:pt x="1231110" y="-195"/>
                  <a:pt x="1425196" y="40558"/>
                  <a:pt x="1647825" y="0"/>
                </a:cubicBezTo>
                <a:cubicBezTo>
                  <a:pt x="1648815" y="217692"/>
                  <a:pt x="1586199" y="297417"/>
                  <a:pt x="1647825" y="557612"/>
                </a:cubicBezTo>
                <a:cubicBezTo>
                  <a:pt x="829974" y="540949"/>
                  <a:pt x="812396" y="718098"/>
                  <a:pt x="0" y="649356"/>
                </a:cubicBezTo>
                <a:cubicBezTo>
                  <a:pt x="-28292" y="527387"/>
                  <a:pt x="32559" y="411542"/>
                  <a:pt x="0" y="324678"/>
                </a:cubicBezTo>
                <a:cubicBezTo>
                  <a:pt x="-32559" y="237814"/>
                  <a:pt x="27245" y="78524"/>
                  <a:pt x="0" y="0"/>
                </a:cubicBezTo>
                <a:close/>
              </a:path>
            </a:pathLst>
          </a:custGeom>
          <a:ln>
            <a:solidFill>
              <a:schemeClr val="accent6">
                <a:alpha val="4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03940048">
                  <a:prstGeom prst="flowChartDocumen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TOKEN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36729F-CB07-44CE-21F9-77574883A900}"/>
              </a:ext>
            </a:extLst>
          </p:cNvPr>
          <p:cNvCxnSpPr>
            <a:cxnSpLocks/>
            <a:stCxn id="17" idx="1"/>
            <a:endCxn id="4" idx="2"/>
          </p:cNvCxnSpPr>
          <p:nvPr/>
        </p:nvCxnSpPr>
        <p:spPr>
          <a:xfrm flipH="1" flipV="1">
            <a:off x="5757863" y="5615593"/>
            <a:ext cx="1173439" cy="701464"/>
          </a:xfrm>
          <a:prstGeom prst="straightConnector1">
            <a:avLst/>
          </a:prstGeom>
          <a:ln w="12700">
            <a:solidFill>
              <a:schemeClr val="accent6">
                <a:alpha val="4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DC7B7A-CDB2-F57E-9AA3-E85E756A89C8}"/>
              </a:ext>
            </a:extLst>
          </p:cNvPr>
          <p:cNvCxnSpPr>
            <a:cxnSpLocks/>
            <a:stCxn id="17" idx="3"/>
            <a:endCxn id="6" idx="2"/>
          </p:cNvCxnSpPr>
          <p:nvPr/>
        </p:nvCxnSpPr>
        <p:spPr>
          <a:xfrm flipV="1">
            <a:off x="8579127" y="5594230"/>
            <a:ext cx="1490663" cy="722827"/>
          </a:xfrm>
          <a:prstGeom prst="straightConnector1">
            <a:avLst/>
          </a:prstGeom>
          <a:ln w="12700">
            <a:solidFill>
              <a:schemeClr val="accent6">
                <a:alpha val="4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Multidocument 7">
            <a:extLst>
              <a:ext uri="{FF2B5EF4-FFF2-40B4-BE49-F238E27FC236}">
                <a16:creationId xmlns:a16="http://schemas.microsoft.com/office/drawing/2014/main" id="{9089DF19-8838-C113-DD30-A9715847A6A3}"/>
              </a:ext>
            </a:extLst>
          </p:cNvPr>
          <p:cNvSpPr/>
          <p:nvPr/>
        </p:nvSpPr>
        <p:spPr>
          <a:xfrm>
            <a:off x="9182118" y="1926345"/>
            <a:ext cx="1647825" cy="845301"/>
          </a:xfrm>
          <a:prstGeom prst="flowChartMultidocumen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MWEs</a:t>
            </a:r>
          </a:p>
        </p:txBody>
      </p:sp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id="{A6B339CC-A376-31CE-2900-6025A69A385A}"/>
              </a:ext>
            </a:extLst>
          </p:cNvPr>
          <p:cNvSpPr/>
          <p:nvPr/>
        </p:nvSpPr>
        <p:spPr>
          <a:xfrm>
            <a:off x="9162533" y="2909120"/>
            <a:ext cx="1647825" cy="845301"/>
          </a:xfrm>
          <a:prstGeom prst="flowChartMultidocumen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TAXONOMY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E4FE25F-72B0-747D-6CED-1BAC120DEB42}"/>
              </a:ext>
            </a:extLst>
          </p:cNvPr>
          <p:cNvCxnSpPr>
            <a:cxnSpLocks/>
            <a:stCxn id="8" idx="0"/>
            <a:endCxn id="6" idx="0"/>
          </p:cNvCxnSpPr>
          <p:nvPr/>
        </p:nvCxnSpPr>
        <p:spPr>
          <a:xfrm rot="16200000" flipH="1" flipV="1">
            <a:off x="8910007" y="3086128"/>
            <a:ext cx="2369172" cy="49605"/>
          </a:xfrm>
          <a:prstGeom prst="bentConnector5">
            <a:avLst>
              <a:gd name="adj1" fmla="val -9649"/>
              <a:gd name="adj2" fmla="val -2350322"/>
              <a:gd name="adj3" fmla="val 8518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EFA68E2-281C-BD33-DE08-1CBABC6B89C8}"/>
              </a:ext>
            </a:extLst>
          </p:cNvPr>
          <p:cNvCxnSpPr>
            <a:stCxn id="8" idx="1"/>
            <a:endCxn id="4" idx="3"/>
          </p:cNvCxnSpPr>
          <p:nvPr/>
        </p:nvCxnSpPr>
        <p:spPr>
          <a:xfrm rot="10800000" flipV="1">
            <a:off x="6581776" y="2348995"/>
            <a:ext cx="2600343" cy="2663209"/>
          </a:xfrm>
          <a:prstGeom prst="bentConnector3">
            <a:avLst>
              <a:gd name="adj1" fmla="val 3143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1ABA717-A448-EAA5-E0FA-C3C0E82A0224}"/>
              </a:ext>
            </a:extLst>
          </p:cNvPr>
          <p:cNvCxnSpPr>
            <a:stCxn id="11" idx="1"/>
            <a:endCxn id="6" idx="1"/>
          </p:cNvCxnSpPr>
          <p:nvPr/>
        </p:nvCxnSpPr>
        <p:spPr>
          <a:xfrm rot="10800000" flipH="1" flipV="1">
            <a:off x="9162533" y="3331770"/>
            <a:ext cx="83344" cy="1659071"/>
          </a:xfrm>
          <a:prstGeom prst="bentConnector3">
            <a:avLst>
              <a:gd name="adj1" fmla="val -27428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7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BA015-0289-1EB4-C925-961748BDC27D}"/>
              </a:ext>
            </a:extLst>
          </p:cNvPr>
          <p:cNvSpPr txBox="1"/>
          <p:nvPr/>
        </p:nvSpPr>
        <p:spPr>
          <a:xfrm>
            <a:off x="3101987" y="2019532"/>
            <a:ext cx="824865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Technical implementation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BACKEND: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Django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GraphQL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Lexical Markup Framework for the handling of MWEs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FRONTEND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ReactJS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REST APIs</a:t>
            </a:r>
          </a:p>
        </p:txBody>
      </p:sp>
    </p:spTree>
    <p:extLst>
      <p:ext uri="{BB962C8B-B14F-4D97-AF65-F5344CB8AC3E}">
        <p14:creationId xmlns:p14="http://schemas.microsoft.com/office/powerpoint/2010/main" val="315945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06F3B-E460-7292-E66E-D54469D6F9FE}"/>
              </a:ext>
            </a:extLst>
          </p:cNvPr>
          <p:cNvSpPr txBox="1"/>
          <p:nvPr/>
        </p:nvSpPr>
        <p:spPr>
          <a:xfrm>
            <a:off x="1990725" y="1678317"/>
            <a:ext cx="1098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dirty="0">
              <a:solidFill>
                <a:srgbClr val="7A3E9D"/>
              </a:solidFill>
              <a:effectLst/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7A3E9D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1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UUIDField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primary_key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uuid_lib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uuid4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editable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word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CharField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max_length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language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CharField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max_length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categories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CharField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max_length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multiword_expression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BooleanField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related_lemmas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ManyToManyField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related_name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sz="16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lemma_related_lemmas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through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sz="16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LemmaRelation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related_meanings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ManyToManyField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Meaning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",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related_name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sz="16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lemma_related_meanings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",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through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sz="16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LemmaMeaning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",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047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grey, art, stone&#10;&#10;Description automatically generated">
            <a:extLst>
              <a:ext uri="{FF2B5EF4-FFF2-40B4-BE49-F238E27FC236}">
                <a16:creationId xmlns:a16="http://schemas.microsoft.com/office/drawing/2014/main" id="{6C417D1D-9BF5-232D-B0C2-19A5AFF9A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18" y="3019626"/>
            <a:ext cx="2690632" cy="933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795737-6F73-AF01-8D27-57E18E862492}"/>
              </a:ext>
            </a:extLst>
          </p:cNvPr>
          <p:cNvSpPr txBox="1"/>
          <p:nvPr/>
        </p:nvSpPr>
        <p:spPr>
          <a:xfrm>
            <a:off x="8265155" y="3093133"/>
            <a:ext cx="3704536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Old Persian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(Image © Wikimedia Commons)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623CB-FED3-7EEA-C64C-C4B9FB646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918" y="5540383"/>
            <a:ext cx="2690632" cy="990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6D087-13DE-D6C7-38C6-6E1B23B633D8}"/>
              </a:ext>
            </a:extLst>
          </p:cNvPr>
          <p:cNvSpPr txBox="1"/>
          <p:nvPr/>
        </p:nvSpPr>
        <p:spPr>
          <a:xfrm>
            <a:off x="8275549" y="5593441"/>
            <a:ext cx="3471205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New/Modern Persian 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(Image TG 14 f. 595 © ULIB.sk)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C2496-61B4-06F7-B81A-7DC9F4054F07}"/>
              </a:ext>
            </a:extLst>
          </p:cNvPr>
          <p:cNvSpPr txBox="1"/>
          <p:nvPr/>
        </p:nvSpPr>
        <p:spPr>
          <a:xfrm>
            <a:off x="6292476" y="3050605"/>
            <a:ext cx="2314575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600 BCE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300 BCE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8692D-F10F-650F-C0EE-C3AA0EBDD004}"/>
              </a:ext>
            </a:extLst>
          </p:cNvPr>
          <p:cNvSpPr txBox="1"/>
          <p:nvPr/>
        </p:nvSpPr>
        <p:spPr>
          <a:xfrm>
            <a:off x="6292476" y="5738160"/>
            <a:ext cx="1471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~800 CE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2023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FE751A-2D98-F1B9-C670-186408377C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815"/>
          <a:stretch/>
        </p:blipFill>
        <p:spPr>
          <a:xfrm>
            <a:off x="3257232" y="1777017"/>
            <a:ext cx="2690632" cy="990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41B637-7F34-033B-AFB2-8C1A851BBBB4}"/>
              </a:ext>
            </a:extLst>
          </p:cNvPr>
          <p:cNvSpPr txBox="1"/>
          <p:nvPr/>
        </p:nvSpPr>
        <p:spPr>
          <a:xfrm>
            <a:off x="6292476" y="1968309"/>
            <a:ext cx="231457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~1000 BCE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07BAD-59E3-216F-2B5A-1B20782E5CB3}"/>
              </a:ext>
            </a:extLst>
          </p:cNvPr>
          <p:cNvSpPr txBox="1"/>
          <p:nvPr/>
        </p:nvSpPr>
        <p:spPr>
          <a:xfrm>
            <a:off x="8265155" y="1821502"/>
            <a:ext cx="3704536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Avestan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(Image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Pr1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f.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89b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©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TITUS project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EB7FFA-A708-EC61-6F3E-486123559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17" y="4226188"/>
            <a:ext cx="2690633" cy="10617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AEBFE2-55C0-1B86-9139-51D70D811B6B}"/>
              </a:ext>
            </a:extLst>
          </p:cNvPr>
          <p:cNvSpPr txBox="1"/>
          <p:nvPr/>
        </p:nvSpPr>
        <p:spPr>
          <a:xfrm>
            <a:off x="6292476" y="4321058"/>
            <a:ext cx="166089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~0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CE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~500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33A7DF-AFA6-32BA-D03E-B15FED29E31A}"/>
              </a:ext>
            </a:extLst>
          </p:cNvPr>
          <p:cNvSpPr txBox="1"/>
          <p:nvPr/>
        </p:nvSpPr>
        <p:spPr>
          <a:xfrm>
            <a:off x="8275549" y="4345787"/>
            <a:ext cx="3704536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Middle Persian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 = Pahlavi)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(Image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Dk Ms. B, Dresden 1966: 552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9F59F6-B9A9-A9B4-6ADA-26A80CB894F1}"/>
              </a:ext>
            </a:extLst>
          </p:cNvPr>
          <p:cNvSpPr/>
          <p:nvPr/>
        </p:nvSpPr>
        <p:spPr>
          <a:xfrm>
            <a:off x="2921228" y="4048125"/>
            <a:ext cx="9048463" cy="13335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71509-9689-390C-F8D5-71A973908A0F}"/>
              </a:ext>
            </a:extLst>
          </p:cNvPr>
          <p:cNvSpPr txBox="1"/>
          <p:nvPr/>
        </p:nvSpPr>
        <p:spPr>
          <a:xfrm>
            <a:off x="2390774" y="2355164"/>
            <a:ext cx="91344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Meaning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UUIDField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primary_key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uuid_lib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uuid4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editable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meaning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db_index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lemma_related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BooleanField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language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CharField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max_length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db_index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related_meanings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ManyToManyField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('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',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related_name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='</a:t>
            </a:r>
            <a:r>
              <a:rPr lang="en-US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meaning_related_meanings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')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created_at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DateTimeField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auto_now_add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related_lemmas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lemma_related_meanings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3E7E5-A920-5692-488A-459B14DD7510}"/>
              </a:ext>
            </a:extLst>
          </p:cNvPr>
          <p:cNvSpPr txBox="1"/>
          <p:nvPr/>
        </p:nvSpPr>
        <p:spPr>
          <a:xfrm>
            <a:off x="3101987" y="2019532"/>
            <a:ext cx="824865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CURRENT STATUS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actual model for entry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 the moment, it is not required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… but can be easily added any time due to the flexibility of the entire model</a:t>
            </a:r>
          </a:p>
          <a:p>
            <a:pPr marL="0" lvl="1">
              <a:lnSpc>
                <a:spcPct val="15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FUTURE WORK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full-fledged lexicographic tool adaptable to any language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ElasticSearch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-based semantic search </a:t>
            </a:r>
          </a:p>
          <a:p>
            <a:pPr marL="742950" lvl="2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First based on English meanings and taxonomies</a:t>
            </a:r>
          </a:p>
          <a:p>
            <a:pPr marL="742950" lvl="2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Word-embedding model for Middle Persian</a:t>
            </a:r>
          </a:p>
        </p:txBody>
      </p:sp>
    </p:spTree>
    <p:extLst>
      <p:ext uri="{BB962C8B-B14F-4D97-AF65-F5344CB8AC3E}">
        <p14:creationId xmlns:p14="http://schemas.microsoft.com/office/powerpoint/2010/main" val="306771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3E7E5-A920-5692-488A-459B14DD7510}"/>
              </a:ext>
            </a:extLst>
          </p:cNvPr>
          <p:cNvSpPr txBox="1"/>
          <p:nvPr/>
        </p:nvSpPr>
        <p:spPr>
          <a:xfrm>
            <a:off x="3721041" y="2583558"/>
            <a:ext cx="7028239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</a:t>
            </a:r>
            <a:r>
              <a:rPr lang="en-US" sz="4400" dirty="0" err="1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mpcorpus.org</a:t>
            </a: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</a:t>
            </a:r>
            <a:r>
              <a:rPr lang="en-US" sz="4400" dirty="0" err="1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bulbul.sk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/MPCD/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(sample dictionary entries)</a:t>
            </a:r>
          </a:p>
        </p:txBody>
      </p:sp>
    </p:spTree>
    <p:extLst>
      <p:ext uri="{BB962C8B-B14F-4D97-AF65-F5344CB8AC3E}">
        <p14:creationId xmlns:p14="http://schemas.microsoft.com/office/powerpoint/2010/main" val="429217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C7DF9-0C76-2212-3BB4-951098347314}"/>
              </a:ext>
            </a:extLst>
          </p:cNvPr>
          <p:cNvSpPr txBox="1"/>
          <p:nvPr/>
        </p:nvSpPr>
        <p:spPr>
          <a:xfrm>
            <a:off x="3233918" y="2398892"/>
            <a:ext cx="7474424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Best attested Middle Iranian language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Lingua franca of the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multilingual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Sassanian empire (224 CE – 651 CE)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Along with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Avestan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main language of Zoroastrianism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Also used by adherents of Manicheism and Christianity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Cultural mediator, large influence on Jewish Aramaic and Syriac cultures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Written in various scripts (Pahlavi,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Manicheic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Perso-Arabic) on various materials</a:t>
            </a:r>
          </a:p>
        </p:txBody>
      </p:sp>
    </p:spTree>
    <p:extLst>
      <p:ext uri="{BB962C8B-B14F-4D97-AF65-F5344CB8AC3E}">
        <p14:creationId xmlns:p14="http://schemas.microsoft.com/office/powerpoint/2010/main" val="34745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C7DF9-0C76-2212-3BB4-951098347314}"/>
              </a:ext>
            </a:extLst>
          </p:cNvPr>
          <p:cNvSpPr txBox="1"/>
          <p:nvPr/>
        </p:nvSpPr>
        <p:spPr>
          <a:xfrm>
            <a:off x="3367268" y="1991821"/>
            <a:ext cx="7474424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Zoroastrian Middle Persian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~85% of all Middle Persian texts (~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700k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tokens)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Manichean Middle Persian 5%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Oldest extant codices date to 14</a:t>
            </a:r>
            <a:r>
              <a:rPr lang="en-US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century 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all strictly religious: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81C782-2039-8B5B-D435-1259DA82B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848"/>
              </p:ext>
            </p:extLst>
          </p:nvPr>
        </p:nvGraphicFramePr>
        <p:xfrm>
          <a:off x="7104480" y="4186696"/>
          <a:ext cx="457424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7121">
                  <a:extLst>
                    <a:ext uri="{9D8B030D-6E8A-4147-A177-3AD203B41FA5}">
                      <a16:colId xmlns:a16="http://schemas.microsoft.com/office/drawing/2014/main" val="387985199"/>
                    </a:ext>
                  </a:extLst>
                </a:gridCol>
                <a:gridCol w="2287121">
                  <a:extLst>
                    <a:ext uri="{9D8B030D-6E8A-4147-A177-3AD203B41FA5}">
                      <a16:colId xmlns:a16="http://schemas.microsoft.com/office/drawing/2014/main" val="2756956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NON-ZAND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9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Zand</a:t>
                      </a:r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proper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Theological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5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Zand</a:t>
                      </a:r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Juridical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57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Moral-didactic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9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Narrative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0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Ritual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8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72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C7DF9-0C76-2212-3BB4-951098347314}"/>
              </a:ext>
            </a:extLst>
          </p:cNvPr>
          <p:cNvSpPr txBox="1"/>
          <p:nvPr/>
        </p:nvSpPr>
        <p:spPr>
          <a:xfrm>
            <a:off x="3357743" y="1998842"/>
            <a:ext cx="747442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Zoroastrian Middle Persian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all texts are well edited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Various editions of minor works, large works still unedited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Mostly dead tree editions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Electronic corpora: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TITUS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*,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Pārsīg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**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Edited texts only, no annotation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connection to manuscripts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CBA54-19C5-6229-1AC0-51277E6861D8}"/>
              </a:ext>
            </a:extLst>
          </p:cNvPr>
          <p:cNvSpPr txBox="1"/>
          <p:nvPr/>
        </p:nvSpPr>
        <p:spPr>
          <a:xfrm>
            <a:off x="3343275" y="53625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*  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titus.uni-frankfurt.de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/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indexe.htm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?/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index.htm#Dtabelle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**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www.parsigdatabase.com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60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9B06A-6E2F-FE2A-27E0-65BC7409D83F}"/>
              </a:ext>
            </a:extLst>
          </p:cNvPr>
          <p:cNvSpPr txBox="1"/>
          <p:nvPr/>
        </p:nvSpPr>
        <p:spPr>
          <a:xfrm>
            <a:off x="3310118" y="1854936"/>
            <a:ext cx="7474424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Middle Persian Corpus and Dictionary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DFG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Langfristvorhaben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2021-2030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CERES Ruhr-Universi</a:t>
            </a:r>
            <a:r>
              <a:rPr lang="sk-SK" i="1" dirty="0">
                <a:latin typeface="Helvetica" panose="020B0604020202020204" pitchFamily="34" charset="0"/>
                <a:cs typeface="Helvetica" panose="020B0604020202020204" pitchFamily="34" charset="0"/>
              </a:rPr>
              <a:t>tät Bochum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Freie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Universit</a:t>
            </a:r>
            <a:r>
              <a:rPr lang="sk-SK" i="1" dirty="0">
                <a:latin typeface="Helvetica" panose="020B0604020202020204" pitchFamily="34" charset="0"/>
                <a:cs typeface="Helvetica" panose="020B0604020202020204" pitchFamily="34" charset="0"/>
              </a:rPr>
              <a:t>ät Berlin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Universität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zu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Köln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Aims to create a proper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corpus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of Zoroastrian Middle Persian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Based on actual language (i.e. manuscripts)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Richly annotated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Orthographically &amp; phonographically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Morpho-syntactically (UD treebank)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Semantically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Intertextually (linking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Zand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Avestan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originals)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Connected with a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234585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6D30E-C315-E132-B496-8DE40AEA192F}"/>
              </a:ext>
            </a:extLst>
          </p:cNvPr>
          <p:cNvSpPr txBox="1"/>
          <p:nvPr/>
        </p:nvSpPr>
        <p:spPr>
          <a:xfrm>
            <a:off x="3386318" y="1830983"/>
            <a:ext cx="7474424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Manichean Middle Persian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Better resourced (Durkin-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Meisternernst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2004)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Sasanian Middle Persian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 1978;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Humbach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Skjærvø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1980, 1983; all in need of updating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Zoroastrian Middle Persian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Standard dictionaries: Nyberg 1928,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MacKenzie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1971, Nyberg 1974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Cca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3000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lemmata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do not include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Zand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Zand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Dhabhar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1949; Kapadia 1953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Largest part of the ZMP corpus &gt; glossaries to text editions</a:t>
            </a:r>
          </a:p>
        </p:txBody>
      </p:sp>
    </p:spTree>
    <p:extLst>
      <p:ext uri="{BB962C8B-B14F-4D97-AF65-F5344CB8AC3E}">
        <p14:creationId xmlns:p14="http://schemas.microsoft.com/office/powerpoint/2010/main" val="342177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142CB-E1A8-3359-1EC4-5B7C69AA2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078" y="2953116"/>
            <a:ext cx="8797994" cy="971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A1877-2C20-A74F-9A49-1E7ABCE34820}"/>
              </a:ext>
            </a:extLst>
          </p:cNvPr>
          <p:cNvSpPr txBox="1"/>
          <p:nvPr/>
        </p:nvSpPr>
        <p:spPr>
          <a:xfrm>
            <a:off x="8557591" y="4452730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MacKenzie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1971: 66</a:t>
            </a:r>
          </a:p>
        </p:txBody>
      </p:sp>
    </p:spTree>
    <p:extLst>
      <p:ext uri="{BB962C8B-B14F-4D97-AF65-F5344CB8AC3E}">
        <p14:creationId xmlns:p14="http://schemas.microsoft.com/office/powerpoint/2010/main" val="60619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797E2-D5B3-C19E-D148-10FF2970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103" cy="1499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60E9E-E975-8E66-6A80-B5975B6ADD6E}"/>
              </a:ext>
            </a:extLst>
          </p:cNvPr>
          <p:cNvGrpSpPr/>
          <p:nvPr/>
        </p:nvGrpSpPr>
        <p:grpSpPr>
          <a:xfrm>
            <a:off x="1091823" y="855188"/>
            <a:ext cx="1919785" cy="1728370"/>
            <a:chOff x="1232849" y="855188"/>
            <a:chExt cx="1919785" cy="172837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BA90D99-A6F1-3604-C763-55EC2CF80279}"/>
                </a:ext>
              </a:extLst>
            </p:cNvPr>
            <p:cNvSpPr/>
            <p:nvPr/>
          </p:nvSpPr>
          <p:spPr>
            <a:xfrm>
              <a:off x="1232849" y="855188"/>
              <a:ext cx="1919785" cy="1728370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F5CA3A4A-6261-79F0-2616-B4100B52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28" y="1032768"/>
              <a:ext cx="1739026" cy="1120487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6C2D56-449F-BF66-775A-1A427658F250}"/>
              </a:ext>
            </a:extLst>
          </p:cNvPr>
          <p:cNvSpPr txBox="1"/>
          <p:nvPr/>
        </p:nvSpPr>
        <p:spPr>
          <a:xfrm>
            <a:off x="222309" y="2665863"/>
            <a:ext cx="1919785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Middle</a:t>
            </a: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Persian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MPCD</a:t>
            </a:r>
          </a:p>
          <a:p>
            <a:pPr>
              <a:lnSpc>
                <a:spcPct val="200000"/>
              </a:lnSpc>
            </a:pPr>
            <a:r>
              <a:rPr lang="sk-SK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Lexicography</a:t>
            </a:r>
            <a:endParaRPr lang="sk-SK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Modelling a dictionary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RelaxNG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Modelling lexical data</a:t>
            </a:r>
          </a:p>
          <a:p>
            <a:pPr>
              <a:lnSpc>
                <a:spcPct val="200000"/>
              </a:lnSpc>
            </a:pPr>
            <a:r>
              <a:rPr lang="sk-SK" sz="14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with Django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C80E8-1E25-0EB2-E9F3-A8ABE53B941C}"/>
              </a:ext>
            </a:extLst>
          </p:cNvPr>
          <p:cNvSpPr txBox="1"/>
          <p:nvPr/>
        </p:nvSpPr>
        <p:spPr>
          <a:xfrm>
            <a:off x="3355496" y="2278766"/>
            <a:ext cx="466538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GOOD printed dictionaries as paragons?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Lemmas, morphosyntactic information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Including derivational morphology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Etymology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Meaning hierarchy,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Special use (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termini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technici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Linking with corpus, other resources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&gt; HOW TO?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9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1604</Words>
  <Application>Microsoft Office PowerPoint</Application>
  <PresentationFormat>Widescreen</PresentationFormat>
  <Paragraphs>345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Slavomír Čéplö</dc:creator>
  <cp:lastModifiedBy>Slavomir Ceplo</cp:lastModifiedBy>
  <cp:revision>83</cp:revision>
  <dcterms:created xsi:type="dcterms:W3CDTF">2023-06-16T09:18:25Z</dcterms:created>
  <dcterms:modified xsi:type="dcterms:W3CDTF">2023-06-29T08:55:40Z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ba4527-61ac-4760-af92-111bb695e929_Enabled">
    <vt:lpwstr>true</vt:lpwstr>
  </property>
  <property fmtid="{D5CDD505-2E9C-101B-9397-08002B2CF9AE}" pid="3" name="MSIP_Label_8cba4527-61ac-4760-af92-111bb695e929_SetDate">
    <vt:lpwstr>2023-06-26T08:16:15Z</vt:lpwstr>
  </property>
  <property fmtid="{D5CDD505-2E9C-101B-9397-08002B2CF9AE}" pid="4" name="MSIP_Label_8cba4527-61ac-4760-af92-111bb695e929_Method">
    <vt:lpwstr>Standard</vt:lpwstr>
  </property>
  <property fmtid="{D5CDD505-2E9C-101B-9397-08002B2CF9AE}" pid="5" name="MSIP_Label_8cba4527-61ac-4760-af92-111bb695e929_Name">
    <vt:lpwstr>Confidential-Final</vt:lpwstr>
  </property>
  <property fmtid="{D5CDD505-2E9C-101B-9397-08002B2CF9AE}" pid="6" name="MSIP_Label_8cba4527-61ac-4760-af92-111bb695e929_SiteId">
    <vt:lpwstr>363f8ad7-1be3-4f05-8a6b-4955756fe2f6</vt:lpwstr>
  </property>
  <property fmtid="{D5CDD505-2E9C-101B-9397-08002B2CF9AE}" pid="7" name="MSIP_Label_8cba4527-61ac-4760-af92-111bb695e929_ActionId">
    <vt:lpwstr>d0b511af-76df-485a-8989-f53cc459e733</vt:lpwstr>
  </property>
  <property fmtid="{D5CDD505-2E9C-101B-9397-08002B2CF9AE}" pid="8" name="MSIP_Label_8cba4527-61ac-4760-af92-111bb695e929_ContentBits">
    <vt:lpwstr>0</vt:lpwstr>
  </property>
</Properties>
</file>