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0" r:id="rId2"/>
    <p:sldMasterId id="2147483686" r:id="rId3"/>
    <p:sldMasterId id="2147483688" r:id="rId4"/>
    <p:sldMasterId id="2147483700" r:id="rId5"/>
    <p:sldMasterId id="2147483736" r:id="rId6"/>
    <p:sldMasterId id="2147483712" r:id="rId7"/>
    <p:sldMasterId id="2147483724" r:id="rId8"/>
  </p:sldMasterIdLst>
  <p:notesMasterIdLst>
    <p:notesMasterId r:id="rId10"/>
  </p:notesMasterIdLst>
  <p:handoutMasterIdLst>
    <p:handoutMasterId r:id="rId11"/>
  </p:handoutMasterIdLst>
  <p:sldIdLst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æsentation" id="{68E6BCC2-B049-E849-9717-3561DAB99E1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AC1010"/>
    <a:srgbClr val="E4E5DC"/>
    <a:srgbClr val="ECEBDE"/>
    <a:srgbClr val="DBDACD"/>
    <a:srgbClr val="D1D0C3"/>
    <a:srgbClr val="E56100"/>
    <a:srgbClr val="044B6A"/>
    <a:srgbClr val="E2DEB3"/>
    <a:srgbClr val="EAE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2" autoAdjust="0"/>
  </p:normalViewPr>
  <p:slideViewPr>
    <p:cSldViewPr snapToGrid="0" snapToObjects="1">
      <p:cViewPr varScale="1">
        <p:scale>
          <a:sx n="121" d="100"/>
          <a:sy n="121" d="100"/>
        </p:scale>
        <p:origin x="1776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9E43-0C69-0546-BAA9-1ACA1D105B2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0073-0A13-A146-8FB2-458240E588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9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70A8-54B6-2645-8C6D-CA54150A008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485D-D6B3-A54A-B985-4467D6B9F5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485D-D6B3-A54A-B985-4467D6B9F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3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53247" y="2701163"/>
            <a:ext cx="8534400" cy="19716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DCE6F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DD/MM/20XX, Fornavn Efternavn</a:t>
            </a:r>
          </a:p>
          <a:p>
            <a:r>
              <a:rPr lang="da-DK" dirty="0" err="1"/>
              <a:t>Ver</a:t>
            </a:r>
            <a:r>
              <a:rPr lang="da-DK" dirty="0"/>
              <a:t>. XX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553248" y="1931086"/>
            <a:ext cx="9894921" cy="1051747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OVERSKRIFT FORSIDE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3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6435" y="1853158"/>
            <a:ext cx="9221997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97D"/>
                </a:solidFill>
                <a:latin typeface="Georgia"/>
                <a:cs typeface="Georgia"/>
              </a:defRPr>
            </a:lvl1pPr>
          </a:lstStyle>
          <a:p>
            <a:r>
              <a:rPr lang="da-DK" dirty="0">
                <a:solidFill>
                  <a:schemeClr val="tx2"/>
                </a:solidFill>
              </a:rPr>
              <a:t>OVERSKRIFT SEKTIONSFORSIDE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6435" y="3272855"/>
            <a:ext cx="8534400" cy="2120647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1F497D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z="2000" dirty="0">
                <a:solidFill>
                  <a:schemeClr val="tx2"/>
                </a:solidFill>
              </a:rPr>
              <a:t>Underrubrik sektionsside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327-DD97-014E-A95C-D2CF9B8A20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1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79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28" y="1535114"/>
            <a:ext cx="634626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328" y="2174875"/>
            <a:ext cx="6346261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7113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8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44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3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9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4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4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4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28" y="1535114"/>
            <a:ext cx="634626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328" y="2174875"/>
            <a:ext cx="6346261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35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65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57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8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6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09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63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7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7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76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7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28" y="1535114"/>
            <a:ext cx="634626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328" y="2174875"/>
            <a:ext cx="6346261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4942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94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0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33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46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51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1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2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47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7679812" y="1600202"/>
            <a:ext cx="4524112" cy="33906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81152" y="2021401"/>
            <a:ext cx="6545504" cy="395335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81152" y="1611925"/>
            <a:ext cx="6545504" cy="409476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946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48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28" y="1535114"/>
            <a:ext cx="634626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328" y="2174875"/>
            <a:ext cx="6346261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0848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30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2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0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7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0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6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68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95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69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54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328" y="1535114"/>
            <a:ext cx="6346261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7328" y="527642"/>
            <a:ext cx="10972800" cy="691439"/>
          </a:xfrm>
          <a:prstGeom prst="rect">
            <a:avLst/>
          </a:prstGeom>
        </p:spPr>
        <p:txBody>
          <a:bodyPr/>
          <a:lstStyle>
            <a:lvl1pPr algn="l">
              <a:defRPr sz="2600" baseline="0">
                <a:solidFill>
                  <a:schemeClr val="accent1">
                    <a:lumMod val="50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328" y="2174875"/>
            <a:ext cx="6346261" cy="395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54061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611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4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80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3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4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BFA8B-09F2-9042-8EF0-E2C9D4607D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1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B834B-BA7E-0A4B-A387-7517DB1E7E8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1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0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6561" cy="68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49"/>
            <a:ext cx="12192000" cy="6742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152" y="256751"/>
            <a:ext cx="10972800" cy="104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EKSEMPEL PÅ UNDERSIDE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1" y="6278546"/>
            <a:ext cx="4248977" cy="4429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834B-BA7E-0A4B-A387-7517DB1E7E8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3" y="1106382"/>
            <a:ext cx="10656000" cy="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5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kern="1200">
          <a:solidFill>
            <a:schemeClr val="accent1">
              <a:lumMod val="50000"/>
            </a:schemeClr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Tx/>
        <a:buBlip>
          <a:blip r:embed="rId16"/>
        </a:buBlip>
        <a:defRPr sz="2800" kern="1200">
          <a:solidFill>
            <a:srgbClr val="25406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5406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5406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5406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5406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3327-DD97-014E-A95C-D2CF9B8A20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40"/>
            <a:ext cx="12192000" cy="67425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FA8B-09F2-9042-8EF0-E2C9D4607D1A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4" y="1099174"/>
            <a:ext cx="10656000" cy="17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1" y="6278546"/>
            <a:ext cx="4248977" cy="4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3" y="1106382"/>
            <a:ext cx="10656000" cy="17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FA8B-09F2-9042-8EF0-E2C9D4607D1A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0" y="6278546"/>
            <a:ext cx="602464" cy="4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1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FA8B-09F2-9042-8EF0-E2C9D4607D1A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3" y="1106382"/>
            <a:ext cx="10656000" cy="17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0" y="6278546"/>
            <a:ext cx="602464" cy="4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3" y="1106382"/>
            <a:ext cx="10656000" cy="17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19199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FA8B-09F2-9042-8EF0-E2C9D4607D1A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0" y="6278546"/>
            <a:ext cx="602464" cy="4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19199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BFA8B-09F2-9042-8EF0-E2C9D4607D1A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3" y="1106382"/>
            <a:ext cx="10656000" cy="17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0" y="6278546"/>
            <a:ext cx="602464" cy="4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33327-DD97-014E-A95C-D2CF9B8A20DC}" type="slidenum">
              <a:rPr lang="en-US" smtClean="0"/>
              <a:t>1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514739C-5F4A-0A3D-3128-163FB6FD1B29}"/>
              </a:ext>
            </a:extLst>
          </p:cNvPr>
          <p:cNvSpPr txBox="1">
            <a:spLocks/>
          </p:cNvSpPr>
          <p:nvPr/>
        </p:nvSpPr>
        <p:spPr>
          <a:xfrm>
            <a:off x="92951" y="142426"/>
            <a:ext cx="12099049" cy="102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1F497D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en-US" dirty="0"/>
              <a:t>Trawling the Corpus for the Overlooked Lemmas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27E8718-AB16-2107-78E2-810B0F07B094}"/>
              </a:ext>
            </a:extLst>
          </p:cNvPr>
          <p:cNvSpPr/>
          <p:nvPr/>
        </p:nvSpPr>
        <p:spPr>
          <a:xfrm>
            <a:off x="5707529" y="1010024"/>
            <a:ext cx="6054165" cy="55760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9BA8556-1267-9452-4261-8A2587F40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17" y="4277799"/>
            <a:ext cx="5206425" cy="15565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How do we find the mundane </a:t>
            </a:r>
            <a:r>
              <a:rPr lang="en-US" sz="2400" b="1" dirty="0">
                <a:latin typeface="+mn-lt"/>
              </a:rPr>
              <a:t>lemmas</a:t>
            </a:r>
            <a:r>
              <a:rPr lang="en-US" sz="2400" dirty="0">
                <a:latin typeface="+mn-lt"/>
              </a:rPr>
              <a:t> that our previous lemma selection methods have </a:t>
            </a:r>
            <a:r>
              <a:rPr lang="en-US" sz="2400" b="1" dirty="0">
                <a:latin typeface="+mn-lt"/>
              </a:rPr>
              <a:t>overlooked</a:t>
            </a:r>
            <a:r>
              <a:rPr lang="en-US" sz="2400" dirty="0">
                <a:latin typeface="+mn-lt"/>
              </a:rPr>
              <a:t>?</a:t>
            </a:r>
            <a:endParaRPr lang="en-US" sz="2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30463C-FC1A-5CF2-97FB-13C291FF1C98}"/>
              </a:ext>
            </a:extLst>
          </p:cNvPr>
          <p:cNvSpPr txBox="1">
            <a:spLocks/>
          </p:cNvSpPr>
          <p:nvPr/>
        </p:nvSpPr>
        <p:spPr>
          <a:xfrm>
            <a:off x="711218" y="1592088"/>
            <a:ext cx="4817018" cy="21871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rgbClr val="DCE6F2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F497D"/>
                </a:solidFill>
                <a:latin typeface="+mn-lt"/>
              </a:rPr>
              <a:t>The Danish Dictionary (DDO)</a:t>
            </a:r>
            <a:r>
              <a:rPr lang="en-US" sz="2400" dirty="0">
                <a:solidFill>
                  <a:srgbClr val="1F497D"/>
                </a:solidFill>
                <a:latin typeface="+mn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+mn-lt"/>
              </a:rPr>
              <a:t>A corpus-based online monolingual dictionary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  <a:latin typeface="+mn-lt"/>
              </a:rPr>
              <a:t>Continuously updated with new words and senses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Billede 14" descr="Et billede, der indeholder tekst, skærmbillede, software, Multimediesoftware&#10;&#10;Automatisk genereret beskrivelse">
            <a:extLst>
              <a:ext uri="{FF2B5EF4-FFF2-40B4-BE49-F238E27FC236}">
                <a16:creationId xmlns:a16="http://schemas.microsoft.com/office/drawing/2014/main" id="{284EE872-98E4-0889-024C-3707C16B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29" y="1103007"/>
            <a:ext cx="5570054" cy="53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5215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6">
      <a:dk1>
        <a:srgbClr val="004C6B"/>
      </a:dk1>
      <a:lt1>
        <a:sysClr val="window" lastClr="FFFFFF"/>
      </a:lt1>
      <a:dk2>
        <a:srgbClr val="1F497D"/>
      </a:dk2>
      <a:lt2>
        <a:srgbClr val="EEECE1"/>
      </a:lt2>
      <a:accent1>
        <a:srgbClr val="005E7D"/>
      </a:accent1>
      <a:accent2>
        <a:srgbClr val="005390"/>
      </a:accent2>
      <a:accent3>
        <a:srgbClr val="62930C"/>
      </a:accent3>
      <a:accent4>
        <a:srgbClr val="74078F"/>
      </a:accent4>
      <a:accent5>
        <a:srgbClr val="AC1010"/>
      </a:accent5>
      <a:accent6>
        <a:srgbClr val="D9D9CE"/>
      </a:accent6>
      <a:hlink>
        <a:srgbClr val="EC76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DSL">
      <a:dk1>
        <a:srgbClr val="D8D6CA"/>
      </a:dk1>
      <a:lt1>
        <a:srgbClr val="F0F4F7"/>
      </a:lt1>
      <a:dk2>
        <a:srgbClr val="004868"/>
      </a:dk2>
      <a:lt2>
        <a:srgbClr val="F3F2ED"/>
      </a:lt2>
      <a:accent1>
        <a:srgbClr val="3B7A92"/>
      </a:accent1>
      <a:accent2>
        <a:srgbClr val="E86113"/>
      </a:accent2>
      <a:accent3>
        <a:srgbClr val="AF0E17"/>
      </a:accent3>
      <a:accent4>
        <a:srgbClr val="7C003B"/>
      </a:accent4>
      <a:accent5>
        <a:srgbClr val="BCBCBC"/>
      </a:accent5>
      <a:accent6>
        <a:srgbClr val="40610F"/>
      </a:accent6>
      <a:hlink>
        <a:srgbClr val="954F72"/>
      </a:hlink>
      <a:folHlink>
        <a:srgbClr val="7C00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DSL-Praesentation_office</Template>
  <TotalTime>142</TotalTime>
  <Words>44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8</vt:i4>
      </vt:variant>
      <vt:variant>
        <vt:lpstr>Slidetitler</vt:lpstr>
      </vt:variant>
      <vt:variant>
        <vt:i4>1</vt:i4>
      </vt:variant>
    </vt:vector>
  </HeadingPairs>
  <TitlesOfParts>
    <vt:vector size="12" baseType="lpstr">
      <vt:lpstr>Arial</vt:lpstr>
      <vt:lpstr>Calibri</vt:lpstr>
      <vt:lpstr>Georgia</vt:lpstr>
      <vt:lpstr>1_Custom Design</vt:lpstr>
      <vt:lpstr>Custom Design</vt:lpstr>
      <vt:lpstr>2_Custom Design</vt:lpstr>
      <vt:lpstr>3_Custom Design</vt:lpstr>
      <vt:lpstr>4_Custom Design</vt:lpstr>
      <vt:lpstr>7_Custom Design</vt:lpstr>
      <vt:lpstr>5_Custom Design</vt:lpstr>
      <vt:lpstr>6_Custom Design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nats</dc:creator>
  <cp:lastModifiedBy>nats</cp:lastModifiedBy>
  <cp:revision>5</cp:revision>
  <dcterms:created xsi:type="dcterms:W3CDTF">2023-06-23T11:12:17Z</dcterms:created>
  <dcterms:modified xsi:type="dcterms:W3CDTF">2023-06-23T13:45:12Z</dcterms:modified>
</cp:coreProperties>
</file>