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27" r:id="rId5"/>
    <p:sldId id="309" r:id="rId6"/>
    <p:sldId id="412" r:id="rId7"/>
    <p:sldId id="404" r:id="rId8"/>
    <p:sldId id="415" r:id="rId9"/>
    <p:sldId id="416" r:id="rId10"/>
    <p:sldId id="417" r:id="rId11"/>
    <p:sldId id="419" r:id="rId12"/>
    <p:sldId id="418" r:id="rId13"/>
    <p:sldId id="414" r:id="rId14"/>
    <p:sldId id="4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735"/>
    <a:srgbClr val="6AABB2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CA14F-5C64-41A6-BC98-46FDF3042BAE}" v="2" dt="2023-06-26T17:31:07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4"/>
    <p:restoredTop sz="94654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088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pela" userId="e395845795c3c828" providerId="LiveId" clId="{F4BCA14F-5C64-41A6-BC98-46FDF3042BAE}"/>
    <pc:docChg chg="custSel modSld">
      <pc:chgData name="Špela" userId="e395845795c3c828" providerId="LiveId" clId="{F4BCA14F-5C64-41A6-BC98-46FDF3042BAE}" dt="2023-06-26T17:56:35.528" v="261" actId="20577"/>
      <pc:docMkLst>
        <pc:docMk/>
      </pc:docMkLst>
      <pc:sldChg chg="modSp mod">
        <pc:chgData name="Špela" userId="e395845795c3c828" providerId="LiveId" clId="{F4BCA14F-5C64-41A6-BC98-46FDF3042BAE}" dt="2023-06-26T17:22:32.310" v="29" actId="20577"/>
        <pc:sldMkLst>
          <pc:docMk/>
          <pc:sldMk cId="503015336" sldId="404"/>
        </pc:sldMkLst>
        <pc:spChg chg="mod">
          <ac:chgData name="Špela" userId="e395845795c3c828" providerId="LiveId" clId="{F4BCA14F-5C64-41A6-BC98-46FDF3042BAE}" dt="2023-06-26T17:22:32.310" v="29" actId="20577"/>
          <ac:spMkLst>
            <pc:docMk/>
            <pc:sldMk cId="503015336" sldId="404"/>
            <ac:spMk id="2" creationId="{4644DEEE-F24A-7A06-BADE-70DB4F327E42}"/>
          </ac:spMkLst>
        </pc:spChg>
      </pc:sldChg>
      <pc:sldChg chg="addSp delSp modSp mod">
        <pc:chgData name="Špela" userId="e395845795c3c828" providerId="LiveId" clId="{F4BCA14F-5C64-41A6-BC98-46FDF3042BAE}" dt="2023-06-26T17:31:07.018" v="139"/>
        <pc:sldMkLst>
          <pc:docMk/>
          <pc:sldMk cId="1537792766" sldId="411"/>
        </pc:sldMkLst>
        <pc:spChg chg="add mod">
          <ac:chgData name="Špela" userId="e395845795c3c828" providerId="LiveId" clId="{F4BCA14F-5C64-41A6-BC98-46FDF3042BAE}" dt="2023-06-26T17:31:07.018" v="139"/>
          <ac:spMkLst>
            <pc:docMk/>
            <pc:sldMk cId="1537792766" sldId="411"/>
            <ac:spMk id="2" creationId="{1D9602A8-8711-ED35-DA72-CF9C7DAA7D75}"/>
          </ac:spMkLst>
        </pc:spChg>
        <pc:spChg chg="del">
          <ac:chgData name="Špela" userId="e395845795c3c828" providerId="LiveId" clId="{F4BCA14F-5C64-41A6-BC98-46FDF3042BAE}" dt="2023-06-26T17:31:06.318" v="138" actId="478"/>
          <ac:spMkLst>
            <pc:docMk/>
            <pc:sldMk cId="1537792766" sldId="411"/>
            <ac:spMk id="9" creationId="{3DA89B51-E28D-68F6-829E-3C6E8D9FEA63}"/>
          </ac:spMkLst>
        </pc:spChg>
      </pc:sldChg>
      <pc:sldChg chg="addSp delSp modSp mod">
        <pc:chgData name="Špela" userId="e395845795c3c828" providerId="LiveId" clId="{F4BCA14F-5C64-41A6-BC98-46FDF3042BAE}" dt="2023-06-26T17:31:01.397" v="137"/>
        <pc:sldMkLst>
          <pc:docMk/>
          <pc:sldMk cId="2657230873" sldId="414"/>
        </pc:sldMkLst>
        <pc:spChg chg="add mod">
          <ac:chgData name="Špela" userId="e395845795c3c828" providerId="LiveId" clId="{F4BCA14F-5C64-41A6-BC98-46FDF3042BAE}" dt="2023-06-26T17:31:01.397" v="137"/>
          <ac:spMkLst>
            <pc:docMk/>
            <pc:sldMk cId="2657230873" sldId="414"/>
            <ac:spMk id="4" creationId="{C34124FD-CC40-4317-5A5A-295595C17929}"/>
          </ac:spMkLst>
        </pc:spChg>
        <pc:spChg chg="del">
          <ac:chgData name="Špela" userId="e395845795c3c828" providerId="LiveId" clId="{F4BCA14F-5C64-41A6-BC98-46FDF3042BAE}" dt="2023-06-26T17:31:00.571" v="136" actId="478"/>
          <ac:spMkLst>
            <pc:docMk/>
            <pc:sldMk cId="2657230873" sldId="414"/>
            <ac:spMk id="9" creationId="{3DA89B51-E28D-68F6-829E-3C6E8D9FEA63}"/>
          </ac:spMkLst>
        </pc:spChg>
      </pc:sldChg>
      <pc:sldChg chg="modSp mod">
        <pc:chgData name="Špela" userId="e395845795c3c828" providerId="LiveId" clId="{F4BCA14F-5C64-41A6-BC98-46FDF3042BAE}" dt="2023-06-26T17:56:35.528" v="261" actId="20577"/>
        <pc:sldMkLst>
          <pc:docMk/>
          <pc:sldMk cId="3182366248" sldId="416"/>
        </pc:sldMkLst>
        <pc:spChg chg="mod">
          <ac:chgData name="Špela" userId="e395845795c3c828" providerId="LiveId" clId="{F4BCA14F-5C64-41A6-BC98-46FDF3042BAE}" dt="2023-06-26T17:56:35.528" v="261" actId="20577"/>
          <ac:spMkLst>
            <pc:docMk/>
            <pc:sldMk cId="3182366248" sldId="416"/>
            <ac:spMk id="2" creationId="{4644DEEE-F24A-7A06-BADE-70DB4F327E42}"/>
          </ac:spMkLst>
        </pc:spChg>
      </pc:sldChg>
      <pc:sldChg chg="modSp mod">
        <pc:chgData name="Špela" userId="e395845795c3c828" providerId="LiveId" clId="{F4BCA14F-5C64-41A6-BC98-46FDF3042BAE}" dt="2023-06-26T17:27:00.368" v="134" actId="20577"/>
        <pc:sldMkLst>
          <pc:docMk/>
          <pc:sldMk cId="197411822" sldId="417"/>
        </pc:sldMkLst>
        <pc:spChg chg="mod">
          <ac:chgData name="Špela" userId="e395845795c3c828" providerId="LiveId" clId="{F4BCA14F-5C64-41A6-BC98-46FDF3042BAE}" dt="2023-06-26T17:27:00.368" v="134" actId="20577"/>
          <ac:spMkLst>
            <pc:docMk/>
            <pc:sldMk cId="197411822" sldId="417"/>
            <ac:spMk id="2" creationId="{4644DEEE-F24A-7A06-BADE-70DB4F327E4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0F5089-88A6-46F4-980F-FEF1BB3996C5}" type="doc">
      <dgm:prSet loTypeId="urn:microsoft.com/office/officeart/2005/8/layout/hProcess9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4602BC40-E6E0-4FD8-8EB7-E0A4DDBBD058}">
      <dgm:prSet phldrT="[besedilo]" custT="1"/>
      <dgm:spPr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0" tIns="177800" rIns="177800" bIns="17780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Responsive Dictionary Model</a:t>
          </a:r>
          <a:endParaRPr lang="en-US" sz="2000" kern="1200" noProof="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C2F02FCD-A63F-49A7-8D56-AC80104FFA31}" type="parTrans" cxnId="{F0A01F8A-E785-40CA-ACE3-AA2FFA12BFD9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8083AAAB-C191-4111-AE3B-9F6805A50F8B}" type="sibTrans" cxnId="{F0A01F8A-E785-40CA-ACE3-AA2FFA12BFD9}">
      <dgm:prSet custT="1"/>
      <dgm:spPr/>
      <dgm:t>
        <a:bodyPr/>
        <a:lstStyle/>
        <a:p>
          <a:endParaRPr lang="en-GB" sz="2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E862032-9CA5-4195-BE0F-509929B05557}">
      <dgm:prSet phldrT="[besedil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sl-SI" sz="2000" noProof="0" dirty="0" err="1">
              <a:latin typeface="Roboto" panose="02000000000000000000" pitchFamily="2" charset="0"/>
              <a:ea typeface="Roboto" panose="02000000000000000000" pitchFamily="2" charset="0"/>
            </a:rPr>
            <a:t>Novelties</a:t>
          </a:r>
          <a:r>
            <a:rPr lang="sl-SI" sz="2000" noProof="0" dirty="0">
              <a:latin typeface="Roboto" panose="02000000000000000000" pitchFamily="2" charset="0"/>
              <a:ea typeface="Roboto" panose="02000000000000000000" pitchFamily="2" charset="0"/>
            </a:rPr>
            <a:t> in 2.0</a:t>
          </a:r>
          <a:endParaRPr lang="en-US" sz="2000" noProof="0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1D972FE-DC5A-46BE-8E23-A2D5E0FCD95F}" type="parTrans" cxnId="{C484C9DF-F472-4101-9778-872C2707F1F2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B0F16F40-811D-40FE-9C59-63F122B370CE}" type="sibTrans" cxnId="{C484C9DF-F472-4101-9778-872C2707F1F2}">
      <dgm:prSet custT="1"/>
      <dgm:spPr/>
      <dgm:t>
        <a:bodyPr/>
        <a:lstStyle/>
        <a:p>
          <a:endParaRPr lang="en-GB" sz="2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A9FBCCA-2A36-4A6F-B0CB-CEF4665CE9EA}">
      <dgm:prSet phldrT="[besedilo]" custT="1"/>
      <dgm:spPr>
        <a:solidFill>
          <a:schemeClr val="accent1">
            <a:lumMod val="75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0688" tIns="170688" rIns="170688" bIns="170688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Sense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divided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entries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and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labels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for negative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vocabulary</a:t>
          </a:r>
          <a:endParaRPr lang="en-US" sz="2000" kern="1200" noProof="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E33B1053-D293-4446-8A06-25CBA29AB28A}" type="parTrans" cxnId="{F5674A47-C4AB-4C2B-82B9-CF131DE2199E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4B73BF80-7CAE-4C65-A63D-244A379B3120}" type="sibTrans" cxnId="{F5674A47-C4AB-4C2B-82B9-CF131DE2199E}">
      <dgm:prSet custT="1"/>
      <dgm:spPr/>
      <dgm:t>
        <a:bodyPr/>
        <a:lstStyle/>
        <a:p>
          <a:endParaRPr lang="en-GB" sz="2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B6C33E8-4D4A-4E9A-A8E0-22228C128EF2}">
      <dgm:prSet custT="1"/>
      <dgm:spPr>
        <a:solidFill>
          <a:schemeClr val="accent1">
            <a:lumMod val="5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0688" tIns="170688" rIns="170688" bIns="170688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Future work</a:t>
          </a:r>
        </a:p>
      </dgm:t>
    </dgm:pt>
    <dgm:pt modelId="{9DEE347B-A8C6-4B02-8DD9-F46BD0BA9CFA}" type="parTrans" cxnId="{1CFB5971-693B-493E-BE3A-8646CF8407F2}">
      <dgm:prSet/>
      <dgm:spPr/>
      <dgm:t>
        <a:bodyPr/>
        <a:lstStyle/>
        <a:p>
          <a:endParaRPr lang="en-GB"/>
        </a:p>
      </dgm:t>
    </dgm:pt>
    <dgm:pt modelId="{1935D83E-E6C4-495D-A63D-A423A02BA570}" type="sibTrans" cxnId="{1CFB5971-693B-493E-BE3A-8646CF8407F2}">
      <dgm:prSet/>
      <dgm:spPr/>
      <dgm:t>
        <a:bodyPr/>
        <a:lstStyle/>
        <a:p>
          <a:endParaRPr lang="en-GB"/>
        </a:p>
      </dgm:t>
    </dgm:pt>
    <dgm:pt modelId="{17DE3A29-85BC-41F1-90CC-83846F53F9E3}">
      <dgm:prSet custT="1"/>
      <dgm:spPr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177800" tIns="177800" rIns="177800" bIns="177800" numCol="1" spcCol="1270" anchor="ctr" anchorCtr="0"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Thesaurus 2.0 demo</a:t>
          </a:r>
          <a:endParaRPr lang="en-US" sz="2000" kern="1200" noProof="0" dirty="0">
            <a:solidFill>
              <a:schemeClr val="accent6">
                <a:lumMod val="50000"/>
              </a:schemeClr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gm:t>
    </dgm:pt>
    <dgm:pt modelId="{0EC7FC29-31DE-4E2D-875D-50C71DB8CB49}" type="parTrans" cxnId="{FB943138-208C-4824-BAB3-FCBF823654B7}">
      <dgm:prSet/>
      <dgm:spPr/>
      <dgm:t>
        <a:bodyPr/>
        <a:lstStyle/>
        <a:p>
          <a:endParaRPr lang="en-GB"/>
        </a:p>
      </dgm:t>
    </dgm:pt>
    <dgm:pt modelId="{116D8174-20F9-4BFD-A038-250B37901FC6}" type="sibTrans" cxnId="{FB943138-208C-4824-BAB3-FCBF823654B7}">
      <dgm:prSet custT="1"/>
      <dgm:spPr/>
      <dgm:t>
        <a:bodyPr/>
        <a:lstStyle/>
        <a:p>
          <a:endParaRPr lang="en-GB" sz="240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9A9660D1-1B5E-4CC3-8554-78FF9B0CF636}" type="pres">
      <dgm:prSet presAssocID="{FA0F5089-88A6-46F4-980F-FEF1BB3996C5}" presName="CompostProcess" presStyleCnt="0">
        <dgm:presLayoutVars>
          <dgm:dir/>
          <dgm:resizeHandles val="exact"/>
        </dgm:presLayoutVars>
      </dgm:prSet>
      <dgm:spPr/>
    </dgm:pt>
    <dgm:pt modelId="{32718016-F8B9-4B7B-AC3A-3F9884F28BC7}" type="pres">
      <dgm:prSet presAssocID="{FA0F5089-88A6-46F4-980F-FEF1BB3996C5}" presName="arrow" presStyleLbl="bgShp" presStyleIdx="0" presStyleCnt="1"/>
      <dgm:spPr>
        <a:solidFill>
          <a:srgbClr val="D63735"/>
        </a:solidFill>
      </dgm:spPr>
    </dgm:pt>
    <dgm:pt modelId="{1E8742AE-F441-4A31-A774-337BCA3E23D3}" type="pres">
      <dgm:prSet presAssocID="{FA0F5089-88A6-46F4-980F-FEF1BB3996C5}" presName="linearProcess" presStyleCnt="0"/>
      <dgm:spPr/>
    </dgm:pt>
    <dgm:pt modelId="{C904281A-EB4F-4ECB-B2D0-31DAB3B7EDB0}" type="pres">
      <dgm:prSet presAssocID="{17DE3A29-85BC-41F1-90CC-83846F53F9E3}" presName="textNode" presStyleLbl="node1" presStyleIdx="0" presStyleCnt="5">
        <dgm:presLayoutVars>
          <dgm:bulletEnabled val="1"/>
        </dgm:presLayoutVars>
      </dgm:prSet>
      <dgm:spPr/>
    </dgm:pt>
    <dgm:pt modelId="{51328177-5234-4634-B0D2-724CAAF08F7E}" type="pres">
      <dgm:prSet presAssocID="{116D8174-20F9-4BFD-A038-250B37901FC6}" presName="sibTrans" presStyleCnt="0"/>
      <dgm:spPr/>
    </dgm:pt>
    <dgm:pt modelId="{BA72C9B5-8423-478B-8347-F10D0C7362F9}" type="pres">
      <dgm:prSet presAssocID="{4602BC40-E6E0-4FD8-8EB7-E0A4DDBBD058}" presName="textNode" presStyleLbl="node1" presStyleIdx="1" presStyleCnt="5">
        <dgm:presLayoutVars>
          <dgm:bulletEnabled val="1"/>
        </dgm:presLayoutVars>
      </dgm:prSet>
      <dgm:spPr/>
    </dgm:pt>
    <dgm:pt modelId="{E66B3F7E-3942-4E1D-96B3-FD84987E4A16}" type="pres">
      <dgm:prSet presAssocID="{8083AAAB-C191-4111-AE3B-9F6805A50F8B}" presName="sibTrans" presStyleCnt="0"/>
      <dgm:spPr/>
    </dgm:pt>
    <dgm:pt modelId="{2642A302-D93E-493D-BD0B-605A175BF985}" type="pres">
      <dgm:prSet presAssocID="{4E862032-9CA5-4195-BE0F-509929B05557}" presName="textNode" presStyleLbl="node1" presStyleIdx="2" presStyleCnt="5">
        <dgm:presLayoutVars>
          <dgm:bulletEnabled val="1"/>
        </dgm:presLayoutVars>
      </dgm:prSet>
      <dgm:spPr/>
    </dgm:pt>
    <dgm:pt modelId="{25D54101-53C0-4758-81B3-4575898230EF}" type="pres">
      <dgm:prSet presAssocID="{B0F16F40-811D-40FE-9C59-63F122B370CE}" presName="sibTrans" presStyleCnt="0"/>
      <dgm:spPr/>
    </dgm:pt>
    <dgm:pt modelId="{F4CED2EE-AE47-4BBB-93A3-184F0FA8EC54}" type="pres">
      <dgm:prSet presAssocID="{CA9FBCCA-2A36-4A6F-B0CB-CEF4665CE9EA}" presName="textNode" presStyleLbl="node1" presStyleIdx="3" presStyleCnt="5">
        <dgm:presLayoutVars>
          <dgm:bulletEnabled val="1"/>
        </dgm:presLayoutVars>
      </dgm:prSet>
      <dgm:spPr/>
    </dgm:pt>
    <dgm:pt modelId="{6AC9B5E5-EE56-4735-B635-A39AF1002172}" type="pres">
      <dgm:prSet presAssocID="{4B73BF80-7CAE-4C65-A63D-244A379B3120}" presName="sibTrans" presStyleCnt="0"/>
      <dgm:spPr/>
    </dgm:pt>
    <dgm:pt modelId="{F676C15C-BD98-4F35-A383-C07F77F35EDF}" type="pres">
      <dgm:prSet presAssocID="{CB6C33E8-4D4A-4E9A-A8E0-22228C128EF2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6F6DFB0F-0EF4-4CDF-81F8-77F11A43DF6A}" type="presOf" srcId="{FA0F5089-88A6-46F4-980F-FEF1BB3996C5}" destId="{9A9660D1-1B5E-4CC3-8554-78FF9B0CF636}" srcOrd="0" destOrd="0" presId="urn:microsoft.com/office/officeart/2005/8/layout/hProcess9"/>
    <dgm:cxn modelId="{FB943138-208C-4824-BAB3-FCBF823654B7}" srcId="{FA0F5089-88A6-46F4-980F-FEF1BB3996C5}" destId="{17DE3A29-85BC-41F1-90CC-83846F53F9E3}" srcOrd="0" destOrd="0" parTransId="{0EC7FC29-31DE-4E2D-875D-50C71DB8CB49}" sibTransId="{116D8174-20F9-4BFD-A038-250B37901FC6}"/>
    <dgm:cxn modelId="{6B4D0A44-BA6F-4565-8194-B7DC3D35F9D6}" type="presOf" srcId="{CA9FBCCA-2A36-4A6F-B0CB-CEF4665CE9EA}" destId="{F4CED2EE-AE47-4BBB-93A3-184F0FA8EC54}" srcOrd="0" destOrd="0" presId="urn:microsoft.com/office/officeart/2005/8/layout/hProcess9"/>
    <dgm:cxn modelId="{F5674A47-C4AB-4C2B-82B9-CF131DE2199E}" srcId="{FA0F5089-88A6-46F4-980F-FEF1BB3996C5}" destId="{CA9FBCCA-2A36-4A6F-B0CB-CEF4665CE9EA}" srcOrd="3" destOrd="0" parTransId="{E33B1053-D293-4446-8A06-25CBA29AB28A}" sibTransId="{4B73BF80-7CAE-4C65-A63D-244A379B3120}"/>
    <dgm:cxn modelId="{5DCA256D-953C-478A-83EF-3BD7C843E173}" type="presOf" srcId="{4E862032-9CA5-4195-BE0F-509929B05557}" destId="{2642A302-D93E-493D-BD0B-605A175BF985}" srcOrd="0" destOrd="0" presId="urn:microsoft.com/office/officeart/2005/8/layout/hProcess9"/>
    <dgm:cxn modelId="{1CFB5971-693B-493E-BE3A-8646CF8407F2}" srcId="{FA0F5089-88A6-46F4-980F-FEF1BB3996C5}" destId="{CB6C33E8-4D4A-4E9A-A8E0-22228C128EF2}" srcOrd="4" destOrd="0" parTransId="{9DEE347B-A8C6-4B02-8DD9-F46BD0BA9CFA}" sibTransId="{1935D83E-E6C4-495D-A63D-A423A02BA570}"/>
    <dgm:cxn modelId="{C8929F71-9D54-43C6-8B94-F9E3D6D3F4B3}" type="presOf" srcId="{4602BC40-E6E0-4FD8-8EB7-E0A4DDBBD058}" destId="{BA72C9B5-8423-478B-8347-F10D0C7362F9}" srcOrd="0" destOrd="0" presId="urn:microsoft.com/office/officeart/2005/8/layout/hProcess9"/>
    <dgm:cxn modelId="{F0A01F8A-E785-40CA-ACE3-AA2FFA12BFD9}" srcId="{FA0F5089-88A6-46F4-980F-FEF1BB3996C5}" destId="{4602BC40-E6E0-4FD8-8EB7-E0A4DDBBD058}" srcOrd="1" destOrd="0" parTransId="{C2F02FCD-A63F-49A7-8D56-AC80104FFA31}" sibTransId="{8083AAAB-C191-4111-AE3B-9F6805A50F8B}"/>
    <dgm:cxn modelId="{F7777ED8-A6F9-4E8C-8572-0BC4802ADF44}" type="presOf" srcId="{CB6C33E8-4D4A-4E9A-A8E0-22228C128EF2}" destId="{F676C15C-BD98-4F35-A383-C07F77F35EDF}" srcOrd="0" destOrd="0" presId="urn:microsoft.com/office/officeart/2005/8/layout/hProcess9"/>
    <dgm:cxn modelId="{C484C9DF-F472-4101-9778-872C2707F1F2}" srcId="{FA0F5089-88A6-46F4-980F-FEF1BB3996C5}" destId="{4E862032-9CA5-4195-BE0F-509929B05557}" srcOrd="2" destOrd="0" parTransId="{D1D972FE-DC5A-46BE-8E23-A2D5E0FCD95F}" sibTransId="{B0F16F40-811D-40FE-9C59-63F122B370CE}"/>
    <dgm:cxn modelId="{3207EBF7-5141-484E-A9D6-C22DC288F5E1}" type="presOf" srcId="{17DE3A29-85BC-41F1-90CC-83846F53F9E3}" destId="{C904281A-EB4F-4ECB-B2D0-31DAB3B7EDB0}" srcOrd="0" destOrd="0" presId="urn:microsoft.com/office/officeart/2005/8/layout/hProcess9"/>
    <dgm:cxn modelId="{0D7648F2-3E76-4D16-B531-9FF8738CEC0D}" type="presParOf" srcId="{9A9660D1-1B5E-4CC3-8554-78FF9B0CF636}" destId="{32718016-F8B9-4B7B-AC3A-3F9884F28BC7}" srcOrd="0" destOrd="0" presId="urn:microsoft.com/office/officeart/2005/8/layout/hProcess9"/>
    <dgm:cxn modelId="{299D8A2A-F8E9-46F1-B29E-CDD2348A3B88}" type="presParOf" srcId="{9A9660D1-1B5E-4CC3-8554-78FF9B0CF636}" destId="{1E8742AE-F441-4A31-A774-337BCA3E23D3}" srcOrd="1" destOrd="0" presId="urn:microsoft.com/office/officeart/2005/8/layout/hProcess9"/>
    <dgm:cxn modelId="{160DD5BA-DC86-4553-B151-BEA673EF1239}" type="presParOf" srcId="{1E8742AE-F441-4A31-A774-337BCA3E23D3}" destId="{C904281A-EB4F-4ECB-B2D0-31DAB3B7EDB0}" srcOrd="0" destOrd="0" presId="urn:microsoft.com/office/officeart/2005/8/layout/hProcess9"/>
    <dgm:cxn modelId="{E37AE473-EC64-4175-9033-18DBA9D00A7C}" type="presParOf" srcId="{1E8742AE-F441-4A31-A774-337BCA3E23D3}" destId="{51328177-5234-4634-B0D2-724CAAF08F7E}" srcOrd="1" destOrd="0" presId="urn:microsoft.com/office/officeart/2005/8/layout/hProcess9"/>
    <dgm:cxn modelId="{CDCAE8C9-3DCE-4E3A-A3AD-56DA5F03B9F3}" type="presParOf" srcId="{1E8742AE-F441-4A31-A774-337BCA3E23D3}" destId="{BA72C9B5-8423-478B-8347-F10D0C7362F9}" srcOrd="2" destOrd="0" presId="urn:microsoft.com/office/officeart/2005/8/layout/hProcess9"/>
    <dgm:cxn modelId="{CE211D51-FEC0-406D-921A-3923B3C3BBC9}" type="presParOf" srcId="{1E8742AE-F441-4A31-A774-337BCA3E23D3}" destId="{E66B3F7E-3942-4E1D-96B3-FD84987E4A16}" srcOrd="3" destOrd="0" presId="urn:microsoft.com/office/officeart/2005/8/layout/hProcess9"/>
    <dgm:cxn modelId="{E10CF6E5-37D9-4135-8C0F-CC0F40650E94}" type="presParOf" srcId="{1E8742AE-F441-4A31-A774-337BCA3E23D3}" destId="{2642A302-D93E-493D-BD0B-605A175BF985}" srcOrd="4" destOrd="0" presId="urn:microsoft.com/office/officeart/2005/8/layout/hProcess9"/>
    <dgm:cxn modelId="{61407EE0-14D5-436C-B3C3-D940C589B8F9}" type="presParOf" srcId="{1E8742AE-F441-4A31-A774-337BCA3E23D3}" destId="{25D54101-53C0-4758-81B3-4575898230EF}" srcOrd="5" destOrd="0" presId="urn:microsoft.com/office/officeart/2005/8/layout/hProcess9"/>
    <dgm:cxn modelId="{214B36A7-E349-4457-A69A-50A4A89560D6}" type="presParOf" srcId="{1E8742AE-F441-4A31-A774-337BCA3E23D3}" destId="{F4CED2EE-AE47-4BBB-93A3-184F0FA8EC54}" srcOrd="6" destOrd="0" presId="urn:microsoft.com/office/officeart/2005/8/layout/hProcess9"/>
    <dgm:cxn modelId="{38334003-8086-428F-8FCC-0075156E6DD2}" type="presParOf" srcId="{1E8742AE-F441-4A31-A774-337BCA3E23D3}" destId="{6AC9B5E5-EE56-4735-B635-A39AF1002172}" srcOrd="7" destOrd="0" presId="urn:microsoft.com/office/officeart/2005/8/layout/hProcess9"/>
    <dgm:cxn modelId="{D39AE983-D849-42E5-98B1-E775FD568832}" type="presParOf" srcId="{1E8742AE-F441-4A31-A774-337BCA3E23D3}" destId="{F676C15C-BD98-4F35-A383-C07F77F35ED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18016-F8B9-4B7B-AC3A-3F9884F28BC7}">
      <dsp:nvSpPr>
        <dsp:cNvPr id="0" name=""/>
        <dsp:cNvSpPr/>
      </dsp:nvSpPr>
      <dsp:spPr>
        <a:xfrm>
          <a:off x="885627" y="0"/>
          <a:ext cx="10037117" cy="4789278"/>
        </a:xfrm>
        <a:prstGeom prst="rightArrow">
          <a:avLst/>
        </a:prstGeom>
        <a:solidFill>
          <a:srgbClr val="D637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4281A-EB4F-4ECB-B2D0-31DAB3B7EDB0}">
      <dsp:nvSpPr>
        <dsp:cNvPr id="0" name=""/>
        <dsp:cNvSpPr/>
      </dsp:nvSpPr>
      <dsp:spPr>
        <a:xfrm>
          <a:off x="3459" y="1436783"/>
          <a:ext cx="2082609" cy="1915711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Thesaurus 2.0 demo</a:t>
          </a:r>
          <a:endParaRPr lang="en-US" sz="2000" kern="1200" noProof="0" dirty="0">
            <a:solidFill>
              <a:schemeClr val="accent6">
                <a:lumMod val="50000"/>
              </a:schemeClr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96976" y="1530300"/>
        <a:ext cx="1895575" cy="1728677"/>
      </dsp:txXfrm>
    </dsp:sp>
    <dsp:sp modelId="{BA72C9B5-8423-478B-8347-F10D0C7362F9}">
      <dsp:nvSpPr>
        <dsp:cNvPr id="0" name=""/>
        <dsp:cNvSpPr/>
      </dsp:nvSpPr>
      <dsp:spPr>
        <a:xfrm>
          <a:off x="2433170" y="1436783"/>
          <a:ext cx="2082609" cy="191571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Responsive Dictionary Model</a:t>
          </a:r>
          <a:endParaRPr lang="en-US" sz="2000" kern="1200" noProof="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2526687" y="1530300"/>
        <a:ext cx="1895575" cy="1728677"/>
      </dsp:txXfrm>
    </dsp:sp>
    <dsp:sp modelId="{2642A302-D93E-493D-BD0B-605A175BF985}">
      <dsp:nvSpPr>
        <dsp:cNvPr id="0" name=""/>
        <dsp:cNvSpPr/>
      </dsp:nvSpPr>
      <dsp:spPr>
        <a:xfrm>
          <a:off x="4862881" y="1436783"/>
          <a:ext cx="2082609" cy="191571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 err="1">
              <a:latin typeface="Roboto" panose="02000000000000000000" pitchFamily="2" charset="0"/>
              <a:ea typeface="Roboto" panose="02000000000000000000" pitchFamily="2" charset="0"/>
            </a:rPr>
            <a:t>Novelties</a:t>
          </a:r>
          <a:r>
            <a:rPr lang="sl-SI" sz="2000" kern="1200" noProof="0" dirty="0">
              <a:latin typeface="Roboto" panose="02000000000000000000" pitchFamily="2" charset="0"/>
              <a:ea typeface="Roboto" panose="02000000000000000000" pitchFamily="2" charset="0"/>
            </a:rPr>
            <a:t> in 2.0</a:t>
          </a:r>
          <a:endParaRPr lang="en-US" sz="2000" kern="1200" noProof="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956398" y="1530300"/>
        <a:ext cx="1895575" cy="1728677"/>
      </dsp:txXfrm>
    </dsp:sp>
    <dsp:sp modelId="{F4CED2EE-AE47-4BBB-93A3-184F0FA8EC54}">
      <dsp:nvSpPr>
        <dsp:cNvPr id="0" name=""/>
        <dsp:cNvSpPr/>
      </dsp:nvSpPr>
      <dsp:spPr>
        <a:xfrm>
          <a:off x="7292592" y="1436783"/>
          <a:ext cx="2082609" cy="1915711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Sense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divided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entries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and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labels</a:t>
          </a:r>
          <a:r>
            <a:rPr lang="sl-SI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 for negative </a:t>
          </a:r>
          <a:r>
            <a:rPr lang="sl-SI" sz="2000" kern="1200" noProof="0" dirty="0" err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vocabulary</a:t>
          </a:r>
          <a:endParaRPr lang="en-US" sz="2000" kern="1200" noProof="0" dirty="0">
            <a:solidFill>
              <a:srgbClr val="FFFFFF"/>
            </a:solidFill>
            <a:latin typeface="Roboto" panose="02000000000000000000" pitchFamily="2" charset="0"/>
            <a:ea typeface="Roboto" panose="02000000000000000000" pitchFamily="2" charset="0"/>
            <a:cs typeface="+mn-cs"/>
          </a:endParaRPr>
        </a:p>
      </dsp:txBody>
      <dsp:txXfrm>
        <a:off x="7386109" y="1530300"/>
        <a:ext cx="1895575" cy="1728677"/>
      </dsp:txXfrm>
    </dsp:sp>
    <dsp:sp modelId="{F676C15C-BD98-4F35-A383-C07F77F35EDF}">
      <dsp:nvSpPr>
        <dsp:cNvPr id="0" name=""/>
        <dsp:cNvSpPr/>
      </dsp:nvSpPr>
      <dsp:spPr>
        <a:xfrm>
          <a:off x="9722303" y="1436783"/>
          <a:ext cx="2082609" cy="1915711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rPr>
            <a:t>Future work</a:t>
          </a:r>
        </a:p>
      </dsp:txBody>
      <dsp:txXfrm>
        <a:off x="9815820" y="1530300"/>
        <a:ext cx="1895575" cy="172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28359-65A2-B246-A21E-3F621B6AE734}" type="datetimeFigureOut"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D3372-294B-5C43-9CA3-14C0347CCB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68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FA7AB-2AAD-7E4C-97D9-5CCBF4EDFB1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11069-1BB9-0445-B2A6-1092DEC4D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00911069-1BB9-0445-B2A6-1092DEC4DA5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5494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11069-1BB9-0445-B2A6-1092DEC4DA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2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-Column and 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r>
              <a:rPr lang="en-US"/>
              <a:t>/x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389" y="834360"/>
            <a:ext cx="9756478" cy="979069"/>
          </a:xfrm>
          <a:prstGeom prst="rect">
            <a:avLst/>
          </a:prstGeom>
        </p:spPr>
        <p:txBody>
          <a:bodyPr wrap="square" lIns="0" tIns="0" rIns="0" bIns="360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 i="0" baseline="0">
                <a:solidFill>
                  <a:schemeClr val="tx1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pPr lvl="0"/>
            <a:r>
              <a:rPr lang="en-US"/>
              <a:t>Title,Two-Columns and Highlighted Text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3014" y="5088714"/>
            <a:ext cx="7947925" cy="1040624"/>
          </a:xfrm>
          <a:prstGeom prst="rect">
            <a:avLst/>
          </a:prstGeom>
        </p:spPr>
        <p:txBody>
          <a:bodyPr wrap="square" lIns="198000" tIns="36000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200" b="0" i="0" baseline="0">
                <a:solidFill>
                  <a:schemeClr val="accent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 dirty="0"/>
              <a:t>Box for some highlited text. But remember – if everything is highlighted, nothing is highlighted.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7873F4F5-D1C7-6B4A-8D50-9DE864FBF0BF}" type="datetime3">
              <a:t>27 June 2023</a:t>
            </a:fld>
            <a:endParaRPr lang="en-US"/>
          </a:p>
        </p:txBody>
      </p:sp>
      <p:sp>
        <p:nvSpPr>
          <p:cNvPr id="12" name="Rectangle 7"/>
          <p:cNvSpPr/>
          <p:nvPr userDrawn="1"/>
        </p:nvSpPr>
        <p:spPr>
          <a:xfrm>
            <a:off x="1" y="0"/>
            <a:ext cx="714613" cy="759125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4" y="63966"/>
            <a:ext cx="631107" cy="323632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23014" y="634475"/>
            <a:ext cx="6266350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b="0" i="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823014" y="1809911"/>
            <a:ext cx="4679537" cy="3278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sz="1800" b="0" i="0" baseline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text, picture or a graph. If it’s smaller than this box, align it top left and leave 1 cm of space between the two boxes.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5891330" y="1809911"/>
            <a:ext cx="4679537" cy="32788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sz="1800" b="0" i="0" baseline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text, picture or a graph. If it’s smaller than this box, align it top left and leave 1 cm of space between the two boxes.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50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r>
              <a:rPr lang="en-US"/>
              <a:t>/x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A04FB46-1EAA-2F4D-9032-08658041EA3D}" type="datetime3">
              <a:t>27 June 2023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814388" y="1006002"/>
            <a:ext cx="7041139" cy="5123336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 dirty="0"/>
              <a:t>Insert a picture, table </a:t>
            </a:r>
            <a:r>
              <a:rPr lang="en-US"/>
              <a:t>or a graph. If it’s smaller than this box, align it top left.</a:t>
            </a:r>
            <a:endParaRPr lang="en-US" dirty="0"/>
          </a:p>
        </p:txBody>
      </p:sp>
      <p:sp>
        <p:nvSpPr>
          <p:cNvPr id="10" name="Rectangle 7"/>
          <p:cNvSpPr/>
          <p:nvPr userDrawn="1"/>
        </p:nvSpPr>
        <p:spPr>
          <a:xfrm>
            <a:off x="1" y="0"/>
            <a:ext cx="714613" cy="759125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4" y="63966"/>
            <a:ext cx="631107" cy="323632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23014" y="634475"/>
            <a:ext cx="6266350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b="0" i="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20075" y="1006002"/>
            <a:ext cx="3157538" cy="5123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text. Leave 1 cm of space between the two boxes.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74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178" userDrawn="1">
          <p15:clr>
            <a:srgbClr val="FBAE40"/>
          </p15:clr>
        </p15:guide>
        <p15:guide id="4" pos="49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r>
              <a:rPr lang="en-US"/>
              <a:t>/x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21" y="814329"/>
            <a:ext cx="10562692" cy="979069"/>
          </a:xfrm>
          <a:prstGeom prst="rect">
            <a:avLst/>
          </a:prstGeom>
        </p:spPr>
        <p:txBody>
          <a:bodyPr lIns="0" tIns="0" rIns="0" bIns="360000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 baseline="0">
                <a:solidFill>
                  <a:schemeClr val="tx1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pPr lvl="0"/>
            <a:r>
              <a:rPr lang="en-US"/>
              <a:t>Title, Picture and a Side Text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FFCEC9E-D6D0-484C-A3AC-E3A73B51C890}" type="datetime3">
              <a:t>27 June 2023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824327" y="1793398"/>
            <a:ext cx="3986212" cy="433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0" hasCustomPrompt="1"/>
          </p:nvPr>
        </p:nvSpPr>
        <p:spPr>
          <a:xfrm>
            <a:off x="5160600" y="1793398"/>
            <a:ext cx="6226419" cy="433594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picture, table or a graph. If it’s smaller than this box, align it top left to the text and the title. Leave 1cm of space between the two boxes.</a:t>
            </a:r>
            <a:endParaRPr lang="en-US" dirty="0"/>
          </a:p>
        </p:txBody>
      </p:sp>
      <p:sp>
        <p:nvSpPr>
          <p:cNvPr id="10" name="Rectangle 7"/>
          <p:cNvSpPr/>
          <p:nvPr userDrawn="1"/>
        </p:nvSpPr>
        <p:spPr>
          <a:xfrm>
            <a:off x="1" y="0"/>
            <a:ext cx="714613" cy="759125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4" y="63966"/>
            <a:ext cx="631107" cy="323632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23014" y="634475"/>
            <a:ext cx="6266350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b="0" i="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46229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0">
          <p15:clr>
            <a:srgbClr val="FBAE40"/>
          </p15:clr>
        </p15:guide>
        <p15:guide id="2" pos="30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r>
              <a:rPr lang="en-US"/>
              <a:t>/x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921" y="821661"/>
            <a:ext cx="10562692" cy="979069"/>
          </a:xfrm>
          <a:prstGeom prst="rect">
            <a:avLst/>
          </a:prstGeom>
        </p:spPr>
        <p:txBody>
          <a:bodyPr lIns="0" tIns="0" rIns="0" bIns="360000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 baseline="0">
                <a:solidFill>
                  <a:schemeClr val="tx1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pPr lvl="0"/>
            <a:r>
              <a:rPr lang="en-US"/>
              <a:t>Title and a Two-Column Text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0939D10-5FF1-3042-84ED-A5372945EDFC}" type="datetime3">
              <a:t>27 June 2023</a:t>
            </a:fld>
            <a:endParaRPr lang="en-US"/>
          </a:p>
        </p:txBody>
      </p:sp>
      <p:sp>
        <p:nvSpPr>
          <p:cNvPr id="9" name="Rectangle 7"/>
          <p:cNvSpPr/>
          <p:nvPr userDrawn="1"/>
        </p:nvSpPr>
        <p:spPr>
          <a:xfrm>
            <a:off x="1" y="0"/>
            <a:ext cx="714613" cy="759125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4" y="63966"/>
            <a:ext cx="631107" cy="323632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23014" y="634475"/>
            <a:ext cx="6266350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b="0" i="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814388" y="1805377"/>
            <a:ext cx="4679536" cy="433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text. Leave 1 cm of space between the two boxes.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869826" y="1805377"/>
            <a:ext cx="4679536" cy="433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text. Leave 1 cm of space between the two boxes.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46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r>
              <a:rPr lang="en-US"/>
              <a:t>/x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14388" y="820333"/>
            <a:ext cx="8686073" cy="979069"/>
          </a:xfrm>
          <a:prstGeom prst="rect">
            <a:avLst/>
          </a:prstGeom>
        </p:spPr>
        <p:txBody>
          <a:bodyPr lIns="0" tIns="0" rIns="0" bIns="360000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 baseline="0">
                <a:solidFill>
                  <a:schemeClr val="tx1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pPr lvl="0"/>
            <a:r>
              <a:rPr lang="en-US"/>
              <a:t>Title and an One-Column Text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4AB3C83-F636-D945-89D0-B961A186CBC9}" type="datetime3">
              <a:t>27 June 2023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714613" cy="759125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4" y="63966"/>
            <a:ext cx="631107" cy="323632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23014" y="634475"/>
            <a:ext cx="6266350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900" b="0" i="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3013" y="1793398"/>
            <a:ext cx="8677447" cy="433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 b="0" i="0" baseline="0">
                <a:latin typeface="Source Sans Pro" charset="0"/>
                <a:ea typeface="Source Sans Pro" charset="0"/>
                <a:cs typeface="Source Sans Pro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defRPr sz="1800" b="0" i="0">
                <a:latin typeface="Source Sans Pro" charset="0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US"/>
              <a:t>Insert a text. Be short and clear. Please don’t make this box wider </a:t>
            </a:r>
            <a:r>
              <a:rPr lang="mr-IN"/>
              <a:t>–</a:t>
            </a:r>
            <a:r>
              <a:rPr lang="en-US"/>
              <a:t> it’s hard to read really long lines. If you have more text, use a Two-column text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47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722731" y="4425244"/>
            <a:ext cx="214941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2" y="0"/>
            <a:ext cx="2258100" cy="1799064"/>
          </a:xfrm>
          <a:custGeom>
            <a:avLst/>
            <a:gdLst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3377381 w 3377381"/>
              <a:gd name="connsiteY2" fmla="*/ 3587750 h 3587750"/>
              <a:gd name="connsiteX3" fmla="*/ 0 w 3377381"/>
              <a:gd name="connsiteY3" fmla="*/ 3587750 h 3587750"/>
              <a:gd name="connsiteX4" fmla="*/ 0 w 3377381"/>
              <a:gd name="connsiteY4" fmla="*/ 0 h 3587750"/>
              <a:gd name="connsiteX0" fmla="*/ 0 w 3377381"/>
              <a:gd name="connsiteY0" fmla="*/ 0 h 3587750"/>
              <a:gd name="connsiteX1" fmla="*/ 3377381 w 3377381"/>
              <a:gd name="connsiteY1" fmla="*/ 0 h 3587750"/>
              <a:gd name="connsiteX2" fmla="*/ 0 w 3377381"/>
              <a:gd name="connsiteY2" fmla="*/ 3587750 h 3587750"/>
              <a:gd name="connsiteX3" fmla="*/ 0 w 3377381"/>
              <a:gd name="connsiteY3" fmla="*/ 0 h 358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381" h="3587750">
                <a:moveTo>
                  <a:pt x="0" y="0"/>
                </a:moveTo>
                <a:lnTo>
                  <a:pt x="3377381" y="0"/>
                </a:lnTo>
                <a:lnTo>
                  <a:pt x="0" y="3587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710077" y="1649847"/>
            <a:ext cx="9654353" cy="1281029"/>
          </a:xfrm>
          <a:prstGeom prst="rect">
            <a:avLst/>
          </a:prstGeom>
        </p:spPr>
        <p:txBody>
          <a:bodyPr wrap="square" lIns="0" tIns="72000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i="0" baseline="0">
                <a:solidFill>
                  <a:schemeClr val="tx1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pPr lvl="0"/>
            <a:r>
              <a:rPr lang="en-US" dirty="0"/>
              <a:t>The Title of This Presentation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1716620" y="2930873"/>
            <a:ext cx="9654353" cy="892310"/>
          </a:xfrm>
          <a:prstGeom prst="rect">
            <a:avLst/>
          </a:prstGeom>
        </p:spPr>
        <p:txBody>
          <a:bodyPr wrap="square" lIns="0" tIns="36000" rIns="0" bIns="360000">
            <a:sp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  <a:lvl2pPr marL="457200" indent="0">
              <a:buNone/>
              <a:defRPr sz="4800" b="0" i="0">
                <a:solidFill>
                  <a:schemeClr val="bg1"/>
                </a:solidFill>
                <a:latin typeface="Roboto Slab Light" charset="0"/>
                <a:ea typeface="Roboto Slab Light" charset="0"/>
                <a:cs typeface="Roboto Slab Light" charset="0"/>
              </a:defRPr>
            </a:lvl2pPr>
            <a:lvl3pPr marL="914400" indent="0">
              <a:buNone/>
              <a:defRPr sz="4800" b="0" i="0">
                <a:solidFill>
                  <a:schemeClr val="bg1"/>
                </a:solidFill>
                <a:latin typeface="Roboto Slab Light" charset="0"/>
                <a:ea typeface="Roboto Slab Light" charset="0"/>
                <a:cs typeface="Roboto Slab Light" charset="0"/>
              </a:defRPr>
            </a:lvl3pPr>
            <a:lvl4pPr marL="1371600" indent="0">
              <a:buNone/>
              <a:defRPr sz="4800" b="0" i="0">
                <a:solidFill>
                  <a:schemeClr val="bg1"/>
                </a:solidFill>
                <a:latin typeface="Roboto Slab Light" charset="0"/>
                <a:ea typeface="Roboto Slab Light" charset="0"/>
                <a:cs typeface="Roboto Slab Light" charset="0"/>
              </a:defRPr>
            </a:lvl4pPr>
            <a:lvl5pPr marL="1828800" indent="0">
              <a:buNone/>
              <a:defRPr sz="4800" b="0" i="0">
                <a:solidFill>
                  <a:schemeClr val="bg1"/>
                </a:solidFill>
                <a:latin typeface="Roboto Slab Light" charset="0"/>
                <a:ea typeface="Roboto Slab Light" charset="0"/>
                <a:cs typeface="Roboto Slab Light" charset="0"/>
              </a:defRPr>
            </a:lvl5pPr>
          </a:lstStyle>
          <a:p>
            <a:pPr lvl="0"/>
            <a:r>
              <a:rPr lang="en-US" dirty="0"/>
              <a:t>The Subtitle of This Presentation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703919" y="3835955"/>
            <a:ext cx="9673167" cy="601497"/>
          </a:xfrm>
          <a:prstGeom prst="rect">
            <a:avLst/>
          </a:prstGeom>
        </p:spPr>
        <p:txBody>
          <a:bodyPr wrap="square" lIns="0" tIns="10800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 b="0" i="0" baseline="0">
                <a:solidFill>
                  <a:schemeClr val="tx1"/>
                </a:solidFill>
                <a:latin typeface="Source Sans Pro Regular" charset="0"/>
                <a:ea typeface="Source Sans Pro Regular" charset="0"/>
                <a:cs typeface="Source Sans Pro Regular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Write authors or some subtitle here. After typing in your text, please align all text boxes one on another, so the edges of the boxes will touch.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716617" y="4740696"/>
            <a:ext cx="9120000" cy="278332"/>
          </a:xfrm>
          <a:prstGeom prst="rect">
            <a:avLst/>
          </a:prstGeom>
        </p:spPr>
        <p:txBody>
          <a:bodyPr lIns="0" tIns="10800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100" b="0" i="0" baseline="0">
                <a:solidFill>
                  <a:schemeClr val="tx1"/>
                </a:solidFill>
                <a:latin typeface="Source Sans Pro Regular" charset="0"/>
                <a:ea typeface="Source Sans Pro Regular" charset="0"/>
                <a:cs typeface="Source Sans Pro Regular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Date, Place or another subtitle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716619" y="4446978"/>
            <a:ext cx="9641269" cy="293721"/>
          </a:xfrm>
          <a:prstGeom prst="rect">
            <a:avLst/>
          </a:prstGeom>
        </p:spPr>
        <p:txBody>
          <a:bodyPr wrap="square" lIns="0" tIns="10800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 b="0" i="0" baseline="0">
                <a:solidFill>
                  <a:schemeClr val="tx1"/>
                </a:solidFill>
                <a:latin typeface="Source Sans Pro Regular" charset="0"/>
                <a:ea typeface="Source Sans Pro Regular" charset="0"/>
                <a:cs typeface="Source Sans Pro Regular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/>
              <a:t>Write your company or university here, or some other information.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468040" y="883697"/>
            <a:ext cx="2841600" cy="74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r>
              <a:rPr lang="en-US" sz="1400"/>
              <a:t>Insert one of the CJVT logotypes, a png version (RGB mode)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00801"/>
      </p:ext>
    </p:extLst>
  </p:cSld>
  <p:clrMapOvr>
    <a:masterClrMapping/>
  </p:clrMapOvr>
  <p:transition spd="slow" advTm="1000">
    <p:push dir="u"/>
  </p:transition>
  <p:extLst>
    <p:ext uri="{DCECCB84-F9BA-43D5-87BE-67443E8EF086}">
      <p15:sldGuideLst xmlns:p15="http://schemas.microsoft.com/office/powerpoint/2012/main">
        <p15:guide id="3" pos="1073">
          <p15:clr>
            <a:srgbClr val="FBAE40"/>
          </p15:clr>
        </p15:guide>
        <p15:guide id="4" orient="horz" pos="82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4698" y="6507505"/>
            <a:ext cx="372915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 b="0" i="0">
                <a:solidFill>
                  <a:schemeClr val="accent6"/>
                </a:solidFill>
                <a:latin typeface="Source Sans Pro Bold" charset="0"/>
                <a:ea typeface="Source Sans Pro Bold" charset="0"/>
                <a:cs typeface="Source Sans Pro Bold" charset="0"/>
              </a:defRPr>
            </a:lvl1pPr>
          </a:lstStyle>
          <a:p>
            <a:fld id="{4C9B3A9F-9653-8447-8F2D-3258C61FAA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9320213" y="134920"/>
            <a:ext cx="2057400" cy="1384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 b="0" i="0">
                <a:solidFill>
                  <a:schemeClr val="accent6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F9902CD1-CCB6-D343-8F6E-50C2199FCCEB}" type="datetime3">
              <a:rPr lang="sl-SI"/>
              <a:pPr/>
              <a:t>27/06/23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5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68" r:id="rId3"/>
    <p:sldLayoutId id="2147483669" r:id="rId4"/>
    <p:sldLayoutId id="2147483692" r:id="rId5"/>
    <p:sldLayoutId id="214748369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3" pos="7167">
          <p15:clr>
            <a:srgbClr val="F26B43"/>
          </p15:clr>
        </p15:guide>
        <p15:guide id="4" pos="506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mailto:Spela.ArharHoldt@ff.uni-lj.si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hdl.handle.net/11356/1453" TargetMode="External"/><Relationship Id="rId13" Type="http://schemas.openxmlformats.org/officeDocument/2006/relationships/hyperlink" Target="http://hdl.handle.net/11356/1694" TargetMode="External"/><Relationship Id="rId3" Type="http://schemas.openxmlformats.org/officeDocument/2006/relationships/hyperlink" Target="https://e-knjige.ff.uni-lj.si/znanstvena-zalozba/catalog/view/118/211/3000-1" TargetMode="External"/><Relationship Id="rId7" Type="http://schemas.openxmlformats.org/officeDocument/2006/relationships/hyperlink" Target="https://euralex2020.gr/wp-content/uploads/2021/09/EURALEX2020_BookOfAbstracts-Preview-1.pdf" TargetMode="External"/><Relationship Id="rId12" Type="http://schemas.openxmlformats.org/officeDocument/2006/relationships/hyperlink" Target="https://elex.link/elex2017/wp-content/uploads/2017/09/paper05.pdf" TargetMode="External"/><Relationship Id="rId2" Type="http://schemas.openxmlformats.org/officeDocument/2006/relationships/hyperlink" Target="https://ebooks.uni-lj.si/zalozbaul/catalog/view/318/465/6967-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dl.handle.net/11356/1681" TargetMode="External"/><Relationship Id="rId11" Type="http://schemas.openxmlformats.org/officeDocument/2006/relationships/hyperlink" Target="http://hdl.handle.net/11356/1166" TargetMode="External"/><Relationship Id="rId5" Type="http://schemas.openxmlformats.org/officeDocument/2006/relationships/hyperlink" Target="https://elex.link/elex2019/wp-content/uploads/2019/09/eLex_2019_19.pdf" TargetMode="External"/><Relationship Id="rId10" Type="http://schemas.openxmlformats.org/officeDocument/2006/relationships/hyperlink" Target="http://www.lrec-conf.org/proceedings/lrec2020/LREC-2020.pdf" TargetMode="External"/><Relationship Id="rId4" Type="http://schemas.openxmlformats.org/officeDocument/2006/relationships/hyperlink" Target="https://aclanthology.org/N19-1.pdf" TargetMode="External"/><Relationship Id="rId9" Type="http://schemas.openxmlformats.org/officeDocument/2006/relationships/hyperlink" Target="https://ebooks.uni-lj.si/zalozbaul/catalog/download/325/477/7320-1?inline=1" TargetMode="External"/><Relationship Id="rId14" Type="http://schemas.openxmlformats.org/officeDocument/2006/relationships/hyperlink" Target="https://doi.org/10.5281/zenodo.556222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927045" y="1932336"/>
            <a:ext cx="8581060" cy="1850416"/>
          </a:xfrm>
        </p:spPr>
        <p:txBody>
          <a:bodyPr/>
          <a:lstStyle/>
          <a:p>
            <a:pPr algn="l"/>
            <a:r>
              <a:rPr lang="en-GB" sz="44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4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endParaRPr lang="sl-SI" sz="1100" dirty="0">
              <a:latin typeface="IBM Plex Sans" panose="020B0503050203000203" pitchFamily="34" charset="0"/>
            </a:endParaRPr>
          </a:p>
          <a:p>
            <a:r>
              <a:rPr lang="sl-SI" sz="1800" dirty="0">
                <a:latin typeface="Roboto" panose="02000000000000000000" pitchFamily="2" charset="0"/>
                <a:ea typeface="Roboto" panose="02000000000000000000" pitchFamily="2" charset="0"/>
              </a:rPr>
              <a:t>[Brno, 28. 6. 2023]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1927044" y="4271058"/>
            <a:ext cx="6940509" cy="171718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Špela Arhar Holdt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1,2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, Polona Gantar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, Iztok Kosem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sl-SI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,3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1800" b="1" dirty="0">
                <a:latin typeface="Roboto" panose="02000000000000000000" pitchFamily="2" charset="0"/>
                <a:ea typeface="Roboto" panose="02000000000000000000" pitchFamily="2" charset="0"/>
              </a:rPr>
              <a:t>Eva Pori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sl-SI" sz="1800" b="1" dirty="0">
                <a:latin typeface="Roboto" panose="02000000000000000000" pitchFamily="2" charset="0"/>
                <a:ea typeface="Roboto" panose="02000000000000000000" pitchFamily="2" charset="0"/>
              </a:rPr>
              <a:t>, Marko Robnik-Šikonja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sl-SI" sz="1800" b="1" dirty="0">
                <a:latin typeface="Roboto" panose="02000000000000000000" pitchFamily="2" charset="0"/>
                <a:ea typeface="Roboto" panose="02000000000000000000" pitchFamily="2" charset="0"/>
              </a:rPr>
              <a:t>, Simon Krek</a:t>
            </a:r>
            <a:r>
              <a:rPr lang="en-US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sl-SI" sz="18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,3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           </a:t>
            </a:r>
          </a:p>
          <a:p>
            <a:pPr>
              <a:spcAft>
                <a:spcPts val="0"/>
              </a:spcAft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0"/>
              </a:spcAft>
            </a:pPr>
            <a:r>
              <a:rPr lang="en-US" sz="1400" baseline="30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Faculty of Arts, University of Ljubljana, Slovenia</a:t>
            </a:r>
          </a:p>
          <a:p>
            <a:pPr>
              <a:spcAft>
                <a:spcPts val="0"/>
              </a:spcAft>
            </a:pPr>
            <a:r>
              <a:rPr lang="en-US" sz="1400" baseline="30000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Faculty of Computer and Information Science, University of Ljubljana, Slovenia  </a:t>
            </a:r>
          </a:p>
          <a:p>
            <a:pPr>
              <a:spcAft>
                <a:spcPts val="0"/>
              </a:spcAft>
            </a:pPr>
            <a:r>
              <a:rPr lang="en-US" sz="1400" baseline="30000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Jožef Stefan Institute, Slovenia</a:t>
            </a:r>
          </a:p>
          <a:p>
            <a:pPr>
              <a:spcAft>
                <a:spcPts val="0"/>
              </a:spcAft>
            </a:pPr>
            <a:endParaRPr lang="sl-SI" sz="1050" dirty="0">
              <a:latin typeface="IBM Plex Sans" panose="020B0503050203000203" pitchFamily="34" charset="0"/>
            </a:endParaRPr>
          </a:p>
        </p:txBody>
      </p:sp>
      <p:pic>
        <p:nvPicPr>
          <p:cNvPr id="19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56" y="6169510"/>
            <a:ext cx="1701253" cy="418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3" y="6003925"/>
            <a:ext cx="1244600" cy="52070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9A3CA96A-D345-476A-85D7-FB196B0E63FF}"/>
              </a:ext>
            </a:extLst>
          </p:cNvPr>
          <p:cNvSpPr/>
          <p:nvPr/>
        </p:nvSpPr>
        <p:spPr>
          <a:xfrm>
            <a:off x="2250808" y="5973281"/>
            <a:ext cx="3845195" cy="780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l-SI">
              <a:solidFill>
                <a:srgbClr val="FFFFFF"/>
              </a:solidFill>
              <a:latin typeface="Source Sans Pro" panose="020B0604020202020204"/>
            </a:endParaRPr>
          </a:p>
        </p:txBody>
      </p:sp>
      <p:pic>
        <p:nvPicPr>
          <p:cNvPr id="9" name="Slika 8" descr="Slika, ki vsebuje besede besedilo, posnetek zaslona, pisava, grafika&#10;&#10;Opis je samodejno ustvarjen">
            <a:extLst>
              <a:ext uri="{FF2B5EF4-FFF2-40B4-BE49-F238E27FC236}">
                <a16:creationId xmlns:a16="http://schemas.microsoft.com/office/drawing/2014/main" id="{E62A27E5-4734-4339-1601-CB7B2FC8F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73" y="473293"/>
            <a:ext cx="7068658" cy="11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07"/>
    </mc:Choice>
    <mc:Fallback xmlns="">
      <p:transition advTm="148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10783588" cy="1717733"/>
          </a:xfrm>
        </p:spPr>
        <p:txBody>
          <a:bodyPr/>
          <a:lstStyle/>
          <a:p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Thank</a:t>
            </a:r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 you for </a:t>
            </a:r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your</a:t>
            </a:r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attention</a:t>
            </a:r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r>
              <a:rPr lang="sl-SI" sz="2400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https://viri-test.cjvt.si/sopomenke/eng/</a:t>
            </a:r>
          </a:p>
          <a:p>
            <a:endParaRPr lang="sl-SI" sz="2400" dirty="0">
              <a:latin typeface="Roboto" panose="02000000000000000000" pitchFamily="2" charset="0"/>
              <a:ea typeface="Roboto" panose="02000000000000000000" pitchFamily="2" charset="0"/>
              <a:hlinkClick r:id="rId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6DA6764-B798-4ED4-27B7-2F5E50A4A0E2}"/>
              </a:ext>
            </a:extLst>
          </p:cNvPr>
          <p:cNvSpPr txBox="1">
            <a:spLocks/>
          </p:cNvSpPr>
          <p:nvPr/>
        </p:nvSpPr>
        <p:spPr>
          <a:xfrm>
            <a:off x="677940" y="2801236"/>
            <a:ext cx="6577439" cy="2333277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None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The authors acknowledge that the project Empirical foundations for digitally-supported development of writing skills (J7-3159) and the programmes Language Resources and Technologies for Slovene (P6-0411) and Slovene Language – Basic, Contrastive, and Applied Studies (P6-0215) were financially supported by the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Slovenian Research Agency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. The project Upgrading fundamental dictionary resources and databases of CJVT UL was funded by the </a:t>
            </a:r>
            <a:r>
              <a:rPr lang="en-GB" sz="1600" b="1" dirty="0">
                <a:latin typeface="Roboto" panose="02000000000000000000" pitchFamily="2" charset="0"/>
                <a:ea typeface="Roboto" panose="02000000000000000000" pitchFamily="2" charset="0"/>
              </a:rPr>
              <a:t>Ministry of Culture of the Republic of Slovenia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in the period 2021–2022.</a:t>
            </a:r>
            <a:endParaRPr lang="sl-SI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just">
              <a:buClrTx/>
              <a:buNone/>
            </a:pPr>
            <a:endParaRPr lang="sl-SI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just">
              <a:buClrTx/>
              <a:buNone/>
            </a:pPr>
            <a:endParaRPr lang="sl-SI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just">
              <a:buClrTx/>
              <a:buNone/>
            </a:pPr>
            <a:r>
              <a:rPr lang="sl-SI" sz="1600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Spela.ArharHoldt@ff.uni-lj.si</a:t>
            </a:r>
            <a:r>
              <a:rPr lang="sl-SI" sz="16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1600" dirty="0"/>
          </a:p>
          <a:p>
            <a:pPr marL="0" indent="0" algn="just">
              <a:buClrTx/>
              <a:buNone/>
            </a:pPr>
            <a:endParaRPr lang="sl-SI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Slika 11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4D021F8A-23B0-4C82-D5E9-FDD97F331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592" y="4045038"/>
            <a:ext cx="4286249" cy="142875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D2DC7CD-3815-DEED-5CE1-C3B12F7D1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660" y="2188176"/>
            <a:ext cx="3581400" cy="1990725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34124FD-CC40-4317-5A5A-295595C17929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4"/>
    </mc:Choice>
    <mc:Fallback xmlns="">
      <p:transition spd="slow" advTm="260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10783588" cy="979069"/>
          </a:xfrm>
        </p:spPr>
        <p:txBody>
          <a:bodyPr/>
          <a:lstStyle/>
          <a:p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References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8E818E1-2EF3-2D48-6B92-CBD2FF7B8683}"/>
              </a:ext>
            </a:extLst>
          </p:cNvPr>
          <p:cNvSpPr txBox="1">
            <a:spLocks/>
          </p:cNvSpPr>
          <p:nvPr/>
        </p:nvSpPr>
        <p:spPr>
          <a:xfrm>
            <a:off x="772535" y="1346885"/>
            <a:ext cx="10646930" cy="4893425"/>
          </a:xfrm>
          <a:prstGeom prst="rect">
            <a:avLst/>
          </a:prstGeom>
        </p:spPr>
        <p:txBody>
          <a:bodyPr numCol="3"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Arhar Holdt. Š. (2023,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). Negativno zaznamovano besedišče v Slovarju sopomenk sodobne slovenščine 2.0. Slovenščina 2.0.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Arhar Holdt, Š. (2021). Kolokacije v Slovarju sopomenk sodobne slovenščine: evalvacija podatkov in predlog za izboljšavo. In I. Kosem (ed.) Kolokacije v slovenščini. Ljubljana: Znanstvena založba Filozofske fakultete, pp. 269–296.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https://ebooks.uni-lj.si/zalozbaul//catalog/view/318/465/6967-1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Arhar Holdt, Š. (2020). How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responded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a responsive dictionary: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Thesaurus of Modern Slovene.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Rasprave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Instituta za hrvatski jezik i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jezikoslovlje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46(2), pp. 465–482.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10.31724/rihjj.46.2.1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Arhar Holdt, Š., Čibej, J., Dobrovoljc, K., Gantar, P., Gorjanc, V., Klemenc, B., Kosem, I., Krek, S., Laskowski, C. &amp; Robnik-Šikonja, M. (2018b). Thesaurus of Modern Slovene: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Community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Community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J. Čibej, V. Gorjanc, I. Kosem &amp; S. Krek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XVIII EURALEX International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Congress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global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contexts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Ljubljana: Znanstvena založba Filozofske fakultete, pp. 401–410. Available at: 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https://e-knjige.ff.uni-lj.si/znanstvena-zalozba/catalog/view/118/211/3000-1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Devlin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J.,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M.W., Lee, K., &amp;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Toutanova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K. (2019). BERT: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Pre-training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Deep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Bidirectional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Transformers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Language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Understanding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J.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Burstein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Doran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&amp; T.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Solorio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2019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North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American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Chapter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Computational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Linguistics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Human Language Technologies.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Minneapolis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Minnesota.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Computational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Linguistics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 pp. 4171–4186.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https://aclanthology.org/N19-1.pdf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Čibej, J. &amp; Arhar Holdt, Š. (2019).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Repel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syntruders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 A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crowdsourcing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cleanup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thesaurus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modern Slovene. A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crowdsourcing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cleanup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thesaurus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modern Slovene. In I. Kosem et al.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eLex 2019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Electronic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21st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century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Smart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Sintra,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Portugal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Brno: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Computing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pp. 338–356.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5"/>
              </a:rPr>
              <a:t>https://elex.link/elex2019/wp-content/uploads/2019/09/eLex_2019_19.pdf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Fišer, D., Ljubešić, N. &amp; Erjavec, T. (2020).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Janes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resources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tools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Slovene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generated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content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Language resources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54(1), pp. 223–246.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10.1007/s10579-018-9425-z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Gapsa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 (2023,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preprint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). “But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??”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user-suggested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synonyms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Thesaurus of Modern Slovene.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Research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Square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10.21203/rs.3.rs-2775161/v1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Gapsa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 &amp; Arhar Holdt, Š. (2023,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reviews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). How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Lexicographers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Contributions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Thesaurus of Modern Slovene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Comparison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Dictionary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Electronic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21st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century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Invisible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eLex 2023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Brno,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Czech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Republic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Kilgarriff, A.,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Baisa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V.,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Bušta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J.,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Jakubíček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Kovář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V.,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Michelfeit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J.,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Rychlý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P. &amp;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Suchomel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V. (2014).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Sketch Engine: ten years on.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1(1), pp. 7–36.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10.1007/s40607-014-0009-9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Kosem, I., Čibej, J., Dobrovoljc, K., Erjavec, T., Ljubešić, N., Ponikvar, P.,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Šinkec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 &amp; Krek, S. (2022). Monitor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Slovene Trendi 2022-10,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repository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CLARIN.SI,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6"/>
              </a:rPr>
              <a:t>http://hdl.handle.net/11356/1681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Kosem, I., Krek, S. &amp; Gantar, P. (2021a).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Semantic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data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should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no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longer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exist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isolation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Dictionary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Database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Z.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Gavriilidou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L.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Mitits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S.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Kiosses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.), EURALEX XIX,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Congress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European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inclusion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Komotini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Democritus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University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Thrace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 pp. 81–83.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7"/>
              </a:rPr>
              <a:t>https://euralex2020.gr/wp-content/uploads/2021/09/EURALEX2020_BookOfAbstracts-Preview-1.pdf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Kosem, I.,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Bálint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Čeh, J., Ponikvar, P.,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Zaranšek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P., Kamenšek, U., Koša, P., Gróf, A.,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Böröcz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N.,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Harmat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Császár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J.,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Szíjártó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I.,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Šantak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B., Gantar, P., Krek, S., Roblek, R., Zgaga, K., Logar, U., Pori, E., Arhar Holdt, Š. &amp; Gorjanc, V. (2021b). 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Comprehensive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Slovenian-Hungarian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Dictionary 1.0,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repository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CLARIN.SI,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8"/>
              </a:rPr>
              <a:t>http://hdl.handle.net/11356/1453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Kosem, I., Gantar, P., Krek, S., Arhar Holdt, Š., Čibej, J., Laskowski, C., Pori, E., Klemenc, B., Dobrovoljc, K., Gorjanc, V. &amp; Ljubešić, N. (2019).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Collocations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Dictionary of Modern Slovene KSSS 1.0,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repository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CLARIN.SI, http://hdl.handle.net/11356/1250.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Kosem, I., Krek, S., Gantar, P., Arhar Holdt, Š., Čibej, J., Laskowski, C. A. et al. (2018).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Collocations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dictionary of modern Slovene. In J. Čibej et al.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18th EURALEX International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Congress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global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contexts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Ljubljana: Ljubljana University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Faculty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pp. 989–997.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https://e-knjige.ff.uni-lj.si/znanstvena-zalozba/catalog/view/118/211/3000-1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Krek, S., Gantar, P., Kosem, I. &amp; Dobrovoljc, K. (2021). Opis modela za pridobivanje in strukturiranje kolokacijskih podatkov iz korpusa. In Š. Arhar Holdt (ed.) Nova slovnica sodobne standardne slovenščine. Ljubljana: Znanstvena založba Filozofske fakultete, pp. 160–194.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9"/>
              </a:rPr>
              <a:t>https://ebooks.uni-lj.si/zalozbaul//catalog/download/325/477/7320-1?inline=1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Krek, S., Arhar Holdt, Š., Erjavec, T., Čibej, J., Repar, A., Gantar, P., Ljubešić, N., Kosem, I., Dobrovoljc, K. (2020). Gigafida 2.0: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reference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written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standard Slovene. In N.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Calzolari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(ed.) LREC 2020: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Twelfth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International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 Language Resources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Evaluation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11-16, 2020,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Palais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Pharo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Marseille, France. Paris, ELRA -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European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Language Resources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pp. 3340-3345. Available at: 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10"/>
              </a:rPr>
              <a:t>http://www.lrec-conf.org/proceedings/lrec2020/LREC-2020.pdf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Krek, S., Laskowski, C., Robnik Šikonja, M., Kosem, I., Arhar Holdt, Š., Gantar, P., Čibej, J., Gorjanc, V., Klemenc, B. &amp; Dobrovoljc, K. (2018). Thesaurus of Modern Slovene 1.0.,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repository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CLARIN.SI,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11"/>
              </a:rPr>
              <a:t>http://hdl.handle.net/11356/1166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Krek, S., Laskowski, C. &amp; Robnik Šikonja, M. (2017).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translation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equivalents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synonyms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a Slovene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thesaurus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using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word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co-occurrence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network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analysis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I. Kosem et al.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eLex 2017: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Lexicography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Scratch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Leiden,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Netherlands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pp. 93–109. Available at: 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12"/>
              </a:rPr>
              <a:t>https://elex.link/elex2017/wp-content/uploads/2017/09/paper05.pdf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Logar Berginc, N., Grčar, M.,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Brakus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M., Erjavec, T., Arhar Holdt, Š. &amp; Krek, S. (2012). Korpusi slovenskega jezika Gigafida, KRES, ccGigafida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ccKRES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gradnja, vsebina, uporaba. Ljubljana: Trojina, zavod za uporabno slovenistiko; Fakulteta za družbene vede.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10.4312/9789610603542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Pegan, J., Robnik-Šikonja, M., Kosem, I., Gantar, P., Ponikvar, P. &amp; Laskowski, C.  (2022).  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datasets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contextual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synonym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antonym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detection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repository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CLARIN.SI, 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13"/>
              </a:rPr>
              <a:t>http://hdl.handle.net/11356/1694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Ulčar, M. &amp; Robnik-Šikonja, M. (2020).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FinEst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BERT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CroSloEngual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BERT: less is more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multilingual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P. Sojka (ed.)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Speech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Dialogue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23rd International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Brno,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Czech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Republic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Cham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Springer, pp. 104–111.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doi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10.1007/978-3-030-58323-1_11 </a:t>
            </a:r>
          </a:p>
          <a:p>
            <a:pPr>
              <a:spcBef>
                <a:spcPts val="0"/>
              </a:spcBef>
              <a:buClrTx/>
            </a:pP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Žagar, A., Kavaš, M.,  Robnik Šikonja, M. (2021).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KAS 2.0: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Cleaner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New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Datasets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In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Proceedings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24th International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IS2021 (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Slovenian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Conference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Artificial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Intelligence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). Available at: 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hlinkClick r:id="rId14"/>
              </a:rPr>
              <a:t>https://doi.org/10.5281/zenodo.5562228</a:t>
            </a:r>
            <a:r>
              <a:rPr lang="sl-SI" sz="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spcBef>
                <a:spcPts val="0"/>
              </a:spcBef>
              <a:buClrTx/>
            </a:pPr>
            <a:endParaRPr lang="sl-SI" sz="8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D9602A8-8711-ED35-DA72-CF9C7DAA7D75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92766"/>
      </p:ext>
    </p:extLst>
  </p:cSld>
  <p:clrMapOvr>
    <a:masterClrMapping/>
  </p:clrMapOvr>
  <p:transition spd="slow" advTm="125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Outline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FF7F6D3-6771-5BBD-17C5-DA9EB54204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527736"/>
              </p:ext>
            </p:extLst>
          </p:nvPr>
        </p:nvGraphicFramePr>
        <p:xfrm>
          <a:off x="220717" y="1064173"/>
          <a:ext cx="11808373" cy="4789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55269"/>
      </p:ext>
    </p:extLst>
  </p:cSld>
  <p:clrMapOvr>
    <a:masterClrMapping/>
  </p:clrMapOvr>
  <p:transition spd="slow" advTm="73541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3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Thesaurus 2.0_2">
            <a:hlinkClick r:id="" action="ppaction://media"/>
            <a:extLst>
              <a:ext uri="{FF2B5EF4-FFF2-40B4-BE49-F238E27FC236}">
                <a16:creationId xmlns:a16="http://schemas.microsoft.com/office/drawing/2014/main" id="{3E190A53-6017-B2EF-5B1F-B34100930A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06015"/>
      </p:ext>
    </p:extLst>
  </p:cSld>
  <p:clrMapOvr>
    <a:masterClrMapping/>
  </p:clrMapOvr>
  <p:transition spd="slow" advTm="2425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176" objId="6"/>
        <p14:pauseEvt time="93231" objId="6"/>
        <p14:resumeEvt time="101448" objId="6"/>
        <p14:stopEvt time="222519" objId="6"/>
        <p14:playEvt time="241713" objId="6"/>
        <p14:stopEvt time="242509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Responsive Dictionary Model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5" y="1457126"/>
            <a:ext cx="10791472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63735"/>
              </a:buClr>
            </a:pP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It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  <a:r>
              <a:rPr lang="en-GB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esponds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to language change and the feedback from the language community.</a:t>
            </a:r>
          </a:p>
          <a:p>
            <a:pPr>
              <a:buClr>
                <a:srgbClr val="D63735"/>
              </a:buClr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Developed specifically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for the digital medium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database is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constructed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entirely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automatically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pre-existing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resources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released to the community as soon as it is linguistically evaluated as relevant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lvl="1">
              <a:buClr>
                <a:srgbClr val="D63735"/>
              </a:buClr>
            </a:pP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Thesaurus 1.0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was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created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Oxford®-DZS Comprehensive English-Slovenian Dictionary and the Gigafida reference corpus of written Slovene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(Krek et al., 2017).</a:t>
            </a: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he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dictionary is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gradually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improved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through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editing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which involves both lexicographic work and user participation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lvl="1">
              <a:buClr>
                <a:srgbClr val="D63735"/>
              </a:buClr>
            </a:pP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Thesaurus, 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users can contribute by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voting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adding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their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own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suggestions of missing synonyms</a:t>
            </a:r>
            <a:r>
              <a:rPr lang="sl-SI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/ </a:t>
            </a:r>
            <a:r>
              <a:rPr lang="sl-SI" sz="2000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antonyms</a:t>
            </a:r>
            <a:r>
              <a:rPr lang="en-GB" sz="2000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data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evolves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, t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he changes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are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transparently tracked and archived.</a:t>
            </a:r>
          </a:p>
          <a:p>
            <a:pPr>
              <a:buClr>
                <a:srgbClr val="D63735"/>
              </a:buClr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database is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openly accessible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for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further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fast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access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to open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language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data!</a:t>
            </a: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Read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more in Arhar Holdt et al. 2018.</a:t>
            </a:r>
          </a:p>
          <a:p>
            <a:pPr marL="0" indent="0">
              <a:buClrTx/>
              <a:buNone/>
            </a:pPr>
            <a:endParaRPr lang="sl-SI" dirty="0">
              <a:latin typeface="IBM Plex Sans" panose="020B0503050203000203" pitchFamily="34" charset="0"/>
            </a:endParaRPr>
          </a:p>
          <a:p>
            <a:pPr>
              <a:buClrTx/>
            </a:pPr>
            <a:endParaRPr lang="sl-SI" sz="1200" dirty="0">
              <a:solidFill>
                <a:schemeClr val="accent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15336"/>
      </p:ext>
    </p:extLst>
  </p:cSld>
  <p:clrMapOvr>
    <a:masterClrMapping/>
  </p:clrMapOvr>
  <p:transition spd="slow" advTm="126366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Thesaurus 1.0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4" y="1457126"/>
            <a:ext cx="10405217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endParaRPr lang="sl-SI" sz="1200" dirty="0">
              <a:solidFill>
                <a:schemeClr val="accent1"/>
              </a:solidFill>
              <a:latin typeface="IBM Plex Sans" panose="020B0503050203000203" pitchFamily="34" charset="0"/>
            </a:endParaRPr>
          </a:p>
        </p:txBody>
      </p:sp>
      <p:graphicFrame>
        <p:nvGraphicFramePr>
          <p:cNvPr id="4" name="Tabela 5">
            <a:extLst>
              <a:ext uri="{FF2B5EF4-FFF2-40B4-BE49-F238E27FC236}">
                <a16:creationId xmlns:a16="http://schemas.microsoft.com/office/drawing/2014/main" id="{A6794C65-0E77-DCC3-416C-2DABCBE1B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860863"/>
              </p:ext>
            </p:extLst>
          </p:nvPr>
        </p:nvGraphicFramePr>
        <p:xfrm>
          <a:off x="425669" y="744419"/>
          <a:ext cx="11303876" cy="5454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938">
                  <a:extLst>
                    <a:ext uri="{9D8B030D-6E8A-4147-A177-3AD203B41FA5}">
                      <a16:colId xmlns:a16="http://schemas.microsoft.com/office/drawing/2014/main" val="1990254588"/>
                    </a:ext>
                  </a:extLst>
                </a:gridCol>
                <a:gridCol w="5651938">
                  <a:extLst>
                    <a:ext uri="{9D8B030D-6E8A-4147-A177-3AD203B41FA5}">
                      <a16:colId xmlns:a16="http://schemas.microsoft.com/office/drawing/2014/main" val="730677337"/>
                    </a:ext>
                  </a:extLst>
                </a:gridCol>
              </a:tblGrid>
              <a:tr h="5010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Thesaurus of Modern Slovene 1.0</a:t>
                      </a:r>
                      <a:endParaRPr lang="en-GB" sz="20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Thesaurus of Modern Slovene 2.0</a:t>
                      </a:r>
                      <a:endParaRPr lang="en-GB" sz="20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850747"/>
                  </a:ext>
                </a:extLst>
              </a:tr>
              <a:tr h="405908"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Entirely automatically created.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Partially manually revised and edited.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86972"/>
                  </a:ext>
                </a:extLst>
              </a:tr>
              <a:tr h="662707"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Headwords</a:t>
                      </a:r>
                      <a:r>
                        <a:rPr lang="sl-SI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in form of lemmata (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metadata 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help disambiguate between forms</a:t>
                      </a:r>
                      <a:r>
                        <a:rPr lang="sl-SI" sz="20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).</a:t>
                      </a:r>
                      <a:endParaRPr lang="en-GB" sz="20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Included information on part-of-speech</a:t>
                      </a:r>
                      <a:r>
                        <a:rPr lang="sl-SI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</a:t>
                      </a:r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corpus frequency</a:t>
                      </a:r>
                      <a:r>
                        <a:rPr lang="sl-SI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and </a:t>
                      </a:r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disambiguated entries</a:t>
                      </a:r>
                      <a:r>
                        <a:rPr lang="sl-SI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0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915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Automatically obtained semantic clusters.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Lexicographic sense division for 2.000 entries.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034804"/>
                  </a:ext>
                </a:extLst>
              </a:tr>
              <a:tr h="410955"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Only domain dictionary labels.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Also labels for negative vocabulary.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475685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Users can‘t add labels in a system</a:t>
                      </a:r>
                      <a:r>
                        <a:rPr lang="sl-SI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at</a:t>
                      </a:r>
                      <a:r>
                        <a:rPr lang="en-US" sz="2000" kern="1200" noProof="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ic</a:t>
                      </a:r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way.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Users can add labels in a system</a:t>
                      </a:r>
                      <a:r>
                        <a:rPr lang="sl-SI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at</a:t>
                      </a:r>
                      <a:r>
                        <a:rPr lang="en-US" sz="2000" kern="1200" noProof="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ic</a:t>
                      </a:r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way.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77265"/>
                  </a:ext>
                </a:extLst>
              </a:tr>
              <a:tr h="480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Only synonyms.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Also 2,544 antonym</a:t>
                      </a:r>
                      <a:r>
                        <a:rPr lang="sl-SI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noProof="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pairs</a:t>
                      </a:r>
                      <a:r>
                        <a:rPr lang="sl-SI" sz="2000" kern="1200" noProof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.</a:t>
                      </a:r>
                      <a:endParaRPr lang="en-US" sz="2000" kern="1200" noProof="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109723"/>
                  </a:ext>
                </a:extLst>
              </a:tr>
              <a:tr h="6627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Stand</a:t>
                      </a:r>
                      <a:r>
                        <a:rPr lang="sl-SI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</a:t>
                      </a:r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alone database.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noProof="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Stand-alone database and integration into the Digital Dictionary Database for Slovene.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123444"/>
                  </a:ext>
                </a:extLst>
              </a:tr>
              <a:tr h="662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No analyses of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the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selected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grammatical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relations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for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the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comparative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collocate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view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.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Analysed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and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improved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set of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grammatical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relations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and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improved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collocation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extraction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.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288333"/>
                  </a:ext>
                </a:extLst>
              </a:tr>
              <a:tr h="66270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No large-scale analyses of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user-suggested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synonyms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. 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Analyses and pilot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evaluation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of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user-suggested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synonyms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: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editorial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lang="sl-SI" sz="2000" kern="1200" dirty="0" err="1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guideliness</a:t>
                      </a:r>
                      <a:r>
                        <a:rPr lang="sl-SI" sz="2000" kern="1200" dirty="0">
                          <a:solidFill>
                            <a:schemeClr val="dk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 for 3.0. </a:t>
                      </a:r>
                      <a:endParaRPr lang="en-GB" sz="2000" kern="1200" dirty="0">
                        <a:solidFill>
                          <a:schemeClr val="dk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12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94155"/>
      </p:ext>
    </p:extLst>
  </p:cSld>
  <p:clrMapOvr>
    <a:masterClrMapping/>
  </p:clrMapOvr>
  <p:transition spd="slow" advTm="165214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Sense</a:t>
            </a:r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Divided</a:t>
            </a:r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>
                <a:latin typeface="Roboto" panose="02000000000000000000" pitchFamily="2" charset="0"/>
                <a:ea typeface="Roboto" panose="02000000000000000000" pitchFamily="2" charset="0"/>
              </a:rPr>
              <a:t>Entries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5" y="1457126"/>
            <a:ext cx="10791472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Selecting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2,000 headwords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considering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POS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number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senses, dictionary labels, and potentially offensive vocabulary.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quipp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ing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the headwords with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semantic indicators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from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Comprehensive Slovenian-Hungarian Dictionary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(Kosem et al., 2021b)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and newly prepare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Clr>
                <a:srgbClr val="D63735"/>
              </a:buClr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for the verb </a:t>
            </a:r>
            <a:r>
              <a:rPr lang="sl-SI" sz="2000" i="1" dirty="0">
                <a:latin typeface="Roboto" panose="02000000000000000000" pitchFamily="2" charset="0"/>
                <a:ea typeface="Roboto" panose="02000000000000000000" pitchFamily="2" charset="0"/>
              </a:rPr>
              <a:t>hiteti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‘to hurry’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[1: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activity]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/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[2: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of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movement]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/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[3: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passing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time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].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Attributing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t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he synonym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for these headwords to the corresponding senses.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Checking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usage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of words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in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various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corpora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resources: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reference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written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Slovene Gigafida 2.0,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Monitor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Slovene Trendi,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JANES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Slovene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user-generated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content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1.0, and KAS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academic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Slovene 2.0.</a:t>
            </a:r>
          </a:p>
          <a:p>
            <a:pPr>
              <a:buClr>
                <a:srgbClr val="D63735"/>
              </a:buClr>
            </a:pP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Removing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candidates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when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usage could not be confirmed.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b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orderline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candidates, we chose to prioritize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inclusion over exclusion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(in line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responsive model)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xporting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data from the dictionary database to a tabular form (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Google Sheets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), editing and validating the data, and importing it back into the database.</a:t>
            </a:r>
            <a:endParaRPr lang="sl-SI" dirty="0">
              <a:latin typeface="IBM Plex Sans" panose="020B0503050203000203" pitchFamily="34" charset="0"/>
            </a:endParaRPr>
          </a:p>
          <a:p>
            <a:pPr>
              <a:buClrTx/>
            </a:pPr>
            <a:endParaRPr lang="sl-SI" sz="1200" dirty="0">
              <a:solidFill>
                <a:schemeClr val="accent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66248"/>
      </p:ext>
    </p:extLst>
  </p:cSld>
  <p:clrMapOvr>
    <a:masterClrMapping/>
  </p:clrMapOvr>
  <p:transition spd="slow" advTm="282046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Negative </a:t>
            </a:r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Vocabulary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4" y="1457126"/>
            <a:ext cx="10848852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utomatically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extracted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appeared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without usage warnings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even in highly problematic cases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sl-SI" sz="2000" i="1" dirty="0">
                <a:latin typeface="Roboto" panose="02000000000000000000" pitchFamily="2" charset="0"/>
                <a:ea typeface="Roboto" panose="02000000000000000000" pitchFamily="2" charset="0"/>
              </a:rPr>
              <a:t>peder, črnuh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).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Users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also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adding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marked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vocabulary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marked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headwords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We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decided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label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all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negative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vocabulary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(social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sensitivity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pedagogic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). </a:t>
            </a: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database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was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checked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identify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potentially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problematic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vocabulary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first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step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help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students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, 1.810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synonym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sets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reviewed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lexicographers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Arhar Holdt et al. 2023)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Checking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usage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of words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in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various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corpora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other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resources and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labeling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Two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types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cases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problematic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all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senses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sl-SI" sz="2000" i="1" dirty="0">
                <a:latin typeface="Roboto" panose="02000000000000000000" pitchFamily="2" charset="0"/>
                <a:ea typeface="Roboto" panose="02000000000000000000" pitchFamily="2" charset="0"/>
              </a:rPr>
              <a:t>zajebati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 and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problematic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(a)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cetrain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sense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(s)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sl-SI" sz="2000" i="1" dirty="0">
                <a:latin typeface="Roboto" panose="02000000000000000000" pitchFamily="2" charset="0"/>
                <a:ea typeface="Roboto" panose="02000000000000000000" pitchFamily="2" charset="0"/>
              </a:rPr>
              <a:t>nategniti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 –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latter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were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included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among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headwords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for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sense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division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abeling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system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is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based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on the dictionary style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guide used for developing lexicographic resources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including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Digital Dictionary Database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at CJVT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Three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distinct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labels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2000" b="1" i="1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hateful</a:t>
            </a:r>
            <a:r>
              <a:rPr lang="sl-SI" sz="2000" b="1" i="1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b="1" i="1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coarse</a:t>
            </a:r>
            <a:r>
              <a:rPr lang="sl-SI" sz="2000" b="1" i="1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sl-SI" sz="2000" i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i="1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expresses</a:t>
            </a:r>
            <a:r>
              <a:rPr lang="sl-SI" sz="2000" b="1" i="1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negative </a:t>
            </a:r>
            <a:r>
              <a:rPr lang="sl-SI" sz="2000" b="1" i="1" dirty="0" err="1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attitude</a:t>
            </a:r>
            <a:r>
              <a:rPr lang="sl-SI" sz="2000" b="1" i="1" dirty="0">
                <a:solidFill>
                  <a:srgbClr val="D6373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sl-SI" sz="2000" b="1" dirty="0">
              <a:solidFill>
                <a:srgbClr val="D6373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1822"/>
      </p:ext>
    </p:extLst>
  </p:cSld>
  <p:clrMapOvr>
    <a:masterClrMapping/>
  </p:clrMapOvr>
  <p:transition spd="slow" advTm="196825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Negative </a:t>
            </a:r>
            <a:r>
              <a:rPr lang="sl-SI" dirty="0" err="1">
                <a:latin typeface="Roboto" panose="02000000000000000000" pitchFamily="2" charset="0"/>
                <a:ea typeface="Roboto" panose="02000000000000000000" pitchFamily="2" charset="0"/>
              </a:rPr>
              <a:t>Vocabulary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5" y="1457126"/>
            <a:ext cx="10791472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63735"/>
              </a:buClr>
              <a:buNone/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In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interface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labels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clickable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icons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explanation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potential impact the use of the 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labeled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word can have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Users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can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also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chose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to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add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these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labels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to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their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suggestions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6597D1-F8A9-10AB-1B6F-C5C7423A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80" y="2362583"/>
            <a:ext cx="8415861" cy="3661918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D1BCAEF-7369-EA41-025D-EA8F6DCEA440}"/>
              </a:ext>
            </a:extLst>
          </p:cNvPr>
          <p:cNvSpPr txBox="1"/>
          <p:nvPr/>
        </p:nvSpPr>
        <p:spPr>
          <a:xfrm>
            <a:off x="9009041" y="2955983"/>
            <a:ext cx="325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peder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faggot’), </a:t>
            </a:r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črnuh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nigger’), </a:t>
            </a:r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čifut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kike’)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D9DA17B-2A55-D7F3-BF67-8F08F7AE1596}"/>
              </a:ext>
            </a:extLst>
          </p:cNvPr>
          <p:cNvSpPr txBox="1"/>
          <p:nvPr/>
        </p:nvSpPr>
        <p:spPr>
          <a:xfrm>
            <a:off x="9009042" y="3731877"/>
            <a:ext cx="30358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jeba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(‘fuck</a:t>
            </a:r>
            <a:r>
              <a:rPr lang="sl-SI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it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’), </a:t>
            </a:r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drek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(‘shit’), </a:t>
            </a:r>
            <a:endParaRPr lang="sl-SI" b="0" i="0" dirty="0">
              <a:solidFill>
                <a:srgbClr val="666666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nascati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(‘to piss someone’ </a:t>
            </a:r>
            <a:r>
              <a:rPr lang="sl-SI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‘to double-cross’)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4656C40-1566-A16C-5282-079745B76D65}"/>
              </a:ext>
            </a:extLst>
          </p:cNvPr>
          <p:cNvSpPr txBox="1"/>
          <p:nvPr/>
        </p:nvSpPr>
        <p:spPr>
          <a:xfrm>
            <a:off x="9009042" y="4914333"/>
            <a:ext cx="3035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trapa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bimbo’), </a:t>
            </a:r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blefer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phony’), </a:t>
            </a:r>
            <a:r>
              <a:rPr lang="en-GB" b="0" i="1" dirty="0" err="1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beznica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(‘a dive’)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06B88CF-604A-5A0C-90EB-180110A92A0C}"/>
              </a:ext>
            </a:extLst>
          </p:cNvPr>
          <p:cNvSpPr txBox="1"/>
          <p:nvPr/>
        </p:nvSpPr>
        <p:spPr>
          <a:xfrm>
            <a:off x="6438335" y="5801799"/>
            <a:ext cx="2165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0" dirty="0">
                <a:solidFill>
                  <a:srgbClr val="D6373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work in </a:t>
            </a:r>
            <a:r>
              <a:rPr lang="sl-SI" b="0" dirty="0" err="1">
                <a:solidFill>
                  <a:srgbClr val="D6373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progress</a:t>
            </a:r>
            <a:endParaRPr lang="en-GB" dirty="0">
              <a:solidFill>
                <a:srgbClr val="D6373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275DEDC8-AF7F-46AF-EFFE-F138952A739F}"/>
              </a:ext>
            </a:extLst>
          </p:cNvPr>
          <p:cNvCxnSpPr>
            <a:cxnSpLocks/>
          </p:cNvCxnSpPr>
          <p:nvPr/>
        </p:nvCxnSpPr>
        <p:spPr>
          <a:xfrm flipV="1">
            <a:off x="7521195" y="5466068"/>
            <a:ext cx="0" cy="425801"/>
          </a:xfrm>
          <a:prstGeom prst="straightConnector1">
            <a:avLst/>
          </a:prstGeom>
          <a:ln>
            <a:solidFill>
              <a:srgbClr val="D637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146706"/>
      </p:ext>
    </p:extLst>
  </p:cSld>
  <p:clrMapOvr>
    <a:masterClrMapping/>
  </p:clrMapOvr>
  <p:transition spd="slow" advTm="161719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2535" y="744419"/>
            <a:ext cx="7956550" cy="1594622"/>
          </a:xfrm>
        </p:spPr>
        <p:txBody>
          <a:bodyPr/>
          <a:lstStyle/>
          <a:p>
            <a:r>
              <a:rPr lang="sl-SI" dirty="0">
                <a:latin typeface="Roboto" panose="02000000000000000000" pitchFamily="2" charset="0"/>
                <a:ea typeface="Roboto" panose="02000000000000000000" pitchFamily="2" charset="0"/>
              </a:rPr>
              <a:t>Future Work: Thesaurus 3.0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>
          <a:xfrm>
            <a:off x="772535" y="374908"/>
            <a:ext cx="881688" cy="138499"/>
          </a:xfrm>
        </p:spPr>
        <p:txBody>
          <a:bodyPr/>
          <a:lstStyle/>
          <a:p>
            <a:r>
              <a:rPr lang="sl-SI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28. 6. 2023, Brno</a:t>
            </a:r>
            <a:endParaRPr lang="en-US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DA89B51-E28D-68F6-829E-3C6E8D9FEA63}"/>
              </a:ext>
            </a:extLst>
          </p:cNvPr>
          <p:cNvSpPr txBox="1">
            <a:spLocks/>
          </p:cNvSpPr>
          <p:nvPr/>
        </p:nvSpPr>
        <p:spPr>
          <a:xfrm>
            <a:off x="814389" y="6382855"/>
            <a:ext cx="7872843" cy="124650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marL="0" indent="0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900" dirty="0">
                <a:latin typeface="Roboto" panose="02000000000000000000" pitchFamily="2" charset="0"/>
                <a:ea typeface="Roboto" panose="02000000000000000000" pitchFamily="2" charset="0"/>
              </a:rPr>
              <a:t>Thesaurus of Modern Slovene 2.0</a:t>
            </a:r>
            <a:endParaRPr lang="sl-SI"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4644DEEE-F24A-7A06-BADE-70DB4F327E42}"/>
              </a:ext>
            </a:extLst>
          </p:cNvPr>
          <p:cNvSpPr txBox="1">
            <a:spLocks/>
          </p:cNvSpPr>
          <p:nvPr/>
        </p:nvSpPr>
        <p:spPr>
          <a:xfrm>
            <a:off x="772535" y="1457126"/>
            <a:ext cx="10646930" cy="4860635"/>
          </a:xfrm>
          <a:prstGeom prst="rect">
            <a:avLst/>
          </a:prstGeom>
        </p:spPr>
        <p:txBody>
          <a:bodyPr/>
          <a:lstStyle>
            <a:lvl1pPr marL="171442" indent="-171442" algn="l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514325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857207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200090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1542974" indent="-171442" algn="l" defTabSz="685766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Continue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work on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labeling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 negative vocabulary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sense div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ided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entries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valuat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e (60,976)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user suggestions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include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relevant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ones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into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database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Further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work on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automatic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ally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extrac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ted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</a:rPr>
              <a:t>antonyms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promising results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that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 require further evaluation and more extensive implementation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Further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work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on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the selection and visualization of </a:t>
            </a:r>
            <a:r>
              <a:rPr lang="en-GB" sz="2000" dirty="0" err="1">
                <a:latin typeface="Roboto" panose="02000000000000000000" pitchFamily="2" charset="0"/>
                <a:ea typeface="Roboto" panose="02000000000000000000" pitchFamily="2" charset="0"/>
              </a:rPr>
              <a:t>collocat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es for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comparing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use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synonyms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antonyms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sl-SI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rgbClr val="D63735"/>
              </a:buClr>
            </a:pP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Linking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data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new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version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of Slovene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Wordnet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project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„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Slokit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“, leader S. Krek).</a:t>
            </a: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Hopefully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  <a:r>
              <a:rPr lang="sl-SI" sz="2000" dirty="0" err="1">
                <a:latin typeface="Roboto" panose="02000000000000000000" pitchFamily="2" charset="0"/>
                <a:ea typeface="Roboto" panose="02000000000000000000" pitchFamily="2" charset="0"/>
              </a:rPr>
              <a:t>another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 large-scale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user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study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on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new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b="1" dirty="0" err="1">
                <a:latin typeface="Roboto" panose="02000000000000000000" pitchFamily="2" charset="0"/>
                <a:ea typeface="Roboto" panose="02000000000000000000" pitchFamily="2" charset="0"/>
              </a:rPr>
              <a:t>features</a:t>
            </a:r>
            <a:r>
              <a:rPr lang="sl-SI" sz="20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(last one Arhar Holdt 2020).</a:t>
            </a:r>
          </a:p>
          <a:p>
            <a:pPr>
              <a:buClr>
                <a:srgbClr val="D63735"/>
              </a:buClr>
            </a:pPr>
            <a:r>
              <a:rPr lang="sl-SI" sz="2000" dirty="0">
                <a:latin typeface="Roboto" panose="02000000000000000000" pitchFamily="2" charset="0"/>
                <a:ea typeface="Roboto" panose="02000000000000000000" pitchFamily="2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88940009"/>
      </p:ext>
    </p:extLst>
  </p:cSld>
  <p:clrMapOvr>
    <a:masterClrMapping/>
  </p:clrMapOvr>
  <p:transition spd="slow" advTm="79787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1.7"/>
</p:tagLst>
</file>

<file path=ppt/theme/theme1.xml><?xml version="1.0" encoding="utf-8"?>
<a:theme xmlns:a="http://schemas.openxmlformats.org/drawingml/2006/main" name="CJVT Theme">
  <a:themeElements>
    <a:clrScheme name="CJV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12A26"/>
      </a:accent1>
      <a:accent2>
        <a:srgbClr val="FFCB26"/>
      </a:accent2>
      <a:accent3>
        <a:srgbClr val="322AA0"/>
      </a:accent3>
      <a:accent4>
        <a:srgbClr val="13A07F"/>
      </a:accent4>
      <a:accent5>
        <a:srgbClr val="BFBFBF"/>
      </a:accent5>
      <a:accent6>
        <a:srgbClr val="656565"/>
      </a:accent6>
      <a:hlink>
        <a:srgbClr val="E12A26"/>
      </a:hlink>
      <a:folHlink>
        <a:srgbClr val="C5301F"/>
      </a:folHlink>
    </a:clrScheme>
    <a:fontScheme name="Source Sans Pro">
      <a:majorFont>
        <a:latin typeface="Source Sans Pr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ource Sans Pro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VT_presentation" id="{5A1FAD02-0E4A-2E45-A33B-1DCDF71AE917}" vid="{363B6419-239C-EC40-964B-63F38531C5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3cfcc1-7e50-4217-b176-4f665ae0bbcd">
      <Terms xmlns="http://schemas.microsoft.com/office/infopath/2007/PartnerControls"/>
    </lcf76f155ced4ddcb4097134ff3c332f>
    <TaxCatchAll xmlns="ffbb0dc4-0002-43ee-9190-63416439b7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8FF1ADCE8D344F902FE963860A55A4" ma:contentTypeVersion="16" ma:contentTypeDescription="Ustvari nov dokument." ma:contentTypeScope="" ma:versionID="a31b8239add7c3cb1ad212364fe01b5e">
  <xsd:schema xmlns:xsd="http://www.w3.org/2001/XMLSchema" xmlns:xs="http://www.w3.org/2001/XMLSchema" xmlns:p="http://schemas.microsoft.com/office/2006/metadata/properties" xmlns:ns2="da3cfcc1-7e50-4217-b176-4f665ae0bbcd" xmlns:ns3="ffbb0dc4-0002-43ee-9190-63416439b783" targetNamespace="http://schemas.microsoft.com/office/2006/metadata/properties" ma:root="true" ma:fieldsID="e7e8088a2452987b053485d3a19f5c3d" ns2:_="" ns3:_="">
    <xsd:import namespace="da3cfcc1-7e50-4217-b176-4f665ae0bbcd"/>
    <xsd:import namespace="ffbb0dc4-0002-43ee-9190-63416439b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3cfcc1-7e50-4217-b176-4f665ae0b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b5c7bf33-a257-4e00-9403-5619347451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bb0dc4-0002-43ee-9190-63416439b78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b241dd9-ee35-4043-a407-40fd0b15d413}" ma:internalName="TaxCatchAll" ma:showField="CatchAllData" ma:web="ffbb0dc4-0002-43ee-9190-63416439b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E37E66-BC43-4078-9D63-8F247B7EB13A}">
  <ds:schemaRefs>
    <ds:schemaRef ds:uri="http://schemas.microsoft.com/office/2006/metadata/properties"/>
    <ds:schemaRef ds:uri="http://schemas.microsoft.com/office/infopath/2007/PartnerControls"/>
    <ds:schemaRef ds:uri="da3cfcc1-7e50-4217-b176-4f665ae0bbcd"/>
    <ds:schemaRef ds:uri="ffbb0dc4-0002-43ee-9190-63416439b783"/>
  </ds:schemaRefs>
</ds:datastoreItem>
</file>

<file path=customXml/itemProps2.xml><?xml version="1.0" encoding="utf-8"?>
<ds:datastoreItem xmlns:ds="http://schemas.openxmlformats.org/officeDocument/2006/customXml" ds:itemID="{C83F4B30-193A-4796-A5CD-E18F1FAA36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8CC07B-3406-4D15-B1B0-7150B2319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3cfcc1-7e50-4217-b176-4f665ae0bbcd"/>
    <ds:schemaRef ds:uri="ffbb0dc4-0002-43ee-9190-63416439b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CJVT_presentation</Template>
  <TotalTime>3018</TotalTime>
  <Words>2857</Words>
  <Application>Microsoft Office PowerPoint</Application>
  <PresentationFormat>Širokozaslonsko</PresentationFormat>
  <Paragraphs>129</Paragraphs>
  <Slides>11</Slides>
  <Notes>2</Notes>
  <HiddenSlides>0</HiddenSlides>
  <MMClips>1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21" baseType="lpstr">
      <vt:lpstr>Arial</vt:lpstr>
      <vt:lpstr>Calibri</vt:lpstr>
      <vt:lpstr>IBM Plex Sans</vt:lpstr>
      <vt:lpstr>Roboto</vt:lpstr>
      <vt:lpstr>Roboto Slab Light</vt:lpstr>
      <vt:lpstr>Source Sans Pro</vt:lpstr>
      <vt:lpstr>Source Sans Pro Bold</vt:lpstr>
      <vt:lpstr>Source Sans Pro Light</vt:lpstr>
      <vt:lpstr>Source Sans Pro Regular</vt:lpstr>
      <vt:lpstr>CJVT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Špela</cp:lastModifiedBy>
  <cp:revision>91</cp:revision>
  <cp:lastPrinted>2018-04-30T11:49:53Z</cp:lastPrinted>
  <dcterms:created xsi:type="dcterms:W3CDTF">2018-10-25T08:49:52Z</dcterms:created>
  <dcterms:modified xsi:type="dcterms:W3CDTF">2023-06-27T10:06:00Z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0x0101006C8FF1ADCE8D344F902FE963860A55A4</vt:lpwstr>
  </property>
</Properties>
</file>