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433" r:id="rId3"/>
    <p:sldId id="461" r:id="rId4"/>
    <p:sldId id="453" r:id="rId5"/>
    <p:sldId id="454" r:id="rId6"/>
    <p:sldId id="455" r:id="rId7"/>
    <p:sldId id="459" r:id="rId8"/>
    <p:sldId id="456" r:id="rId9"/>
    <p:sldId id="457" r:id="rId10"/>
    <p:sldId id="420" r:id="rId11"/>
    <p:sldId id="432" r:id="rId12"/>
    <p:sldId id="460" r:id="rId13"/>
    <p:sldId id="353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6" clrIdx="0">
    <p:extLst>
      <p:ext uri="{19B8F6BF-5375-455C-9EA6-DF929625EA0E}">
        <p15:presenceInfo xmlns:p15="http://schemas.microsoft.com/office/powerpoint/2012/main" userId="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8D"/>
    <a:srgbClr val="00808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2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7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B12E1-3FDB-4D9B-8B21-7E18FEC68C13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56478-A01B-4916-9F5B-F5A031A4B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43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bg>
      <p:bgPr>
        <a:blipFill dpi="0" rotWithShape="1">
          <a:blip r:embed="rId2">
            <a:alphaModFix amt="17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9769" y="1810533"/>
            <a:ext cx="7569724" cy="2387600"/>
          </a:xfrm>
        </p:spPr>
        <p:txBody>
          <a:bodyPr anchor="b"/>
          <a:lstStyle>
            <a:lvl1pPr algn="l">
              <a:defRPr sz="6000">
                <a:solidFill>
                  <a:srgbClr val="00488D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0342" y="4271352"/>
            <a:ext cx="756972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488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de-DE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44812" y="6563111"/>
            <a:ext cx="74848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This project has received funding from the European Union’s Horizon 2020 research and innovation </a:t>
            </a:r>
            <a:r>
              <a:rPr lang="en-US" sz="900" dirty="0" err="1"/>
              <a:t>programme</a:t>
            </a:r>
            <a:r>
              <a:rPr lang="en-US" sz="900" dirty="0"/>
              <a:t> under grant agreement No 731015.</a:t>
            </a:r>
            <a:endParaRPr lang="de-DE" sz="9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598" y="6566690"/>
            <a:ext cx="288097" cy="19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1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211975"/>
            <a:ext cx="2743200" cy="365125"/>
          </a:xfrm>
        </p:spPr>
        <p:txBody>
          <a:bodyPr/>
          <a:lstStyle/>
          <a:p>
            <a:fld id="{184C26E0-42F6-4A32-9AFB-FD3EBA14378F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211975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211975"/>
            <a:ext cx="2743200" cy="365125"/>
          </a:xfrm>
        </p:spPr>
        <p:txBody>
          <a:bodyPr/>
          <a:lstStyle/>
          <a:p>
            <a:fld id="{3484130E-F7AA-48F6-8ABF-32D52CCCAA17}" type="slidenum">
              <a:rPr lang="de-DE" smtClean="0"/>
              <a:t>‹#›</a:t>
            </a:fld>
            <a:endParaRPr lang="de-DE"/>
          </a:p>
        </p:txBody>
      </p:sp>
      <p:sp>
        <p:nvSpPr>
          <p:cNvPr id="5" name="TextBox 4"/>
          <p:cNvSpPr txBox="1"/>
          <p:nvPr userDrawn="1"/>
        </p:nvSpPr>
        <p:spPr>
          <a:xfrm>
            <a:off x="1152974" y="6572152"/>
            <a:ext cx="70991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This project has received funding from the European Union’s Horizon 2020 research and innovation </a:t>
            </a:r>
            <a:r>
              <a:rPr lang="en-US" sz="900" dirty="0" err="1"/>
              <a:t>programme</a:t>
            </a:r>
            <a:r>
              <a:rPr lang="en-US" sz="900" dirty="0"/>
              <a:t> under grant agreement No 731015.</a:t>
            </a:r>
            <a:endParaRPr lang="de-DE" sz="90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4" y="6591881"/>
            <a:ext cx="288097" cy="1921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58" y="10513"/>
            <a:ext cx="2683893" cy="86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2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21595"/>
            <a:ext cx="2743200" cy="365125"/>
          </a:xfrm>
        </p:spPr>
        <p:txBody>
          <a:bodyPr/>
          <a:lstStyle/>
          <a:p>
            <a:fld id="{184C26E0-42F6-4A32-9AFB-FD3EBA14378F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21595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221595"/>
            <a:ext cx="2743200" cy="365125"/>
          </a:xfrm>
        </p:spPr>
        <p:txBody>
          <a:bodyPr/>
          <a:lstStyle/>
          <a:p>
            <a:fld id="{3484130E-F7AA-48F6-8ABF-32D52CCCAA17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Box 7"/>
          <p:cNvSpPr txBox="1"/>
          <p:nvPr userDrawn="1"/>
        </p:nvSpPr>
        <p:spPr>
          <a:xfrm>
            <a:off x="1152974" y="6572152"/>
            <a:ext cx="70991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This project has received funding from the European Union’s Horizon 2020 research and innovation </a:t>
            </a:r>
            <a:r>
              <a:rPr lang="en-US" sz="900" dirty="0" err="1"/>
              <a:t>programme</a:t>
            </a:r>
            <a:r>
              <a:rPr lang="en-US" sz="900" dirty="0"/>
              <a:t> under grant agreement No 731015.</a:t>
            </a:r>
            <a:endParaRPr lang="de-DE" sz="9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4" y="6591881"/>
            <a:ext cx="288097" cy="1921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58" y="10513"/>
            <a:ext cx="2683893" cy="86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81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11975"/>
            <a:ext cx="2743200" cy="365125"/>
          </a:xfrm>
        </p:spPr>
        <p:txBody>
          <a:bodyPr/>
          <a:lstStyle/>
          <a:p>
            <a:fld id="{184C26E0-42F6-4A32-9AFB-FD3EBA14378F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11975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211975"/>
            <a:ext cx="2743200" cy="365125"/>
          </a:xfrm>
        </p:spPr>
        <p:txBody>
          <a:bodyPr/>
          <a:lstStyle/>
          <a:p>
            <a:fld id="{3484130E-F7AA-48F6-8ABF-32D52CCCAA17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Box 7"/>
          <p:cNvSpPr txBox="1"/>
          <p:nvPr userDrawn="1"/>
        </p:nvSpPr>
        <p:spPr>
          <a:xfrm>
            <a:off x="1152974" y="6572152"/>
            <a:ext cx="70991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This project has received funding from the European Union’s Horizon 2020 research and innovation </a:t>
            </a:r>
            <a:r>
              <a:rPr lang="en-US" sz="900" dirty="0" err="1"/>
              <a:t>programme</a:t>
            </a:r>
            <a:r>
              <a:rPr lang="en-US" sz="900" dirty="0"/>
              <a:t> under grant agreement No 731015.</a:t>
            </a:r>
            <a:endParaRPr lang="de-DE" sz="9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4" y="6591881"/>
            <a:ext cx="288097" cy="1921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58" y="10513"/>
            <a:ext cx="2683893" cy="86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64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4517953" y="6559793"/>
            <a:ext cx="74848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This project has received funding from the European Union’s Horizon 2020 research and innovation </a:t>
            </a:r>
            <a:r>
              <a:rPr lang="en-US" sz="900" dirty="0" err="1"/>
              <a:t>programme</a:t>
            </a:r>
            <a:r>
              <a:rPr lang="en-US" sz="900" dirty="0"/>
              <a:t> under grant agreement No 731015.</a:t>
            </a:r>
            <a:endParaRPr lang="de-DE" sz="9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739" y="6563372"/>
            <a:ext cx="288097" cy="192146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206239" y="1905802"/>
            <a:ext cx="7642459" cy="1849657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206238" y="3829067"/>
            <a:ext cx="764246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349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Transparent Blue White"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4517953" y="6559793"/>
            <a:ext cx="74848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This project has received funding from the European Union’s Horizon 2020 research and innovation </a:t>
            </a:r>
            <a:r>
              <a:rPr lang="en-US" sz="900" dirty="0" err="1"/>
              <a:t>programme</a:t>
            </a:r>
            <a:r>
              <a:rPr lang="en-US" sz="900" dirty="0"/>
              <a:t> under grant agreement No 731015.</a:t>
            </a:r>
            <a:endParaRPr lang="de-DE" sz="9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739" y="6563372"/>
            <a:ext cx="288097" cy="192146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206239" y="1905802"/>
            <a:ext cx="7642459" cy="1849657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206238" y="3829067"/>
            <a:ext cx="764246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753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Translparent Blue"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4537003" y="6559793"/>
            <a:ext cx="74848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This project has received funding from the European Union’s Horizon 2020 research and innovation </a:t>
            </a:r>
            <a:r>
              <a:rPr lang="en-US" sz="900" dirty="0" err="1"/>
              <a:t>programme</a:t>
            </a:r>
            <a:r>
              <a:rPr lang="en-US" sz="900" dirty="0"/>
              <a:t> under grant agreement No 731015.</a:t>
            </a:r>
            <a:endParaRPr lang="de-DE" sz="9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789" y="6563372"/>
            <a:ext cx="288097" cy="192146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206239" y="1905802"/>
            <a:ext cx="7642459" cy="1849657"/>
          </a:xfrm>
        </p:spPr>
        <p:txBody>
          <a:bodyPr anchor="b"/>
          <a:lstStyle>
            <a:lvl1pPr algn="l">
              <a:defRPr sz="6000">
                <a:solidFill>
                  <a:srgbClr val="00488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206238" y="3829067"/>
            <a:ext cx="764246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488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457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1961"/>
            <a:ext cx="10515600" cy="848727"/>
          </a:xfrm>
        </p:spPr>
        <p:txBody>
          <a:bodyPr/>
          <a:lstStyle>
            <a:lvl1pPr>
              <a:defRPr>
                <a:solidFill>
                  <a:srgbClr val="00488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488D"/>
                </a:solidFill>
              </a:defRPr>
            </a:lvl1pPr>
            <a:lvl2pPr>
              <a:defRPr>
                <a:solidFill>
                  <a:srgbClr val="00488D"/>
                </a:solidFill>
              </a:defRPr>
            </a:lvl2pPr>
            <a:lvl3pPr>
              <a:defRPr>
                <a:solidFill>
                  <a:srgbClr val="00488D"/>
                </a:solidFill>
              </a:defRPr>
            </a:lvl3pPr>
            <a:lvl4pPr>
              <a:defRPr>
                <a:solidFill>
                  <a:srgbClr val="00488D"/>
                </a:solidFill>
              </a:defRPr>
            </a:lvl4pPr>
            <a:lvl5pPr>
              <a:defRPr>
                <a:solidFill>
                  <a:srgbClr val="00488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11975"/>
            <a:ext cx="2743200" cy="365125"/>
          </a:xfrm>
        </p:spPr>
        <p:txBody>
          <a:bodyPr/>
          <a:lstStyle>
            <a:lvl1pPr>
              <a:defRPr>
                <a:solidFill>
                  <a:srgbClr val="00488D"/>
                </a:solidFill>
              </a:defRPr>
            </a:lvl1pPr>
          </a:lstStyle>
          <a:p>
            <a:fld id="{184C26E0-42F6-4A32-9AFB-FD3EBA14378F}" type="datetimeFigureOut">
              <a:rPr lang="de-DE" smtClean="0"/>
              <a:pPr/>
              <a:t>28.06.2023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11975"/>
            <a:ext cx="4114800" cy="365125"/>
          </a:xfrm>
        </p:spPr>
        <p:txBody>
          <a:bodyPr/>
          <a:lstStyle>
            <a:lvl1pPr>
              <a:defRPr>
                <a:solidFill>
                  <a:srgbClr val="00488D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11975"/>
            <a:ext cx="2743200" cy="365125"/>
          </a:xfrm>
        </p:spPr>
        <p:txBody>
          <a:bodyPr/>
          <a:lstStyle>
            <a:lvl1pPr>
              <a:defRPr>
                <a:solidFill>
                  <a:srgbClr val="00488D"/>
                </a:solidFill>
              </a:defRPr>
            </a:lvl1pPr>
          </a:lstStyle>
          <a:p>
            <a:fld id="{3484130E-F7AA-48F6-8ABF-32D52CCCAA17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2974" y="6572152"/>
            <a:ext cx="70991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This project has received funding from the European Union’s Horizon 2020 research and innovation </a:t>
            </a:r>
            <a:r>
              <a:rPr lang="en-US" sz="900" dirty="0" err="1"/>
              <a:t>programme</a:t>
            </a:r>
            <a:r>
              <a:rPr lang="en-US" sz="900" dirty="0"/>
              <a:t> under grant agreement No 731015.</a:t>
            </a:r>
            <a:endParaRPr lang="de-DE" sz="9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4" y="6591881"/>
            <a:ext cx="288097" cy="1921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58" y="10513"/>
            <a:ext cx="2683893" cy="86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7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488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02345"/>
            <a:ext cx="2743200" cy="365125"/>
          </a:xfrm>
        </p:spPr>
        <p:txBody>
          <a:bodyPr/>
          <a:lstStyle/>
          <a:p>
            <a:fld id="{184C26E0-42F6-4A32-9AFB-FD3EBA14378F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02345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02345"/>
            <a:ext cx="2743200" cy="365125"/>
          </a:xfrm>
        </p:spPr>
        <p:txBody>
          <a:bodyPr/>
          <a:lstStyle/>
          <a:p>
            <a:fld id="{3484130E-F7AA-48F6-8ABF-32D52CCCAA17}" type="slidenum">
              <a:rPr lang="de-DE" smtClean="0"/>
              <a:t>‹#›</a:t>
            </a:fld>
            <a:endParaRPr lang="de-DE"/>
          </a:p>
        </p:txBody>
      </p:sp>
      <p:sp>
        <p:nvSpPr>
          <p:cNvPr id="9" name="TextBox 8"/>
          <p:cNvSpPr txBox="1"/>
          <p:nvPr userDrawn="1"/>
        </p:nvSpPr>
        <p:spPr>
          <a:xfrm>
            <a:off x="1152974" y="6572152"/>
            <a:ext cx="70991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This project has received funding from the European Union’s Horizon 2020 research and innovation </a:t>
            </a:r>
            <a:r>
              <a:rPr lang="en-US" sz="900" dirty="0" err="1"/>
              <a:t>programme</a:t>
            </a:r>
            <a:r>
              <a:rPr lang="en-US" sz="900" dirty="0"/>
              <a:t> under grant agreement No 731015.</a:t>
            </a:r>
            <a:endParaRPr lang="de-DE" sz="9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4" y="6591881"/>
            <a:ext cx="288097" cy="1921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58" y="10513"/>
            <a:ext cx="2683893" cy="86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3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11975"/>
            <a:ext cx="2743200" cy="365125"/>
          </a:xfrm>
        </p:spPr>
        <p:txBody>
          <a:bodyPr/>
          <a:lstStyle/>
          <a:p>
            <a:fld id="{184C26E0-42F6-4A32-9AFB-FD3EBA14378F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11975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211975"/>
            <a:ext cx="2743200" cy="365125"/>
          </a:xfrm>
        </p:spPr>
        <p:txBody>
          <a:bodyPr/>
          <a:lstStyle/>
          <a:p>
            <a:fld id="{3484130E-F7AA-48F6-8ABF-32D52CCCAA17}" type="slidenum">
              <a:rPr lang="de-DE" smtClean="0"/>
              <a:t>‹#›</a:t>
            </a:fld>
            <a:endParaRPr lang="de-DE"/>
          </a:p>
        </p:txBody>
      </p:sp>
      <p:sp>
        <p:nvSpPr>
          <p:cNvPr id="9" name="TextBox 8"/>
          <p:cNvSpPr txBox="1"/>
          <p:nvPr userDrawn="1"/>
        </p:nvSpPr>
        <p:spPr>
          <a:xfrm>
            <a:off x="1152974" y="6572152"/>
            <a:ext cx="70991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This project has received funding from the European Union’s Horizon 2020 research and innovation </a:t>
            </a:r>
            <a:r>
              <a:rPr lang="en-US" sz="900" dirty="0" err="1"/>
              <a:t>programme</a:t>
            </a:r>
            <a:r>
              <a:rPr lang="en-US" sz="900" dirty="0"/>
              <a:t> under grant agreement No 731015.</a:t>
            </a:r>
            <a:endParaRPr lang="de-DE" sz="9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4" y="6591881"/>
            <a:ext cx="288097" cy="1921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58" y="10513"/>
            <a:ext cx="2683893" cy="86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89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30834"/>
            <a:ext cx="10515600" cy="8598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211975"/>
            <a:ext cx="2743200" cy="365125"/>
          </a:xfrm>
        </p:spPr>
        <p:txBody>
          <a:bodyPr/>
          <a:lstStyle/>
          <a:p>
            <a:fld id="{184C26E0-42F6-4A32-9AFB-FD3EBA14378F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211975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11975"/>
            <a:ext cx="2743200" cy="365125"/>
          </a:xfrm>
        </p:spPr>
        <p:txBody>
          <a:bodyPr/>
          <a:lstStyle/>
          <a:p>
            <a:fld id="{3484130E-F7AA-48F6-8ABF-32D52CCCAA17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52974" y="6572152"/>
            <a:ext cx="70991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This project has received funding from the European Union’s Horizon 2020 research and innovation </a:t>
            </a:r>
            <a:r>
              <a:rPr lang="en-US" sz="900" dirty="0" err="1"/>
              <a:t>programme</a:t>
            </a:r>
            <a:r>
              <a:rPr lang="en-US" sz="900" dirty="0"/>
              <a:t> under grant agreement No 731015.</a:t>
            </a:r>
            <a:endParaRPr lang="de-DE" sz="9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4" y="6591881"/>
            <a:ext cx="288097" cy="1921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58" y="10513"/>
            <a:ext cx="2683893" cy="86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0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211974"/>
            <a:ext cx="2743200" cy="365125"/>
          </a:xfrm>
        </p:spPr>
        <p:txBody>
          <a:bodyPr/>
          <a:lstStyle/>
          <a:p>
            <a:fld id="{184C26E0-42F6-4A32-9AFB-FD3EBA14378F}" type="datetimeFigureOut">
              <a:rPr lang="de-DE" smtClean="0"/>
              <a:t>28.06.2023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11974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211974"/>
            <a:ext cx="2743200" cy="365125"/>
          </a:xfrm>
        </p:spPr>
        <p:txBody>
          <a:bodyPr/>
          <a:lstStyle/>
          <a:p>
            <a:fld id="{3484130E-F7AA-48F6-8ABF-32D52CCCAA17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extBox 5"/>
          <p:cNvSpPr txBox="1"/>
          <p:nvPr userDrawn="1"/>
        </p:nvSpPr>
        <p:spPr>
          <a:xfrm>
            <a:off x="1152974" y="6572152"/>
            <a:ext cx="70991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This project has received funding from the European Union’s Horizon 2020 research and innovation </a:t>
            </a:r>
            <a:r>
              <a:rPr lang="en-US" sz="900" dirty="0" err="1"/>
              <a:t>programme</a:t>
            </a:r>
            <a:r>
              <a:rPr lang="en-US" sz="900" dirty="0"/>
              <a:t> under grant agreement No 731015.</a:t>
            </a:r>
            <a:endParaRPr lang="de-DE" sz="9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4" y="6591881"/>
            <a:ext cx="288097" cy="1921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58" y="10513"/>
            <a:ext cx="2683893" cy="86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88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41961"/>
            <a:ext cx="10515600" cy="84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488D"/>
                </a:solidFill>
              </a:defRPr>
            </a:lvl1pPr>
          </a:lstStyle>
          <a:p>
            <a:fld id="{184C26E0-42F6-4A32-9AFB-FD3EBA14378F}" type="datetimeFigureOut">
              <a:rPr lang="de-DE" smtClean="0"/>
              <a:pPr/>
              <a:t>28.06.2023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488D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88D"/>
                </a:solidFill>
              </a:defRPr>
            </a:lvl1pPr>
          </a:lstStyle>
          <a:p>
            <a:fld id="{3484130E-F7AA-48F6-8ABF-32D52CCCAA17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70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59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88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88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488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88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88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88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lex.is/observers/association/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eta.clarin.si/info/k-centres/elexis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ithub.com/insight-centre/naisc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github.com/elexis-eu/BabelNet-linker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atrix.elex.i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39" y="1299412"/>
            <a:ext cx="7642459" cy="2456048"/>
          </a:xfrm>
        </p:spPr>
        <p:txBody>
          <a:bodyPr>
            <a:normAutofit/>
          </a:bodyPr>
          <a:lstStyle/>
          <a:p>
            <a:r>
              <a:rPr lang="en-GB" dirty="0"/>
              <a:t>ELEXIS Dictionary Matrix in </a:t>
            </a:r>
            <a:r>
              <a:rPr lang="en-GB" dirty="0" err="1"/>
              <a:t>elexiLink</a:t>
            </a:r>
            <a:r>
              <a:rPr lang="en-GB" dirty="0"/>
              <a:t> Interface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6237" y="3829067"/>
            <a:ext cx="7785465" cy="1705459"/>
          </a:xfrm>
        </p:spPr>
        <p:txBody>
          <a:bodyPr>
            <a:normAutofit fontScale="85000" lnSpcReduction="20000"/>
          </a:bodyPr>
          <a:lstStyle/>
          <a:p>
            <a:r>
              <a:rPr lang="de-DE" sz="3200" dirty="0"/>
              <a:t>Tina Munda, Simon Krek, Iztok Kosem </a:t>
            </a:r>
            <a:r>
              <a:rPr lang="de-DE" dirty="0"/>
              <a:t>(Slovenia)</a:t>
            </a:r>
          </a:p>
          <a:p>
            <a:r>
              <a:rPr lang="de-DE" dirty="0"/>
              <a:t>Jožef Stefan Institute </a:t>
            </a:r>
            <a:r>
              <a:rPr lang="de-DE" sz="1800" dirty="0"/>
              <a:t>(Artificial Intelligence Laboratory)</a:t>
            </a:r>
          </a:p>
          <a:p>
            <a:endParaRPr lang="de-DE" sz="1800" dirty="0"/>
          </a:p>
          <a:p>
            <a:endParaRPr lang="de-DE" sz="1800" dirty="0"/>
          </a:p>
          <a:p>
            <a:r>
              <a:rPr lang="de-DE" dirty="0" err="1"/>
              <a:t>eLex</a:t>
            </a:r>
            <a:r>
              <a:rPr lang="de-DE" dirty="0"/>
              <a:t>, 27-29 June 2023, Brno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150988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ELEXIS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JSI prepared a light-weight „partnership agreement“</a:t>
            </a:r>
          </a:p>
          <a:p>
            <a:r>
              <a:rPr lang="en-GB" dirty="0"/>
              <a:t>It defines the basics: the aims, governance, administration</a:t>
            </a:r>
          </a:p>
          <a:p>
            <a:r>
              <a:rPr lang="en-GB" dirty="0"/>
              <a:t>Interesting for those who would like to:</a:t>
            </a:r>
          </a:p>
          <a:p>
            <a:pPr lvl="1"/>
            <a:r>
              <a:rPr lang="en-GB" dirty="0"/>
              <a:t>be actively involved in further development of (lexicographic) data, tools and services (therefore not only providing knowledge, as in the case of ELEXIS</a:t>
            </a:r>
            <a:r>
              <a:rPr lang="sl-SI" dirty="0"/>
              <a:t>-</a:t>
            </a:r>
            <a:r>
              <a:rPr lang="en-GB" dirty="0"/>
              <a:t>KC)</a:t>
            </a:r>
          </a:p>
          <a:p>
            <a:pPr lvl="1"/>
            <a:r>
              <a:rPr lang="en-GB" dirty="0"/>
              <a:t>search for funding options</a:t>
            </a:r>
          </a:p>
          <a:p>
            <a:pPr lvl="1"/>
            <a:r>
              <a:rPr lang="en-GB" dirty="0"/>
              <a:t>general collaboration</a:t>
            </a:r>
          </a:p>
          <a:p>
            <a:r>
              <a:rPr lang="en-GB" dirty="0"/>
              <a:t>A formal invitation to join was sent out to the institutions that expressed interest in 2022 (to send us signed agreements by 1</a:t>
            </a:r>
            <a:r>
              <a:rPr lang="en-GB" baseline="30000" dirty="0"/>
              <a:t>st</a:t>
            </a:r>
            <a:r>
              <a:rPr lang="en-GB" dirty="0"/>
              <a:t> Sept 2023)</a:t>
            </a:r>
          </a:p>
          <a:p>
            <a:pPr lvl="1"/>
            <a:r>
              <a:rPr lang="en-GB" dirty="0"/>
              <a:t>If you are interested: </a:t>
            </a:r>
            <a:r>
              <a:rPr lang="en-GB" dirty="0">
                <a:hlinkClick r:id="rId2"/>
              </a:rPr>
              <a:t>https://elex.is/observers/association/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128933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ELEXIS - CLARIN Knowledge Centre for Lexicography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Short name: </a:t>
            </a:r>
            <a:r>
              <a:rPr lang="en-US" dirty="0"/>
              <a:t>ELEXIS-KC</a:t>
            </a:r>
          </a:p>
          <a:p>
            <a:r>
              <a:rPr lang="en-US" dirty="0"/>
              <a:t>Host institution</a:t>
            </a:r>
            <a:r>
              <a:rPr lang="sl-SI" dirty="0"/>
              <a:t>: </a:t>
            </a:r>
            <a:r>
              <a:rPr lang="en-US" dirty="0" err="1"/>
              <a:t>Jožef</a:t>
            </a:r>
            <a:r>
              <a:rPr lang="en-US" dirty="0"/>
              <a:t> Stefan Institute</a:t>
            </a:r>
          </a:p>
          <a:p>
            <a:r>
              <a:rPr lang="en-US" dirty="0"/>
              <a:t>Place and country:</a:t>
            </a:r>
            <a:r>
              <a:rPr lang="sl-SI" dirty="0"/>
              <a:t> </a:t>
            </a:r>
            <a:r>
              <a:rPr lang="en-US" dirty="0"/>
              <a:t>Ljubljana, Slovenia</a:t>
            </a:r>
          </a:p>
          <a:p>
            <a:r>
              <a:rPr lang="en-US" dirty="0"/>
              <a:t>Name of main contact(s):</a:t>
            </a:r>
            <a:r>
              <a:rPr lang="sl-SI" dirty="0"/>
              <a:t> </a:t>
            </a:r>
            <a:r>
              <a:rPr lang="en-US" dirty="0"/>
              <a:t>Simon Krek</a:t>
            </a:r>
          </a:p>
          <a:p>
            <a:endParaRPr lang="en-US" dirty="0"/>
          </a:p>
          <a:p>
            <a:r>
              <a:rPr lang="en-US" dirty="0"/>
              <a:t>Current status: assessment of the CLARIN KC committee</a:t>
            </a:r>
          </a:p>
          <a:p>
            <a:r>
              <a:rPr lang="en-US" dirty="0"/>
              <a:t>Work on the web site on </a:t>
            </a:r>
            <a:r>
              <a:rPr lang="en-US" dirty="0">
                <a:hlinkClick r:id="rId2"/>
              </a:rPr>
              <a:t>https://beta.clarin.si/info/k-centres/elexis/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7417922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the K-</a:t>
            </a:r>
            <a:r>
              <a:rPr lang="en-US" dirty="0" err="1"/>
              <a:t>centre</a:t>
            </a:r>
            <a:r>
              <a:rPr lang="en-US" dirty="0"/>
              <a:t> intends to offer and to whom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ELEXIS-KC offers the results of the ELEXIS (European Lexicographic Infrastructure) project, which has produced open access data, tools and services for lexicographers. </a:t>
            </a:r>
            <a:endParaRPr lang="sl-SI" dirty="0"/>
          </a:p>
          <a:p>
            <a:r>
              <a:rPr lang="en-US" dirty="0"/>
              <a:t>These include: (1) </a:t>
            </a:r>
            <a:r>
              <a:rPr lang="en-US" b="1" dirty="0"/>
              <a:t>data</a:t>
            </a:r>
            <a:r>
              <a:rPr lang="en-US" dirty="0"/>
              <a:t>: semantically annotated corpora, extracted data from corpora (dictionary-on-the-fly), and lexicographic data that is being added to the CLARIN.SI repository, (2) </a:t>
            </a:r>
            <a:r>
              <a:rPr lang="en-US" b="1" dirty="0"/>
              <a:t>online services and tools</a:t>
            </a:r>
            <a:r>
              <a:rPr lang="en-US" dirty="0"/>
              <a:t>:  </a:t>
            </a:r>
            <a:r>
              <a:rPr lang="en-US" i="1" dirty="0" err="1"/>
              <a:t>Lexonomy</a:t>
            </a:r>
            <a:r>
              <a:rPr lang="en-US" dirty="0"/>
              <a:t>, </a:t>
            </a:r>
            <a:r>
              <a:rPr lang="en-US" i="1" dirty="0" err="1"/>
              <a:t>Elexifier</a:t>
            </a:r>
            <a:r>
              <a:rPr lang="en-US" dirty="0"/>
              <a:t>, </a:t>
            </a:r>
            <a:r>
              <a:rPr lang="en-US" i="1" dirty="0"/>
              <a:t>NAISC and </a:t>
            </a:r>
            <a:r>
              <a:rPr lang="en-US" i="1" dirty="0" err="1"/>
              <a:t>BabelNet</a:t>
            </a:r>
            <a:r>
              <a:rPr lang="en-US" i="1" dirty="0"/>
              <a:t> linker</a:t>
            </a:r>
            <a:r>
              <a:rPr lang="en-US" dirty="0"/>
              <a:t>, gaming apps Cross the Word and Game of Words, and </a:t>
            </a:r>
            <a:r>
              <a:rPr lang="en-US" i="1" dirty="0"/>
              <a:t>Dictionary Matrix</a:t>
            </a:r>
            <a:r>
              <a:rPr lang="en-US" dirty="0"/>
              <a:t>. </a:t>
            </a:r>
            <a:endParaRPr lang="sl-SI" dirty="0"/>
          </a:p>
          <a:p>
            <a:r>
              <a:rPr lang="en-US" dirty="0"/>
              <a:t>ELEXIS-KC maintains these services and provides help about their use.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30372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39" y="1299412"/>
            <a:ext cx="7642459" cy="1087653"/>
          </a:xfrm>
        </p:spPr>
        <p:txBody>
          <a:bodyPr>
            <a:normAutofit fontScale="90000"/>
          </a:bodyPr>
          <a:lstStyle/>
          <a:p>
            <a:r>
              <a:rPr lang="en-GB" dirty="0"/>
              <a:t>Thank you for your attention!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6238" y="2598821"/>
            <a:ext cx="7642460" cy="389722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800" dirty="0"/>
              <a:t>Questions, comments?</a:t>
            </a:r>
          </a:p>
        </p:txBody>
      </p:sp>
    </p:spTree>
    <p:extLst>
      <p:ext uri="{BB962C8B-B14F-4D97-AF65-F5344CB8AC3E}">
        <p14:creationId xmlns:p14="http://schemas.microsoft.com/office/powerpoint/2010/main" val="3662262121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ELEXIS</a:t>
            </a:r>
            <a:r>
              <a:rPr lang="en-GB" dirty="0"/>
              <a:t> = European Lexicographic Infrastructure = project 2018-2022</a:t>
            </a:r>
          </a:p>
          <a:p>
            <a:pPr lvl="1"/>
            <a:r>
              <a:rPr lang="en-GB" dirty="0"/>
              <a:t>financed by the European Union's Horizon 2020 programme</a:t>
            </a:r>
          </a:p>
          <a:p>
            <a:r>
              <a:rPr lang="en-GB" b="1" dirty="0"/>
              <a:t>Dictionary Matrix </a:t>
            </a:r>
            <a:r>
              <a:rPr lang="en-GB" dirty="0"/>
              <a:t>= one of tools developed in the ELEXIS project</a:t>
            </a:r>
          </a:p>
          <a:p>
            <a:r>
              <a:rPr lang="en-GB" b="1" dirty="0" err="1"/>
              <a:t>elexiLink</a:t>
            </a:r>
            <a:r>
              <a:rPr lang="en-GB" dirty="0"/>
              <a:t> = the interface where Dictionary Matrix is manifested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idea of Dictionary Matrix = INTEROPERABILITY 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= </a:t>
            </a:r>
            <a:r>
              <a:rPr lang="en-GB" dirty="0"/>
              <a:t>to </a:t>
            </a:r>
            <a:r>
              <a:rPr lang="en-GB" b="1" dirty="0"/>
              <a:t>interconnect</a:t>
            </a:r>
            <a:r>
              <a:rPr lang="en-GB" dirty="0"/>
              <a:t> existing lexicographic resources (info exchange)</a:t>
            </a:r>
          </a:p>
          <a:p>
            <a:pPr lvl="1"/>
            <a:r>
              <a:rPr lang="en-GB" dirty="0"/>
              <a:t>process: ensuring compatibility and harmonisation </a:t>
            </a:r>
            <a:r>
              <a:rPr lang="en-GB" dirty="0">
                <a:sym typeface="Wingdings" panose="05000000000000000000" pitchFamily="2" charset="2"/>
              </a:rPr>
              <a:t> linking (ELEXIS tools)</a:t>
            </a:r>
            <a:endParaRPr lang="en-GB" dirty="0"/>
          </a:p>
          <a:p>
            <a:pPr lvl="1"/>
            <a:r>
              <a:rPr lang="en-GB" dirty="0"/>
              <a:t>result: a repository of links (</a:t>
            </a:r>
            <a:r>
              <a:rPr lang="en-GB" dirty="0" err="1"/>
              <a:t>elexiLink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60156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linking</a:t>
            </a: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demonstration on the </a:t>
            </a:r>
            <a:r>
              <a:rPr lang="en-GB" dirty="0" err="1"/>
              <a:t>elexiLink</a:t>
            </a:r>
            <a:r>
              <a:rPr lang="en-GB" dirty="0"/>
              <a:t> interface</a:t>
            </a: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overview of the linked resources</a:t>
            </a: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future plans for the service (Simon)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57985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 modes:</a:t>
            </a:r>
          </a:p>
          <a:p>
            <a:pPr marL="457200" lvl="1" indent="0">
              <a:buNone/>
            </a:pPr>
            <a:r>
              <a:rPr lang="en-GB" sz="2800" dirty="0"/>
              <a:t>(1) </a:t>
            </a:r>
            <a:r>
              <a:rPr lang="en-GB" sz="2800" b="1" dirty="0"/>
              <a:t>intralingual linking</a:t>
            </a:r>
            <a:r>
              <a:rPr lang="en-GB" sz="2800" dirty="0"/>
              <a:t>: 2 dictionaries of the same language are linked (on the </a:t>
            </a:r>
            <a:r>
              <a:rPr lang="en-GB" sz="2800" u="sng" dirty="0"/>
              <a:t>lemma/headword </a:t>
            </a:r>
            <a:r>
              <a:rPr lang="en-GB" sz="2800" dirty="0"/>
              <a:t>level)</a:t>
            </a:r>
          </a:p>
          <a:p>
            <a:pPr marL="457200" lvl="1" indent="0">
              <a:buNone/>
            </a:pPr>
            <a:r>
              <a:rPr lang="en-GB" sz="2800" dirty="0"/>
              <a:t>(2) </a:t>
            </a:r>
            <a:r>
              <a:rPr lang="en-GB" sz="2800" b="1" dirty="0"/>
              <a:t>cross-lingual linking</a:t>
            </a:r>
            <a:r>
              <a:rPr lang="en-GB" sz="2800" dirty="0"/>
              <a:t>: a dictionary is linked with </a:t>
            </a:r>
            <a:r>
              <a:rPr lang="en-GB" sz="2800" dirty="0" err="1"/>
              <a:t>BabelNet</a:t>
            </a:r>
            <a:r>
              <a:rPr lang="en-GB" sz="2800" dirty="0"/>
              <a:t> (on the </a:t>
            </a:r>
            <a:r>
              <a:rPr lang="en-GB" sz="2800" u="sng" dirty="0"/>
              <a:t>sense/concept</a:t>
            </a:r>
            <a:r>
              <a:rPr lang="en-GB" sz="2800" dirty="0"/>
              <a:t> level)</a:t>
            </a:r>
          </a:p>
        </p:txBody>
      </p:sp>
    </p:spTree>
    <p:extLst>
      <p:ext uri="{BB962C8B-B14F-4D97-AF65-F5344CB8AC3E}">
        <p14:creationId xmlns:p14="http://schemas.microsoft.com/office/powerpoint/2010/main" val="172234848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(1) Intralingual linking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input: 2 dictionaries </a:t>
            </a:r>
            <a:r>
              <a:rPr lang="en-GB" u="sng" dirty="0"/>
              <a:t>in the same language</a:t>
            </a:r>
          </a:p>
          <a:p>
            <a:r>
              <a:rPr lang="en-GB" dirty="0"/>
              <a:t>the                tool (Insight Centre for Data Analytics, Uni of Galway; </a:t>
            </a:r>
            <a:r>
              <a:rPr lang="en-GB" sz="2000" dirty="0">
                <a:hlinkClick r:id="rId2"/>
              </a:rPr>
              <a:t>https://github.com/insight-centre/naisc</a:t>
            </a:r>
            <a:r>
              <a:rPr lang="en-GB" dirty="0"/>
              <a:t>)</a:t>
            </a:r>
          </a:p>
          <a:p>
            <a:r>
              <a:rPr lang="en-GB" dirty="0"/>
              <a:t>fun fact: ‘</a:t>
            </a:r>
            <a:r>
              <a:rPr lang="en-GB" dirty="0" err="1"/>
              <a:t>naisc</a:t>
            </a:r>
            <a:r>
              <a:rPr lang="en-GB" dirty="0"/>
              <a:t>’ in Irish = ‘links’</a:t>
            </a:r>
          </a:p>
          <a:p>
            <a:r>
              <a:rPr lang="en-GB" dirty="0"/>
              <a:t>result: links established between the two dictionaries on the basis of matching </a:t>
            </a:r>
            <a:r>
              <a:rPr lang="en-GB" u="sng" dirty="0" err="1"/>
              <a:t>lemma+pos</a:t>
            </a:r>
            <a:r>
              <a:rPr lang="en-GB" u="sng" dirty="0"/>
              <a:t> </a:t>
            </a:r>
            <a:r>
              <a:rPr lang="en-GB" dirty="0"/>
              <a:t>(=on the </a:t>
            </a:r>
            <a:r>
              <a:rPr lang="en-GB" b="1" u="sng" dirty="0"/>
              <a:t>lemma/headword level</a:t>
            </a:r>
            <a:r>
              <a:rPr lang="en-GB" dirty="0"/>
              <a:t>)</a:t>
            </a:r>
          </a:p>
          <a:p>
            <a:r>
              <a:rPr lang="en-GB" dirty="0"/>
              <a:t>another option with </a:t>
            </a:r>
            <a:r>
              <a:rPr lang="en-GB" dirty="0" err="1"/>
              <a:t>Naisc</a:t>
            </a:r>
            <a:r>
              <a:rPr lang="en-GB" dirty="0"/>
              <a:t>: to link on the sense level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Slika 4" descr="Slika, ki vsebuje besede pisava, grafika, logotip, besedilo&#10;&#10;Opis je samodejno ustvarjen">
            <a:extLst>
              <a:ext uri="{FF2B5EF4-FFF2-40B4-BE49-F238E27FC236}">
                <a16:creationId xmlns:a16="http://schemas.microsoft.com/office/drawing/2014/main" id="{09A827D5-DF3D-060D-29B3-0F2356B6A7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148" y="2266317"/>
            <a:ext cx="1156553" cy="41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842581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(2) Cross-lingual 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input: a dictionary </a:t>
            </a:r>
            <a:r>
              <a:rPr lang="en-GB" u="sng" dirty="0"/>
              <a:t>in any language</a:t>
            </a:r>
            <a:r>
              <a:rPr lang="en-GB" dirty="0"/>
              <a:t> (def element!)</a:t>
            </a:r>
          </a:p>
          <a:p>
            <a:r>
              <a:rPr lang="en-GB" dirty="0"/>
              <a:t>= linking on the sense/concept level</a:t>
            </a:r>
          </a:p>
          <a:p>
            <a:r>
              <a:rPr lang="en-GB" dirty="0"/>
              <a:t>web service </a:t>
            </a:r>
            <a:r>
              <a:rPr lang="en-GB" b="1" dirty="0" err="1"/>
              <a:t>BabelNet</a:t>
            </a:r>
            <a:r>
              <a:rPr lang="en-GB" b="1" dirty="0"/>
              <a:t> Linker </a:t>
            </a:r>
            <a:r>
              <a:rPr lang="en-GB" dirty="0"/>
              <a:t>(the Sapienza Uni of Rome; </a:t>
            </a:r>
            <a:r>
              <a:rPr lang="en-GB" sz="2200" dirty="0">
                <a:hlinkClick r:id="rId2"/>
              </a:rPr>
              <a:t>https://github.com/elexis-eu/BabelNet-linker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BabelNet</a:t>
            </a:r>
            <a:r>
              <a:rPr lang="en-GB" dirty="0"/>
              <a:t> Linker's API enables a definition in any language to be mapped to a semantically-equivalent English definition (=</a:t>
            </a:r>
            <a:r>
              <a:rPr lang="en-GB" dirty="0" err="1"/>
              <a:t>synset</a:t>
            </a:r>
            <a:r>
              <a:rPr lang="en-GB" dirty="0"/>
              <a:t>) in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/>
              <a:t>MORE: each sense, once linked to </a:t>
            </a:r>
            <a:r>
              <a:rPr lang="en-GB" dirty="0" err="1"/>
              <a:t>BabelNet</a:t>
            </a:r>
            <a:r>
              <a:rPr lang="en-GB" dirty="0"/>
              <a:t>, is automatically interconnected with all other senses similarly linked</a:t>
            </a:r>
          </a:p>
          <a:p>
            <a:pPr lvl="1"/>
            <a:r>
              <a:rPr lang="en-GB" dirty="0" err="1"/>
              <a:t>BabelNet</a:t>
            </a:r>
            <a:r>
              <a:rPr lang="en-GB" dirty="0"/>
              <a:t> serves as a pivot, integrating dictionaries within the ELEXIS infrastructure </a:t>
            </a:r>
            <a:r>
              <a:rPr lang="en-GB" b="1" u="sng" dirty="0"/>
              <a:t>at the sense level</a:t>
            </a:r>
          </a:p>
        </p:txBody>
      </p:sp>
      <p:pic>
        <p:nvPicPr>
          <p:cNvPr id="5" name="Slika 4" descr="Slika, ki vsebuje besede pisava, bela, grafika, oblikovanje&#10;&#10;Opis je samodejno ustvarjen">
            <a:extLst>
              <a:ext uri="{FF2B5EF4-FFF2-40B4-BE49-F238E27FC236}">
                <a16:creationId xmlns:a16="http://schemas.microsoft.com/office/drawing/2014/main" id="{5C3A8B06-B7C7-0FC6-0F3B-4107750C22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315" y="3731348"/>
            <a:ext cx="805758" cy="96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335382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39" y="1299412"/>
            <a:ext cx="7642459" cy="1087653"/>
          </a:xfrm>
        </p:spPr>
        <p:txBody>
          <a:bodyPr>
            <a:normAutofit/>
          </a:bodyPr>
          <a:lstStyle/>
          <a:p>
            <a:r>
              <a:rPr lang="sl-SI" dirty="0"/>
              <a:t>Demo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6238" y="2598821"/>
            <a:ext cx="7642460" cy="3897229"/>
          </a:xfrm>
        </p:spPr>
        <p:txBody>
          <a:bodyPr>
            <a:normAutofit/>
          </a:bodyPr>
          <a:lstStyle/>
          <a:p>
            <a:r>
              <a:rPr lang="en-GB" sz="3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https://matrix.elex.is/</a:t>
            </a:r>
            <a:r>
              <a:rPr lang="en-GB" sz="3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920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Lexicographic resources linked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54 resources in ELEXIS under an open licence (only these suited for linking)</a:t>
            </a:r>
          </a:p>
          <a:p>
            <a:r>
              <a:rPr lang="en-GB" dirty="0"/>
              <a:t>recapping the process: resources for linking were transformed into a unified format (TEI Lex-0)(                  )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uploaded to                          </a:t>
            </a:r>
            <a:r>
              <a:rPr lang="en-GB" dirty="0">
                <a:sym typeface="Wingdings" panose="05000000000000000000" pitchFamily="2" charset="2"/>
              </a:rPr>
              <a:t>  linking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linked with </a:t>
            </a:r>
            <a:r>
              <a:rPr lang="en-GB" dirty="0" err="1"/>
              <a:t>Naisc</a:t>
            </a:r>
            <a:r>
              <a:rPr lang="en-GB" dirty="0"/>
              <a:t> (intralingual): 9 (7 </a:t>
            </a:r>
            <a:r>
              <a:rPr lang="en-GB" dirty="0" err="1"/>
              <a:t>sl</a:t>
            </a:r>
            <a:r>
              <a:rPr lang="en-GB" dirty="0"/>
              <a:t> dictionaries, 2 hr dictionaries)</a:t>
            </a:r>
          </a:p>
          <a:p>
            <a:r>
              <a:rPr lang="en-GB" dirty="0"/>
              <a:t>linked with </a:t>
            </a:r>
            <a:r>
              <a:rPr lang="en-GB" dirty="0" err="1"/>
              <a:t>BabelNet</a:t>
            </a:r>
            <a:r>
              <a:rPr lang="en-GB" dirty="0"/>
              <a:t> (cross-lingual): 19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Slika 4" descr="Slika, ki vsebuje besede pisava, logotip, grafika, električno modra&#10;&#10;Opis je samodejno ustvarjen">
            <a:extLst>
              <a:ext uri="{FF2B5EF4-FFF2-40B4-BE49-F238E27FC236}">
                <a16:creationId xmlns:a16="http://schemas.microsoft.com/office/drawing/2014/main" id="{13D87460-751B-4D6D-A76B-A6A323804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20" y="3110240"/>
            <a:ext cx="2409132" cy="548232"/>
          </a:xfrm>
          <a:prstGeom prst="rect">
            <a:avLst/>
          </a:prstGeom>
        </p:spPr>
      </p:pic>
      <p:pic>
        <p:nvPicPr>
          <p:cNvPr id="7" name="Slika 6" descr="Slika, ki vsebuje besede pisava, grafika, električno modra, logotip&#10;&#10;Opis je samodejno ustvarjen">
            <a:extLst>
              <a:ext uri="{FF2B5EF4-FFF2-40B4-BE49-F238E27FC236}">
                <a16:creationId xmlns:a16="http://schemas.microsoft.com/office/drawing/2014/main" id="{2700932F-5797-494D-D717-6F5CA52F05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464" y="3110239"/>
            <a:ext cx="1494504" cy="57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375545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Future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of the ELEXIS Association topics</a:t>
            </a:r>
          </a:p>
          <a:p>
            <a:r>
              <a:rPr lang="en-GB" dirty="0"/>
              <a:t>Supported by ELEXIS CLARIN Knowledge Centre</a:t>
            </a:r>
          </a:p>
          <a:p>
            <a:r>
              <a:rPr lang="en-GB" dirty="0"/>
              <a:t>Redesign of the pipeline</a:t>
            </a:r>
          </a:p>
          <a:p>
            <a:pPr lvl="1"/>
            <a:r>
              <a:rPr lang="en-GB" dirty="0" err="1"/>
              <a:t>Elexifier</a:t>
            </a:r>
            <a:r>
              <a:rPr lang="en-GB" dirty="0"/>
              <a:t> (transformation to </a:t>
            </a:r>
            <a:r>
              <a:rPr lang="en-GB" dirty="0" err="1"/>
              <a:t>DMLex</a:t>
            </a:r>
            <a:r>
              <a:rPr lang="en-GB" dirty="0"/>
              <a:t> standard)</a:t>
            </a:r>
          </a:p>
          <a:p>
            <a:pPr lvl="1"/>
            <a:r>
              <a:rPr lang="en-GB" dirty="0"/>
              <a:t>(Post-)</a:t>
            </a:r>
            <a:r>
              <a:rPr lang="en-GB" dirty="0" err="1"/>
              <a:t>Lexonomy</a:t>
            </a:r>
            <a:r>
              <a:rPr lang="en-GB" dirty="0"/>
              <a:t> editor (</a:t>
            </a:r>
            <a:r>
              <a:rPr lang="en-GB" dirty="0" err="1"/>
              <a:t>DMLex</a:t>
            </a:r>
            <a:r>
              <a:rPr lang="en-GB" dirty="0"/>
              <a:t> again)</a:t>
            </a:r>
          </a:p>
          <a:p>
            <a:pPr lvl="1"/>
            <a:r>
              <a:rPr lang="en-GB" dirty="0"/>
              <a:t>New technology for linking (LLMs etc.)</a:t>
            </a:r>
          </a:p>
        </p:txBody>
      </p:sp>
    </p:spTree>
    <p:extLst>
      <p:ext uri="{BB962C8B-B14F-4D97-AF65-F5344CB8AC3E}">
        <p14:creationId xmlns:p14="http://schemas.microsoft.com/office/powerpoint/2010/main" val="241190440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ELEXIS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12336</TotalTime>
  <Words>763</Words>
  <Application>Microsoft Office PowerPoint</Application>
  <PresentationFormat>Širokozaslonsko</PresentationFormat>
  <Paragraphs>78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ELEXIS Theme</vt:lpstr>
      <vt:lpstr>ELEXIS Dictionary Matrix in elexiLink Interface</vt:lpstr>
      <vt:lpstr>Intro</vt:lpstr>
      <vt:lpstr>Outline</vt:lpstr>
      <vt:lpstr>Linking</vt:lpstr>
      <vt:lpstr>(1) Intralingual linking </vt:lpstr>
      <vt:lpstr>(2) Cross-lingual linking</vt:lpstr>
      <vt:lpstr>Demo</vt:lpstr>
      <vt:lpstr>Lexicographic resources linked</vt:lpstr>
      <vt:lpstr>Future plans</vt:lpstr>
      <vt:lpstr>ELEXIS Association</vt:lpstr>
      <vt:lpstr>ELEXIS - CLARIN Knowledge Centre for Lexicography</vt:lpstr>
      <vt:lpstr>What the K-centre intends to offer and to whom</vt:lpstr>
      <vt:lpstr>Thank you for your attention!</vt:lpstr>
    </vt:vector>
  </TitlesOfParts>
  <Company>Austrian Academy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Wissik, Tanja</dc:creator>
  <cp:lastModifiedBy>Munda, Tina</cp:lastModifiedBy>
  <cp:revision>775</cp:revision>
  <dcterms:created xsi:type="dcterms:W3CDTF">2018-03-28T13:51:29Z</dcterms:created>
  <dcterms:modified xsi:type="dcterms:W3CDTF">2023-06-28T11:46:17Z</dcterms:modified>
</cp:coreProperties>
</file>