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34" roundtripDataSignature="AMtx7mgp60B2dWU64HFEgOeByC6ZqXE6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1A892A7-BDFC-460A-84D4-8ADE21FD04EB}">
  <a:tblStyle styleId="{F1A892A7-BDFC-460A-84D4-8ADE21FD04EB}"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34" Type="http://customschemas.google.com/relationships/presentationmetadata" Target="meta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hr-H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hr-HR" sz="1200">
                <a:solidFill>
                  <a:schemeClr val="dk1"/>
                </a:solidFill>
                <a:latin typeface="Calibri"/>
                <a:ea typeface="Calibri"/>
                <a:cs typeface="Calibri"/>
                <a:sym typeface="Calibri"/>
              </a:rPr>
              <a:t>Thank you Ivana, and now we will show how these basic ideas were transformed into the SARGADA repository as an applied part of the project. I won't bother you with too many technical details and notions, so we can more time for a preliminary analysis of the examples in the database. It is important to emphasize that this resource directly arises as a by-product of the research of ambiguous phrases in Croatian and isn't similar to other syntactic resources like dependency treebanks, valency lexicons, or some application of Framenet or Verbnet, and therefore, does not have a specific role model. The plan for building the repository is presented here. At the beginning of this year 2023, the planned phases (in green) for the first three years of the project were completed (so called backend), so now we can use the system, and by the end of the project public access to these data should be enabled via the Internet (so called frontend, in red).</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183" name="Google Shape;183;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hr-HR"/>
              <a:t>For the repository, we compiled a list of 130 verbs or lemmas with ambiguous syntactic parts regarding argument/adjunct distinction. Further, we divided them into so-called macrogroups based on the syntactic part that we are testing. For example, we have a group of verbs with place, goal, source, time, quantity, manner, cause, purpose adverbials and so on. In this presentation, we will focus on the macrogroups with adverbials. For classification of adverbials, we took classification provided in Palić’s paper on obligatory adverbial complements in Bosnian. </a:t>
            </a:r>
            <a:endParaRPr/>
          </a:p>
          <a:p>
            <a:pPr indent="0" lvl="0" marL="0" rtl="0" algn="l">
              <a:spcBef>
                <a:spcPts val="0"/>
              </a:spcBef>
              <a:spcAft>
                <a:spcPts val="0"/>
              </a:spcAft>
              <a:buNone/>
            </a:pPr>
            <a:r>
              <a:rPr lang="hr-HR"/>
              <a:t>Polysemous verbs, of course, can belong to different macrogroups, for example, stajati belong to place adverbials meaning ‘stand’, quantity meaning ‘cost’ and manner meaning ‘fit’.</a:t>
            </a:r>
            <a:endParaRPr/>
          </a:p>
        </p:txBody>
      </p:sp>
      <p:sp>
        <p:nvSpPr>
          <p:cNvPr id="191" name="Google Shape;191;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hr-HR" sz="1200">
                <a:solidFill>
                  <a:schemeClr val="dk1"/>
                </a:solidFill>
                <a:latin typeface="Calibri"/>
                <a:ea typeface="Calibri"/>
                <a:cs typeface="Calibri"/>
                <a:sym typeface="Calibri"/>
              </a:rPr>
              <a:t>Ivana has already introduced you to the list of verbs, their classification in so-called macrogroups, and, of course, with chosen diagnostic tests in detail. Before entering the example sentences, in the end, we still had to choose a simple model for tagging sentence elements (“manual parsing in advance”) to analyse the sentences according to the intended idea. We have chosen 12 tags for this basic syntactic model: 11 definite tags for other elements, i.e. the twelfth tag 'test' for an ambiguous phrase that we should test.</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200" name="Google Shape;200;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lang="hr-HR" sz="1800">
                <a:latin typeface="Times New Roman"/>
                <a:ea typeface="Times New Roman"/>
                <a:cs typeface="Times New Roman"/>
                <a:sym typeface="Times New Roman"/>
              </a:rPr>
              <a:t>To those verbs, we applied 7 tests that have been chosen. These are: the omission test, implication test, do so test, this happened test, replacement test, substitution test and the dialogue test, mainly for dependency grammar and generative grammar.</a:t>
            </a:r>
            <a:endParaRPr/>
          </a:p>
        </p:txBody>
      </p:sp>
      <p:sp>
        <p:nvSpPr>
          <p:cNvPr id="208" name="Google Shape;208;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5" name="Google Shape;215;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lang="hr-HR" sz="1800">
                <a:latin typeface="Times New Roman"/>
                <a:ea typeface="Times New Roman"/>
                <a:cs typeface="Times New Roman"/>
                <a:sym typeface="Times New Roman"/>
              </a:rPr>
              <a:t>The omission test, also called optionality test and so on, is a standard test for the separation of obligatory elements in a sentence from non-obligatory elements. If a syntactic phrase can be omitted, and the sentence remains grammatical, the omitted part is not an obligatory argument, but either an optional argument or an adjunct. For example, </a:t>
            </a:r>
            <a:r>
              <a:rPr i="1" lang="hr-HR" sz="1800">
                <a:latin typeface="Times New Roman"/>
                <a:ea typeface="Times New Roman"/>
                <a:cs typeface="Times New Roman"/>
                <a:sym typeface="Times New Roman"/>
              </a:rPr>
              <a:t>A boy throws stones into the water</a:t>
            </a:r>
            <a:r>
              <a:rPr lang="hr-HR" sz="1800">
                <a:latin typeface="Times New Roman"/>
                <a:ea typeface="Times New Roman"/>
                <a:cs typeface="Times New Roman"/>
                <a:sym typeface="Times New Roman"/>
              </a:rPr>
              <a:t>., we can omit </a:t>
            </a:r>
            <a:r>
              <a:rPr i="1" lang="hr-HR" sz="1800">
                <a:latin typeface="Times New Roman"/>
                <a:ea typeface="Times New Roman"/>
                <a:cs typeface="Times New Roman"/>
                <a:sym typeface="Times New Roman"/>
              </a:rPr>
              <a:t>into the water</a:t>
            </a:r>
            <a:r>
              <a:rPr lang="hr-HR" sz="1800">
                <a:latin typeface="Times New Roman"/>
                <a:ea typeface="Times New Roman"/>
                <a:cs typeface="Times New Roman"/>
                <a:sym typeface="Times New Roman"/>
              </a:rPr>
              <a:t> and the sentence remains grammatical, so the prepositional phrase is not an obligatory argument. While in the sentence </a:t>
            </a:r>
            <a:r>
              <a:rPr i="1" lang="hr-HR" sz="1800">
                <a:latin typeface="Times New Roman"/>
                <a:ea typeface="Times New Roman"/>
                <a:cs typeface="Times New Roman"/>
                <a:sym typeface="Times New Roman"/>
              </a:rPr>
              <a:t>My cousin is staying in Chicago</a:t>
            </a:r>
            <a:r>
              <a:rPr lang="hr-HR" sz="1800">
                <a:latin typeface="Times New Roman"/>
                <a:ea typeface="Times New Roman"/>
                <a:cs typeface="Times New Roman"/>
                <a:sym typeface="Times New Roman"/>
              </a:rPr>
              <a:t>, we cannot omit </a:t>
            </a:r>
            <a:r>
              <a:rPr i="1" lang="hr-HR" sz="1800">
                <a:latin typeface="Times New Roman"/>
                <a:ea typeface="Times New Roman"/>
                <a:cs typeface="Times New Roman"/>
                <a:sym typeface="Times New Roman"/>
              </a:rPr>
              <a:t>in Chicago</a:t>
            </a:r>
            <a:r>
              <a:rPr lang="hr-HR" sz="1800">
                <a:latin typeface="Times New Roman"/>
                <a:ea typeface="Times New Roman"/>
                <a:cs typeface="Times New Roman"/>
                <a:sym typeface="Times New Roman"/>
              </a:rPr>
              <a:t>, so it is an obligatory argument. The problem is that some arguments can be omitted (e.g. with verbs eat, read, sing) and some “adjuncts are obligatory” (for example by-phrases in English). </a:t>
            </a:r>
            <a:endParaRPr sz="1800">
              <a:latin typeface="Calibri"/>
              <a:ea typeface="Calibri"/>
              <a:cs typeface="Calibri"/>
              <a:sym typeface="Calibri"/>
            </a:endParaRPr>
          </a:p>
          <a:p>
            <a:pPr indent="0" lvl="0" marL="0" rtl="0" algn="l">
              <a:spcBef>
                <a:spcPts val="0"/>
              </a:spcBef>
              <a:spcAft>
                <a:spcPts val="0"/>
              </a:spcAft>
              <a:buNone/>
            </a:pPr>
            <a:r>
              <a:t/>
            </a:r>
            <a:endParaRPr/>
          </a:p>
        </p:txBody>
      </p:sp>
      <p:sp>
        <p:nvSpPr>
          <p:cNvPr id="216" name="Google Shape;216;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5" name="Google Shape;225;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None/>
            </a:pPr>
            <a:r>
              <a:rPr lang="hr-HR" sz="1800">
                <a:latin typeface="Times New Roman"/>
                <a:ea typeface="Times New Roman"/>
                <a:cs typeface="Times New Roman"/>
                <a:sym typeface="Times New Roman"/>
              </a:rPr>
              <a:t>According to the implication test, if a verb presupposes the appearance of an entity, then we are dealing with an argument. For example, if we imagine an act of throwing a stone into the water, we have to ask ourselves is there always a presupposed place where the stone has been thrown. After that, we try to replace the imagined part with a pronoun/adverb as in </a:t>
            </a:r>
            <a:r>
              <a:rPr i="1" lang="hr-HR" sz="1800">
                <a:latin typeface="Times New Roman"/>
                <a:ea typeface="Times New Roman"/>
                <a:cs typeface="Times New Roman"/>
                <a:sym typeface="Times New Roman"/>
              </a:rPr>
              <a:t>A boy throws a stone somewhere</a:t>
            </a:r>
            <a:r>
              <a:rPr lang="hr-HR" sz="1800">
                <a:latin typeface="Times New Roman"/>
                <a:ea typeface="Times New Roman"/>
                <a:cs typeface="Times New Roman"/>
                <a:sym typeface="Times New Roman"/>
              </a:rPr>
              <a:t>. and negate it, as in </a:t>
            </a:r>
            <a:r>
              <a:rPr i="1" lang="hr-HR" sz="1800">
                <a:latin typeface="Times New Roman"/>
                <a:ea typeface="Times New Roman"/>
                <a:cs typeface="Times New Roman"/>
                <a:sym typeface="Times New Roman"/>
              </a:rPr>
              <a:t>A boy throws a stone somewhere, but somewhere does not exist</a:t>
            </a:r>
            <a:r>
              <a:rPr lang="hr-HR" sz="1800">
                <a:latin typeface="Times New Roman"/>
                <a:ea typeface="Times New Roman"/>
                <a:cs typeface="Times New Roman"/>
                <a:sym typeface="Times New Roman"/>
              </a:rPr>
              <a:t>.</a:t>
            </a:r>
            <a:endParaRPr sz="1800">
              <a:latin typeface="Calibri"/>
              <a:ea typeface="Calibri"/>
              <a:cs typeface="Calibri"/>
              <a:sym typeface="Calibri"/>
            </a:endParaRPr>
          </a:p>
          <a:p>
            <a:pPr indent="0" lvl="0" marL="0" rtl="0" algn="just">
              <a:lnSpc>
                <a:spcPct val="150000"/>
              </a:lnSpc>
              <a:spcBef>
                <a:spcPts val="800"/>
              </a:spcBef>
              <a:spcAft>
                <a:spcPts val="0"/>
              </a:spcAft>
              <a:buNone/>
            </a:pPr>
            <a:r>
              <a:rPr lang="hr-HR" sz="1800">
                <a:latin typeface="Times New Roman"/>
                <a:ea typeface="Times New Roman"/>
                <a:cs typeface="Times New Roman"/>
                <a:sym typeface="Times New Roman"/>
              </a:rPr>
              <a:t>Negation of examined phrases links this test with the dialogue test, which we are going to present very soon.  </a:t>
            </a:r>
            <a:endParaRPr sz="1800">
              <a:latin typeface="Calibri"/>
              <a:ea typeface="Calibri"/>
              <a:cs typeface="Calibri"/>
              <a:sym typeface="Calibri"/>
            </a:endParaRPr>
          </a:p>
          <a:p>
            <a:pPr indent="0" lvl="0" marL="0" rtl="0" algn="just">
              <a:lnSpc>
                <a:spcPct val="150000"/>
              </a:lnSpc>
              <a:spcBef>
                <a:spcPts val="800"/>
              </a:spcBef>
              <a:spcAft>
                <a:spcPts val="0"/>
              </a:spcAft>
              <a:buNone/>
            </a:pPr>
            <a:r>
              <a:rPr lang="hr-HR" sz="1800">
                <a:latin typeface="Times New Roman"/>
                <a:ea typeface="Times New Roman"/>
                <a:cs typeface="Times New Roman"/>
                <a:sym typeface="Times New Roman"/>
              </a:rPr>
              <a:t>The application of this test makes sense for the optional arguments, and it does not need to be done for obligatory arguments because they are already pointed out by the omission test. </a:t>
            </a:r>
            <a:endParaRPr sz="1800">
              <a:latin typeface="Calibri"/>
              <a:ea typeface="Calibri"/>
              <a:cs typeface="Calibri"/>
              <a:sym typeface="Calibri"/>
            </a:endParaRPr>
          </a:p>
          <a:p>
            <a:pPr indent="0" lvl="0" marL="0" rtl="0" algn="l">
              <a:spcBef>
                <a:spcPts val="800"/>
              </a:spcBef>
              <a:spcAft>
                <a:spcPts val="0"/>
              </a:spcAft>
              <a:buNone/>
            </a:pPr>
            <a:r>
              <a:t/>
            </a:r>
            <a:endParaRPr/>
          </a:p>
        </p:txBody>
      </p:sp>
      <p:sp>
        <p:nvSpPr>
          <p:cNvPr id="226" name="Google Shape;226;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5" name="Google Shape;235;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None/>
            </a:pPr>
            <a:r>
              <a:t/>
            </a:r>
            <a:endParaRPr/>
          </a:p>
        </p:txBody>
      </p:sp>
      <p:sp>
        <p:nvSpPr>
          <p:cNvPr id="236" name="Google Shape;236;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3" name="Google Shape;243;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None/>
            </a:pPr>
            <a:r>
              <a:rPr lang="hr-HR" sz="1200">
                <a:latin typeface="Times New Roman"/>
                <a:ea typeface="Times New Roman"/>
                <a:cs typeface="Times New Roman"/>
                <a:sym typeface="Times New Roman"/>
              </a:rPr>
              <a:t>According to the </a:t>
            </a:r>
            <a:r>
              <a:rPr i="1" lang="hr-HR" sz="1200">
                <a:latin typeface="Times New Roman"/>
                <a:ea typeface="Times New Roman"/>
                <a:cs typeface="Times New Roman"/>
                <a:sym typeface="Times New Roman"/>
              </a:rPr>
              <a:t>this happened </a:t>
            </a:r>
            <a:r>
              <a:rPr lang="hr-HR" sz="1200">
                <a:latin typeface="Times New Roman"/>
                <a:ea typeface="Times New Roman"/>
                <a:cs typeface="Times New Roman"/>
                <a:sym typeface="Times New Roman"/>
              </a:rPr>
              <a:t>test, if a sentence can be paraphrased by two sentences, one contains the “nuclear predication” and the other the adverbial. </a:t>
            </a:r>
            <a:endParaRPr sz="1200">
              <a:latin typeface="Times New Roman"/>
              <a:ea typeface="Times New Roman"/>
              <a:cs typeface="Times New Roman"/>
              <a:sym typeface="Times New Roman"/>
            </a:endParaRPr>
          </a:p>
          <a:p>
            <a:pPr indent="0" lvl="0" marL="0" rtl="0" algn="just">
              <a:lnSpc>
                <a:spcPct val="150000"/>
              </a:lnSpc>
              <a:spcBef>
                <a:spcPts val="800"/>
              </a:spcBef>
              <a:spcAft>
                <a:spcPts val="0"/>
              </a:spcAft>
              <a:buNone/>
            </a:pPr>
            <a:r>
              <a:rPr lang="hr-HR" sz="1200">
                <a:latin typeface="Times New Roman"/>
                <a:ea typeface="Times New Roman"/>
                <a:cs typeface="Times New Roman"/>
                <a:sym typeface="Times New Roman"/>
              </a:rPr>
              <a:t>The sentence John stood on the table in the bathroom. We can paraphrase: John stood on the table. This happened in the bathroom., but we cannot say John stood. This happened on the table., so on the table is an argument.</a:t>
            </a:r>
            <a:endParaRPr sz="1200">
              <a:latin typeface="Calibri"/>
              <a:ea typeface="Calibri"/>
              <a:cs typeface="Calibri"/>
              <a:sym typeface="Calibri"/>
            </a:endParaRPr>
          </a:p>
          <a:p>
            <a:pPr indent="0" lvl="0" marL="228600" rtl="0" algn="just">
              <a:lnSpc>
                <a:spcPct val="150000"/>
              </a:lnSpc>
              <a:spcBef>
                <a:spcPts val="800"/>
              </a:spcBef>
              <a:spcAft>
                <a:spcPts val="0"/>
              </a:spcAft>
              <a:buNone/>
            </a:pPr>
            <a:r>
              <a:rPr lang="hr-HR" sz="1200">
                <a:latin typeface="Times New Roman"/>
                <a:ea typeface="Times New Roman"/>
                <a:cs typeface="Times New Roman"/>
                <a:sym typeface="Times New Roman"/>
              </a:rPr>
              <a:t> </a:t>
            </a:r>
            <a:endParaRPr sz="1200">
              <a:latin typeface="Calibri"/>
              <a:ea typeface="Calibri"/>
              <a:cs typeface="Calibri"/>
              <a:sym typeface="Calibri"/>
            </a:endParaRPr>
          </a:p>
          <a:p>
            <a:pPr indent="0" lvl="0" marL="0" rtl="0" algn="just">
              <a:lnSpc>
                <a:spcPct val="150000"/>
              </a:lnSpc>
              <a:spcBef>
                <a:spcPts val="800"/>
              </a:spcBef>
              <a:spcAft>
                <a:spcPts val="0"/>
              </a:spcAft>
              <a:buNone/>
            </a:pPr>
            <a:r>
              <a:rPr lang="hr-HR" sz="1200">
                <a:latin typeface="Times New Roman"/>
                <a:ea typeface="Times New Roman"/>
                <a:cs typeface="Times New Roman"/>
                <a:sym typeface="Times New Roman"/>
              </a:rPr>
              <a:t> </a:t>
            </a:r>
            <a:endParaRPr sz="1200">
              <a:latin typeface="Calibri"/>
              <a:ea typeface="Calibri"/>
              <a:cs typeface="Calibri"/>
              <a:sym typeface="Calibri"/>
            </a:endParaRPr>
          </a:p>
          <a:p>
            <a:pPr indent="0" lvl="0" marL="0" rtl="0" algn="l">
              <a:spcBef>
                <a:spcPts val="800"/>
              </a:spcBef>
              <a:spcAft>
                <a:spcPts val="0"/>
              </a:spcAft>
              <a:buNone/>
            </a:pPr>
            <a:r>
              <a:rPr lang="hr-HR" sz="1200">
                <a:latin typeface="Times New Roman"/>
                <a:ea typeface="Times New Roman"/>
                <a:cs typeface="Times New Roman"/>
                <a:sym typeface="Times New Roman"/>
              </a:rPr>
              <a:t>This test, as well as do so test, is used for non-stative verbs.</a:t>
            </a:r>
            <a:endParaRPr/>
          </a:p>
          <a:p>
            <a:pPr indent="0" lvl="0" marL="0" rtl="0" algn="l">
              <a:spcBef>
                <a:spcPts val="0"/>
              </a:spcBef>
              <a:spcAft>
                <a:spcPts val="0"/>
              </a:spcAft>
              <a:buNone/>
            </a:pPr>
            <a:r>
              <a:t/>
            </a:r>
            <a:endParaRPr/>
          </a:p>
        </p:txBody>
      </p:sp>
      <p:sp>
        <p:nvSpPr>
          <p:cNvPr id="244" name="Google Shape;244;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None/>
            </a:pPr>
            <a:r>
              <a:rPr lang="hr-HR" sz="1800">
                <a:latin typeface="Times New Roman"/>
                <a:ea typeface="Times New Roman"/>
                <a:cs typeface="Times New Roman"/>
                <a:sym typeface="Times New Roman"/>
              </a:rPr>
              <a:t>This test relies on the fact that the arguments are selected by a verb and adjuncts are not. If the replacement of a phrase with the different morphological form is possible, then the phrase is an adjunct, which we can see in example xx, We can say the brother threw a stone into the water, onto the roof, or over the house.</a:t>
            </a:r>
            <a:endParaRPr sz="1800">
              <a:latin typeface="Calibri"/>
              <a:ea typeface="Calibri"/>
              <a:cs typeface="Calibri"/>
              <a:sym typeface="Calibri"/>
            </a:endParaRPr>
          </a:p>
          <a:p>
            <a:pPr indent="0" lvl="0" marL="0" rtl="0" algn="just">
              <a:lnSpc>
                <a:spcPct val="150000"/>
              </a:lnSpc>
              <a:spcBef>
                <a:spcPts val="800"/>
              </a:spcBef>
              <a:spcAft>
                <a:spcPts val="0"/>
              </a:spcAft>
              <a:buNone/>
            </a:pPr>
            <a:r>
              <a:rPr lang="hr-HR" sz="1800">
                <a:latin typeface="Times New Roman"/>
                <a:ea typeface="Times New Roman"/>
                <a:cs typeface="Times New Roman"/>
                <a:sym typeface="Times New Roman"/>
              </a:rPr>
              <a:t>But it the replacement is not possible, then the phrase is an argument, which we can see in example xx.</a:t>
            </a:r>
            <a:endParaRPr sz="1800">
              <a:latin typeface="Times New Roman"/>
              <a:ea typeface="Times New Roman"/>
              <a:cs typeface="Times New Roman"/>
              <a:sym typeface="Times New Roman"/>
            </a:endParaRPr>
          </a:p>
          <a:p>
            <a:pPr indent="0" lvl="0" marL="0" rtl="0" algn="just">
              <a:lnSpc>
                <a:spcPct val="150000"/>
              </a:lnSpc>
              <a:spcBef>
                <a:spcPts val="800"/>
              </a:spcBef>
              <a:spcAft>
                <a:spcPts val="0"/>
              </a:spcAft>
              <a:buNone/>
            </a:pPr>
            <a:r>
              <a:rPr lang="hr-HR" sz="1800">
                <a:latin typeface="Times New Roman"/>
                <a:ea typeface="Times New Roman"/>
                <a:cs typeface="Times New Roman"/>
                <a:sym typeface="Times New Roman"/>
              </a:rPr>
              <a:t>We cannot say The language arose onto the people or over the people., this prepositional phrase is an argument.</a:t>
            </a:r>
            <a:endParaRPr sz="1800">
              <a:latin typeface="Calibri"/>
              <a:ea typeface="Calibri"/>
              <a:cs typeface="Calibri"/>
              <a:sym typeface="Calibri"/>
            </a:endParaRPr>
          </a:p>
          <a:p>
            <a:pPr indent="0" lvl="0" marL="0" rtl="0" algn="l">
              <a:spcBef>
                <a:spcPts val="800"/>
              </a:spcBef>
              <a:spcAft>
                <a:spcPts val="0"/>
              </a:spcAft>
              <a:buNone/>
            </a:pPr>
            <a:r>
              <a:t/>
            </a:r>
            <a:endParaRPr/>
          </a:p>
        </p:txBody>
      </p:sp>
      <p:sp>
        <p:nvSpPr>
          <p:cNvPr id="252" name="Google Shape;252;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lang="hr-HR" sz="1800">
                <a:latin typeface="Times New Roman"/>
                <a:ea typeface="Times New Roman"/>
                <a:cs typeface="Times New Roman"/>
                <a:sym typeface="Times New Roman"/>
              </a:rPr>
              <a:t>By the substitution test, the verb next to the questioned phrase is substituted by another verb. If a sentence remains grammatical after the verb is replaced by another verb, then the questioned phrase is an adjunct. However, not every adjunct can be attached to every verb and arguments are specific to a class of verbs, not to each verb.  </a:t>
            </a:r>
            <a:endParaRPr sz="1800">
              <a:latin typeface="Calibri"/>
              <a:ea typeface="Calibri"/>
              <a:cs typeface="Calibri"/>
              <a:sym typeface="Calibri"/>
            </a:endParaRPr>
          </a:p>
          <a:p>
            <a:pPr indent="0" lvl="0" marL="0" rtl="0" algn="l">
              <a:spcBef>
                <a:spcPts val="0"/>
              </a:spcBef>
              <a:spcAft>
                <a:spcPts val="0"/>
              </a:spcAft>
              <a:buNone/>
            </a:pPr>
            <a:r>
              <a:t/>
            </a:r>
            <a:endParaRPr/>
          </a:p>
        </p:txBody>
      </p:sp>
      <p:sp>
        <p:nvSpPr>
          <p:cNvPr id="265" name="Google Shape;265;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33333"/>
              </a:lnSpc>
              <a:spcBef>
                <a:spcPts val="0"/>
              </a:spcBef>
              <a:spcAft>
                <a:spcPts val="0"/>
              </a:spcAft>
              <a:buNone/>
            </a:pPr>
            <a:r>
              <a:t/>
            </a:r>
            <a:endParaRPr/>
          </a:p>
        </p:txBody>
      </p:sp>
      <p:sp>
        <p:nvSpPr>
          <p:cNvPr id="99" name="Google Shape;9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2" name="Google Shape;272;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36195" rtl="0" algn="just">
              <a:lnSpc>
                <a:spcPct val="115000"/>
              </a:lnSpc>
              <a:spcBef>
                <a:spcPts val="0"/>
              </a:spcBef>
              <a:spcAft>
                <a:spcPts val="0"/>
              </a:spcAft>
              <a:buNone/>
            </a:pPr>
            <a:r>
              <a:rPr lang="hr-HR" sz="1800">
                <a:latin typeface="Times New Roman"/>
                <a:ea typeface="Times New Roman"/>
                <a:cs typeface="Times New Roman"/>
                <a:sym typeface="Times New Roman"/>
              </a:rPr>
              <a:t>According to the test, if we are dealing with an argument, it needs not to be present in a surface structure, but information about it is always present in the speakerʼs mind.</a:t>
            </a:r>
            <a:endParaRPr sz="1800">
              <a:latin typeface="Calibri"/>
              <a:ea typeface="Calibri"/>
              <a:cs typeface="Calibri"/>
              <a:sym typeface="Calibri"/>
            </a:endParaRPr>
          </a:p>
          <a:p>
            <a:pPr indent="228600" lvl="0" marL="36195" rtl="0" algn="just">
              <a:lnSpc>
                <a:spcPct val="115000"/>
              </a:lnSpc>
              <a:spcBef>
                <a:spcPts val="800"/>
              </a:spcBef>
              <a:spcAft>
                <a:spcPts val="0"/>
              </a:spcAft>
              <a:buNone/>
            </a:pPr>
            <a:r>
              <a:rPr lang="hr-HR" sz="1800">
                <a:latin typeface="Times New Roman"/>
                <a:ea typeface="Times New Roman"/>
                <a:cs typeface="Times New Roman"/>
                <a:sym typeface="Times New Roman"/>
              </a:rPr>
              <a:t>If we have a sentence under A and we ask an utterer to answer the question under B, his answer cannot be C (</a:t>
            </a:r>
            <a:r>
              <a:rPr i="1" lang="hr-HR" sz="1800">
                <a:latin typeface="Times New Roman"/>
                <a:ea typeface="Times New Roman"/>
                <a:cs typeface="Times New Roman"/>
                <a:sym typeface="Times New Roman"/>
              </a:rPr>
              <a:t>I don't know</a:t>
            </a:r>
            <a:r>
              <a:rPr lang="hr-HR" sz="1800">
                <a:latin typeface="Times New Roman"/>
                <a:ea typeface="Times New Roman"/>
                <a:cs typeface="Times New Roman"/>
                <a:sym typeface="Times New Roman"/>
              </a:rPr>
              <a:t>) since the place where someone has arrived is a semantic argument of the verb </a:t>
            </a:r>
            <a:r>
              <a:rPr i="1" lang="hr-HR" sz="1800">
                <a:latin typeface="Times New Roman"/>
                <a:ea typeface="Times New Roman"/>
                <a:cs typeface="Times New Roman"/>
                <a:sym typeface="Times New Roman"/>
              </a:rPr>
              <a:t>arrive</a:t>
            </a:r>
            <a:r>
              <a:rPr lang="hr-HR" sz="1800">
                <a:latin typeface="Times New Roman"/>
                <a:ea typeface="Times New Roman"/>
                <a:cs typeface="Times New Roman"/>
                <a:sym typeface="Times New Roman"/>
              </a:rPr>
              <a:t>.</a:t>
            </a:r>
            <a:endParaRPr sz="1800">
              <a:latin typeface="Calibri"/>
              <a:ea typeface="Calibri"/>
              <a:cs typeface="Calibri"/>
              <a:sym typeface="Calibri"/>
            </a:endParaRPr>
          </a:p>
          <a:p>
            <a:pPr indent="228600" lvl="0" marL="36195" rtl="0" algn="just">
              <a:lnSpc>
                <a:spcPct val="115000"/>
              </a:lnSpc>
              <a:spcBef>
                <a:spcPts val="800"/>
              </a:spcBef>
              <a:spcAft>
                <a:spcPts val="0"/>
              </a:spcAft>
              <a:buNone/>
            </a:pPr>
            <a:r>
              <a:rPr lang="hr-HR" sz="1800">
                <a:latin typeface="Times New Roman"/>
                <a:ea typeface="Times New Roman"/>
                <a:cs typeface="Times New Roman"/>
                <a:sym typeface="Times New Roman"/>
              </a:rPr>
              <a:t>The test accounts for the fact that very often some complements are not expressed, but are nevertheless semantic arguments of the verb.</a:t>
            </a:r>
            <a:endParaRPr sz="1800">
              <a:latin typeface="Calibri"/>
              <a:ea typeface="Calibri"/>
              <a:cs typeface="Calibri"/>
              <a:sym typeface="Calibri"/>
            </a:endParaRPr>
          </a:p>
          <a:p>
            <a:pPr indent="0" lvl="0" marL="0" rtl="0" algn="l">
              <a:spcBef>
                <a:spcPts val="80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hr-HR"/>
              <a:t>→ even if I don’t pronounce the phrase </a:t>
            </a:r>
            <a:r>
              <a:rPr i="1" lang="hr-HR"/>
              <a:t>on the border between Croatia and Bosnia and Herzegovina, the answer still cannot be I don’t know. </a:t>
            </a:r>
            <a:endParaRPr/>
          </a:p>
          <a:p>
            <a:pPr indent="0" lvl="0" marL="0" rtl="0" algn="l">
              <a:spcBef>
                <a:spcPts val="0"/>
              </a:spcBef>
              <a:spcAft>
                <a:spcPts val="0"/>
              </a:spcAft>
              <a:buClr>
                <a:schemeClr val="dk1"/>
              </a:buClr>
              <a:buSzPts val="1200"/>
              <a:buFont typeface="Calibri"/>
              <a:buNone/>
            </a:pPr>
            <a:r>
              <a:rPr i="1" lang="hr-HR"/>
              <a:t>However, it is more acceptable with the three-place verb baciti ‘throw’.</a:t>
            </a:r>
            <a:endParaRPr/>
          </a:p>
        </p:txBody>
      </p:sp>
      <p:sp>
        <p:nvSpPr>
          <p:cNvPr id="273" name="Google Shape;273;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7" name="Google Shape;287;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hr-HR" sz="1200">
                <a:solidFill>
                  <a:schemeClr val="dk1"/>
                </a:solidFill>
                <a:latin typeface="Calibri"/>
                <a:ea typeface="Calibri"/>
                <a:cs typeface="Calibri"/>
                <a:sym typeface="Calibri"/>
              </a:rPr>
              <a:t>Firstly, we pick up the verb from a predefined list, and then we assign the example to the macro group. We type the chunks of sentence elements in separate fields according to the simple syntactic model. After processing all sentence parts for the example, the database field with tests opens up, </a:t>
            </a:r>
            <a:endParaRPr/>
          </a:p>
        </p:txBody>
      </p:sp>
      <p:sp>
        <p:nvSpPr>
          <p:cNvPr id="288" name="Google Shape;288;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6" name="Google Shape;296;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hr-HR" sz="1200">
                <a:solidFill>
                  <a:schemeClr val="dk1"/>
                </a:solidFill>
                <a:latin typeface="Calibri"/>
                <a:ea typeface="Calibri"/>
                <a:cs typeface="Calibri"/>
                <a:sym typeface="Calibri"/>
              </a:rPr>
              <a:t>and we can enter the results for our seven tests (you can see the menu with choices Argument, Adjunct or test not taken for every one of them. Here are results for the phrase </a:t>
            </a:r>
            <a:r>
              <a:rPr i="1" lang="hr-HR" sz="1200">
                <a:solidFill>
                  <a:schemeClr val="dk1"/>
                </a:solidFill>
                <a:latin typeface="Calibri"/>
                <a:ea typeface="Calibri"/>
                <a:cs typeface="Calibri"/>
                <a:sym typeface="Calibri"/>
              </a:rPr>
              <a:t>in Chicago</a:t>
            </a:r>
            <a:r>
              <a:rPr lang="hr-HR" sz="1200">
                <a:solidFill>
                  <a:schemeClr val="dk1"/>
                </a:solidFill>
                <a:latin typeface="Calibri"/>
                <a:ea typeface="Calibri"/>
                <a:cs typeface="Calibri"/>
                <a:sym typeface="Calibri"/>
              </a:rPr>
              <a:t> from </a:t>
            </a:r>
            <a:r>
              <a:rPr i="1" lang="hr-HR" sz="1200">
                <a:solidFill>
                  <a:schemeClr val="dk1"/>
                </a:solidFill>
                <a:latin typeface="Calibri"/>
                <a:ea typeface="Calibri"/>
                <a:cs typeface="Calibri"/>
                <a:sym typeface="Calibri"/>
              </a:rPr>
              <a:t>My cousin is staying in Chicago., </a:t>
            </a:r>
            <a:r>
              <a:rPr lang="hr-HR" sz="1200">
                <a:solidFill>
                  <a:schemeClr val="dk1"/>
                </a:solidFill>
                <a:latin typeface="Calibri"/>
                <a:ea typeface="Calibri"/>
                <a:cs typeface="Calibri"/>
                <a:sym typeface="Calibri"/>
              </a:rPr>
              <a:t>with percentages also). We can also add a simple text note like that one about applying the tests (or some other notion about the examples if necessary). </a:t>
            </a:r>
            <a:endParaRPr/>
          </a:p>
        </p:txBody>
      </p:sp>
      <p:sp>
        <p:nvSpPr>
          <p:cNvPr id="297" name="Google Shape;297;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3" name="Google Shape;313;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hr-HR" sz="1200">
                <a:solidFill>
                  <a:schemeClr val="dk1"/>
                </a:solidFill>
                <a:latin typeface="Calibri"/>
                <a:ea typeface="Calibri"/>
                <a:cs typeface="Calibri"/>
                <a:sym typeface="Calibri"/>
              </a:rPr>
              <a:t>The results are stored in the database and editable again (blue button far right) if we learn something new about the example, or remove them if something was wrong (red button far right). Then we can carry on with the next verbs and examples. </a:t>
            </a:r>
            <a:endParaRPr/>
          </a:p>
        </p:txBody>
      </p:sp>
      <p:sp>
        <p:nvSpPr>
          <p:cNvPr id="314" name="Google Shape;314;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3" name="Google Shape;323;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hr-HR" sz="1200">
                <a:solidFill>
                  <a:schemeClr val="dk1"/>
                </a:solidFill>
                <a:latin typeface="Calibri"/>
                <a:ea typeface="Calibri"/>
                <a:cs typeface="Calibri"/>
                <a:sym typeface="Calibri"/>
              </a:rPr>
              <a:t>As I said, we just recently started filling the database and only three examples with place adverbials are there. But, we can already see that the analysis for prototypical place adverbials in Chicago for the verb </a:t>
            </a:r>
            <a:r>
              <a:rPr i="1" lang="hr-HR" sz="1200">
                <a:solidFill>
                  <a:schemeClr val="dk1"/>
                </a:solidFill>
                <a:latin typeface="Calibri"/>
                <a:ea typeface="Calibri"/>
                <a:cs typeface="Calibri"/>
                <a:sym typeface="Calibri"/>
              </a:rPr>
              <a:t>boraviti</a:t>
            </a:r>
            <a:r>
              <a:rPr lang="hr-HR" sz="1200">
                <a:solidFill>
                  <a:schemeClr val="dk1"/>
                </a:solidFill>
                <a:latin typeface="Calibri"/>
                <a:ea typeface="Calibri"/>
                <a:cs typeface="Calibri"/>
                <a:sym typeface="Calibri"/>
              </a:rPr>
              <a:t> ‘stay’, and phrase </a:t>
            </a:r>
            <a:r>
              <a:rPr i="1" lang="hr-HR" sz="1200">
                <a:solidFill>
                  <a:schemeClr val="dk1"/>
                </a:solidFill>
                <a:latin typeface="Calibri"/>
                <a:ea typeface="Calibri"/>
                <a:cs typeface="Calibri"/>
                <a:sym typeface="Calibri"/>
              </a:rPr>
              <a:t>on the border between Croatia and Bih</a:t>
            </a:r>
            <a:r>
              <a:rPr lang="hr-HR" sz="1200">
                <a:solidFill>
                  <a:schemeClr val="dk1"/>
                </a:solidFill>
                <a:latin typeface="Calibri"/>
                <a:ea typeface="Calibri"/>
                <a:cs typeface="Calibri"/>
                <a:sym typeface="Calibri"/>
              </a:rPr>
              <a:t> for </a:t>
            </a:r>
            <a:r>
              <a:rPr i="1" lang="hr-HR" sz="1200">
                <a:solidFill>
                  <a:schemeClr val="dk1"/>
                </a:solidFill>
                <a:latin typeface="Calibri"/>
                <a:ea typeface="Calibri"/>
                <a:cs typeface="Calibri"/>
                <a:sym typeface="Calibri"/>
              </a:rPr>
              <a:t>ležati</a:t>
            </a:r>
            <a:r>
              <a:rPr lang="hr-HR" sz="1200">
                <a:solidFill>
                  <a:schemeClr val="dk1"/>
                </a:solidFill>
                <a:latin typeface="Calibri"/>
                <a:ea typeface="Calibri"/>
                <a:cs typeface="Calibri"/>
                <a:sym typeface="Calibri"/>
              </a:rPr>
              <a:t> ‘lie, be’ in </a:t>
            </a:r>
            <a:r>
              <a:rPr i="1" lang="hr-HR" sz="1200">
                <a:solidFill>
                  <a:schemeClr val="dk1"/>
                </a:solidFill>
                <a:latin typeface="Calibri"/>
                <a:ea typeface="Calibri"/>
                <a:cs typeface="Calibri"/>
                <a:sym typeface="Calibri"/>
              </a:rPr>
              <a:t>Dinara lays, </a:t>
            </a:r>
            <a:r>
              <a:rPr lang="hr-HR" sz="1200">
                <a:solidFill>
                  <a:schemeClr val="dk1"/>
                </a:solidFill>
                <a:latin typeface="Calibri"/>
                <a:ea typeface="Calibri"/>
                <a:cs typeface="Calibri"/>
                <a:sym typeface="Calibri"/>
              </a:rPr>
              <a:t>or</a:t>
            </a:r>
            <a:r>
              <a:rPr i="1" lang="hr-HR" sz="1200">
                <a:solidFill>
                  <a:schemeClr val="dk1"/>
                </a:solidFill>
                <a:latin typeface="Calibri"/>
                <a:ea typeface="Calibri"/>
                <a:cs typeface="Calibri"/>
                <a:sym typeface="Calibri"/>
              </a:rPr>
              <a:t> Dinara is on the border between Croatia and Bih</a:t>
            </a:r>
            <a:r>
              <a:rPr lang="hr-HR" sz="1200">
                <a:solidFill>
                  <a:schemeClr val="dk1"/>
                </a:solidFill>
                <a:latin typeface="Calibri"/>
                <a:ea typeface="Calibri"/>
                <a:cs typeface="Calibri"/>
                <a:sym typeface="Calibri"/>
              </a:rPr>
              <a:t> gave us expected similar test results. But phrase </a:t>
            </a:r>
            <a:r>
              <a:rPr i="1" lang="hr-HR" sz="1200">
                <a:solidFill>
                  <a:schemeClr val="dk1"/>
                </a:solidFill>
                <a:latin typeface="Calibri"/>
                <a:ea typeface="Calibri"/>
                <a:cs typeface="Calibri"/>
                <a:sym typeface="Calibri"/>
              </a:rPr>
              <a:t>from German dog breeding kennel </a:t>
            </a:r>
            <a:r>
              <a:rPr lang="hr-HR" sz="1200">
                <a:solidFill>
                  <a:schemeClr val="dk1"/>
                </a:solidFill>
                <a:latin typeface="Calibri"/>
                <a:ea typeface="Calibri"/>
                <a:cs typeface="Calibri"/>
                <a:sym typeface="Calibri"/>
              </a:rPr>
              <a:t>for dolaziti ‘come’ in </a:t>
            </a:r>
            <a:r>
              <a:rPr i="1" lang="hr-HR" sz="1200">
                <a:solidFill>
                  <a:schemeClr val="dk1"/>
                </a:solidFill>
                <a:latin typeface="Calibri"/>
                <a:ea typeface="Calibri"/>
                <a:cs typeface="Calibri"/>
                <a:sym typeface="Calibri"/>
              </a:rPr>
              <a:t>My dog comes</a:t>
            </a:r>
            <a:r>
              <a:rPr lang="hr-HR" sz="1200">
                <a:solidFill>
                  <a:schemeClr val="dk1"/>
                </a:solidFill>
                <a:latin typeface="Calibri"/>
                <a:ea typeface="Calibri"/>
                <a:cs typeface="Calibri"/>
                <a:sym typeface="Calibri"/>
              </a:rPr>
              <a:t> </a:t>
            </a:r>
            <a:r>
              <a:rPr i="1" lang="hr-HR" sz="1200">
                <a:solidFill>
                  <a:schemeClr val="dk1"/>
                </a:solidFill>
                <a:latin typeface="Calibri"/>
                <a:ea typeface="Calibri"/>
                <a:cs typeface="Calibri"/>
                <a:sym typeface="Calibri"/>
              </a:rPr>
              <a:t>from German dog breeding kennel </a:t>
            </a:r>
            <a:r>
              <a:rPr lang="hr-HR" sz="1200">
                <a:solidFill>
                  <a:schemeClr val="dk1"/>
                </a:solidFill>
                <a:latin typeface="Calibri"/>
                <a:ea typeface="Calibri"/>
                <a:cs typeface="Calibri"/>
                <a:sym typeface="Calibri"/>
              </a:rPr>
              <a:t>is already different. The reason is relatively obvious. Although the verb dolaziti 'come' is justifiably assigned to the macrogroup of verbs followed by place adverbials, if we use a finer granulation, that verb is not completely comparable to pure stative verbs like stay or lie, therefore this happened test is used, and substitution test shows us that dolaziti cannot be replaced by another verb (verb specificity, Engel: Direktivergänzung, maybe we could open the macrogrup with directive adverbials?).</a:t>
            </a:r>
            <a:endParaRPr/>
          </a:p>
        </p:txBody>
      </p:sp>
      <p:sp>
        <p:nvSpPr>
          <p:cNvPr id="324" name="Google Shape;324;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2" name="Google Shape;332;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hr-HR" sz="1200">
                <a:solidFill>
                  <a:schemeClr val="dk1"/>
                </a:solidFill>
                <a:latin typeface="Calibri"/>
                <a:ea typeface="Calibri"/>
                <a:cs typeface="Calibri"/>
                <a:sym typeface="Calibri"/>
              </a:rPr>
              <a:t>If we strip this example to bare elements, we could assign the following semantic roles. In Croatian, in this example prepositional phrase </a:t>
            </a:r>
            <a:r>
              <a:rPr i="1" lang="hr-HR" sz="1200">
                <a:solidFill>
                  <a:schemeClr val="dk1"/>
                </a:solidFill>
                <a:latin typeface="Calibri"/>
                <a:ea typeface="Calibri"/>
                <a:cs typeface="Calibri"/>
                <a:sym typeface="Calibri"/>
              </a:rPr>
              <a:t>for + Acc.Sg</a:t>
            </a:r>
            <a:r>
              <a:rPr lang="hr-HR" sz="1200">
                <a:solidFill>
                  <a:schemeClr val="dk1"/>
                </a:solidFill>
                <a:latin typeface="Calibri"/>
                <a:ea typeface="Calibri"/>
                <a:cs typeface="Calibri"/>
                <a:sym typeface="Calibri"/>
              </a:rPr>
              <a:t> is morphologically interchangeable with the dative case and still has the same semantic roles (hence the result adjunct in the Replacement test). But, as we know, meaning of the head (verb) is crucial when we discuss arguments and adjuncts, and it is inherently predictable that this construction semantically has to have a beneficiary role in expectedd argument structure besides theme and goal/purpose. If we add this non-obligatory argument (person, dative case) into the structure, the prepositional phrase </a:t>
            </a:r>
            <a:r>
              <a:rPr i="1" lang="hr-HR" sz="1200">
                <a:solidFill>
                  <a:schemeClr val="dk1"/>
                </a:solidFill>
                <a:latin typeface="Calibri"/>
                <a:ea typeface="Calibri"/>
                <a:cs typeface="Calibri"/>
                <a:sym typeface="Calibri"/>
              </a:rPr>
              <a:t>for + Acc.Sg</a:t>
            </a:r>
            <a:r>
              <a:rPr lang="hr-HR" sz="1200">
                <a:solidFill>
                  <a:schemeClr val="dk1"/>
                </a:solidFill>
                <a:latin typeface="Calibri"/>
                <a:ea typeface="Calibri"/>
                <a:cs typeface="Calibri"/>
                <a:sym typeface="Calibri"/>
              </a:rPr>
              <a:t> isn’t morphologically interchangeable anymore with dative case because it is not expected to be grammatical to have two different successive arguments in the dative case.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333" name="Google Shape;333;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1" name="Google Shape;341;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33333"/>
              </a:lnSpc>
              <a:spcBef>
                <a:spcPts val="0"/>
              </a:spcBef>
              <a:spcAft>
                <a:spcPts val="0"/>
              </a:spcAft>
              <a:buNone/>
            </a:pPr>
            <a:r>
              <a:t/>
            </a:r>
            <a:endParaRPr/>
          </a:p>
        </p:txBody>
      </p:sp>
      <p:sp>
        <p:nvSpPr>
          <p:cNvPr id="106" name="Google Shape;10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33333"/>
              </a:lnSpc>
              <a:spcBef>
                <a:spcPts val="0"/>
              </a:spcBef>
              <a:spcAft>
                <a:spcPts val="0"/>
              </a:spcAft>
              <a:buNone/>
            </a:pPr>
            <a:r>
              <a:t/>
            </a:r>
            <a:endParaRPr/>
          </a:p>
        </p:txBody>
      </p:sp>
      <p:sp>
        <p:nvSpPr>
          <p:cNvPr id="113" name="Google Shape;11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lang="hr-HR" sz="1800">
                <a:latin typeface="Times New Roman"/>
                <a:ea typeface="Times New Roman"/>
                <a:cs typeface="Times New Roman"/>
                <a:sym typeface="Times New Roman"/>
              </a:rPr>
              <a:t>lexicon using DTD editing module in TshwaneLex, and all of the data is automatically transcribed into a SQL database environment. </a:t>
            </a:r>
            <a:endParaRPr/>
          </a:p>
          <a:p>
            <a:pPr indent="0" lvl="0" marL="0" marR="0" rtl="0" algn="l">
              <a:lnSpc>
                <a:spcPct val="100000"/>
              </a:lnSpc>
              <a:spcBef>
                <a:spcPts val="0"/>
              </a:spcBef>
              <a:spcAft>
                <a:spcPts val="0"/>
              </a:spcAft>
              <a:buClr>
                <a:schemeClr val="dk1"/>
              </a:buClr>
              <a:buSzPts val="1800"/>
              <a:buFont typeface="Times New Roman"/>
              <a:buNone/>
            </a:pPr>
            <a:r>
              <a:rPr lang="hr-HR" sz="1800">
                <a:latin typeface="Times New Roman"/>
                <a:ea typeface="Times New Roman"/>
                <a:cs typeface="Times New Roman"/>
                <a:sym typeface="Times New Roman"/>
              </a:rPr>
              <a:t>When we finish with description of verbs from one semantic class, we export the native XML file from Tschwanelexs' SQL database. Using the custom-made PHP admin interface and HTML 5 coding system, which our IT department has developed following that XML structure, all the data is presented online in e-Glava output in the form, which we are going to show you our dictionary today. </a:t>
            </a:r>
            <a:endParaRPr/>
          </a:p>
        </p:txBody>
      </p:sp>
      <p:sp>
        <p:nvSpPr>
          <p:cNvPr id="136" name="Google Shape;136;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hr-HR"/>
              <a:t>As you may know, the project SARGADA has two main aims. The first is theoretical research of distinction between arguments and adjuncts within three theoretical frameworks: valency theory and dependency grammar, cognitive grammar, and generative grammar. The second aim is more practical – it is a syntactic repository that contains sentences with ambiguous syntactic parts regarding argument/adjunct distinction. In this talk, we are going to present to you selected test and our repository in detail.</a:t>
            </a:r>
            <a:endParaRPr/>
          </a:p>
        </p:txBody>
      </p:sp>
      <p:sp>
        <p:nvSpPr>
          <p:cNvPr id="175" name="Google Shape;175;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8"/>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9"/>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9"/>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3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3"/>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33"/>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33"/>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33"/>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3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7"/>
          <p:cNvSpPr/>
          <p:nvPr>
            <p:ph idx="2" type="pic"/>
          </p:nvPr>
        </p:nvSpPr>
        <p:spPr>
          <a:xfrm>
            <a:off x="1792288" y="612775"/>
            <a:ext cx="5486400" cy="4114800"/>
          </a:xfrm>
          <a:prstGeom prst="rect">
            <a:avLst/>
          </a:prstGeom>
          <a:noFill/>
          <a:ln>
            <a:noFill/>
          </a:ln>
        </p:spPr>
      </p:sp>
      <p:sp>
        <p:nvSpPr>
          <p:cNvPr id="68" name="Google Shape;68;p3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H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3.jpg"/><Relationship Id="rId4" Type="http://schemas.openxmlformats.org/officeDocument/2006/relationships/image" Target="../media/image7.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9.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mailto:mbirtic@ihjj.hr" TargetMode="External"/><Relationship Id="rId4" Type="http://schemas.openxmlformats.org/officeDocument/2006/relationships/hyperlink" Target="mailto:ibrac@ihjj.hr" TargetMode="External"/><Relationship Id="rId5" Type="http://schemas.openxmlformats.org/officeDocument/2006/relationships/hyperlink" Target="mailto:srunjaic@ihjj.h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valencije.ihjj.h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0" y="692696"/>
            <a:ext cx="9036496" cy="1706483"/>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hr-HR" sz="3200">
                <a:latin typeface="Calibri"/>
                <a:ea typeface="Calibri"/>
                <a:cs typeface="Calibri"/>
                <a:sym typeface="Calibri"/>
              </a:rPr>
              <a:t>Repository for the argument/adjunct distinction SARGADA: syntactic resource with a lexicographical background *</a:t>
            </a:r>
            <a:br>
              <a:rPr lang="hr-HR" sz="3200">
                <a:latin typeface="Calibri"/>
                <a:ea typeface="Calibri"/>
                <a:cs typeface="Calibri"/>
                <a:sym typeface="Calibri"/>
              </a:rPr>
            </a:br>
            <a:endParaRPr sz="3200">
              <a:latin typeface="Calibri"/>
              <a:ea typeface="Calibri"/>
              <a:cs typeface="Calibri"/>
              <a:sym typeface="Calibri"/>
            </a:endParaRPr>
          </a:p>
        </p:txBody>
      </p:sp>
      <p:sp>
        <p:nvSpPr>
          <p:cNvPr id="90" name="Google Shape;90;p1"/>
          <p:cNvSpPr txBox="1"/>
          <p:nvPr>
            <p:ph idx="1" type="subTitle"/>
          </p:nvPr>
        </p:nvSpPr>
        <p:spPr>
          <a:xfrm>
            <a:off x="487242" y="2335978"/>
            <a:ext cx="8062011" cy="1313867"/>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3200"/>
              <a:buNone/>
            </a:pPr>
            <a:r>
              <a:rPr lang="hr-HR">
                <a:solidFill>
                  <a:schemeClr val="dk1"/>
                </a:solidFill>
                <a:latin typeface="Calibri"/>
                <a:ea typeface="Calibri"/>
                <a:cs typeface="Calibri"/>
                <a:sym typeface="Calibri"/>
              </a:rPr>
              <a:t>Matea Birtić, Ivana Brač, Siniša Runjaić</a:t>
            </a:r>
            <a:endParaRPr>
              <a:solidFill>
                <a:schemeClr val="dk1"/>
              </a:solidFill>
              <a:latin typeface="Calibri"/>
              <a:ea typeface="Calibri"/>
              <a:cs typeface="Calibri"/>
              <a:sym typeface="Calibri"/>
            </a:endParaRPr>
          </a:p>
        </p:txBody>
      </p:sp>
      <p:sp>
        <p:nvSpPr>
          <p:cNvPr id="91" name="Google Shape;91;p1"/>
          <p:cNvSpPr txBox="1"/>
          <p:nvPr/>
        </p:nvSpPr>
        <p:spPr>
          <a:xfrm>
            <a:off x="1277379" y="3535033"/>
            <a:ext cx="6696744"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hr-HR" sz="2400" u="none" cap="none" strike="noStrike">
                <a:solidFill>
                  <a:schemeClr val="dk1"/>
                </a:solidFill>
                <a:latin typeface="Calibri"/>
                <a:ea typeface="Calibri"/>
                <a:cs typeface="Calibri"/>
                <a:sym typeface="Calibri"/>
              </a:rPr>
              <a:t>Institute of Croatian Language and Linguistics</a:t>
            </a:r>
            <a:endParaRPr b="0" i="0" sz="2400" u="none" cap="none" strike="noStrike">
              <a:solidFill>
                <a:schemeClr val="dk1"/>
              </a:solidFill>
              <a:latin typeface="Calibri"/>
              <a:ea typeface="Calibri"/>
              <a:cs typeface="Calibri"/>
              <a:sym typeface="Calibri"/>
            </a:endParaRPr>
          </a:p>
        </p:txBody>
      </p:sp>
      <p:pic>
        <p:nvPicPr>
          <p:cNvPr id="92" name="Google Shape;92;p1"/>
          <p:cNvPicPr preferRelativeResize="0"/>
          <p:nvPr/>
        </p:nvPicPr>
        <p:blipFill rotWithShape="1">
          <a:blip r:embed="rId3">
            <a:alphaModFix/>
          </a:blip>
          <a:srcRect b="0" l="0" r="0" t="0"/>
          <a:stretch/>
        </p:blipFill>
        <p:spPr>
          <a:xfrm>
            <a:off x="41167" y="4153391"/>
            <a:ext cx="2088232" cy="1109919"/>
          </a:xfrm>
          <a:prstGeom prst="rect">
            <a:avLst/>
          </a:prstGeom>
          <a:noFill/>
          <a:ln>
            <a:noFill/>
          </a:ln>
        </p:spPr>
      </p:pic>
      <p:pic>
        <p:nvPicPr>
          <p:cNvPr id="93" name="Google Shape;93;p1"/>
          <p:cNvPicPr preferRelativeResize="0"/>
          <p:nvPr/>
        </p:nvPicPr>
        <p:blipFill rotWithShape="1">
          <a:blip r:embed="rId4">
            <a:alphaModFix/>
          </a:blip>
          <a:srcRect b="0" l="0" r="0" t="0"/>
          <a:stretch/>
        </p:blipFill>
        <p:spPr>
          <a:xfrm>
            <a:off x="7745081" y="4028625"/>
            <a:ext cx="861211" cy="1600879"/>
          </a:xfrm>
          <a:prstGeom prst="rect">
            <a:avLst/>
          </a:prstGeom>
          <a:noFill/>
          <a:ln>
            <a:noFill/>
          </a:ln>
        </p:spPr>
      </p:pic>
      <p:sp>
        <p:nvSpPr>
          <p:cNvPr id="94" name="Google Shape;94;p1"/>
          <p:cNvSpPr/>
          <p:nvPr/>
        </p:nvSpPr>
        <p:spPr>
          <a:xfrm>
            <a:off x="0" y="5995699"/>
            <a:ext cx="9036496"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hr-HR" sz="1600" u="none" cap="none" strike="noStrike">
                <a:solidFill>
                  <a:schemeClr val="dk1"/>
                </a:solidFill>
                <a:latin typeface="Calibri"/>
                <a:ea typeface="Calibri"/>
                <a:cs typeface="Calibri"/>
                <a:sym typeface="Calibri"/>
              </a:rPr>
              <a:t>* This work has been fully supported by Croatian Science Foundation under the projects</a:t>
            </a:r>
            <a:endParaRPr/>
          </a:p>
          <a:p>
            <a:pPr indent="0" lvl="0" marL="0" marR="0" rtl="0" algn="ctr">
              <a:spcBef>
                <a:spcPts val="0"/>
              </a:spcBef>
              <a:spcAft>
                <a:spcPts val="0"/>
              </a:spcAft>
              <a:buNone/>
            </a:pPr>
            <a:r>
              <a:rPr b="0" i="1" lang="hr-HR" sz="1600" u="none" cap="none" strike="noStrike">
                <a:solidFill>
                  <a:schemeClr val="dk1"/>
                </a:solidFill>
                <a:latin typeface="Calibri"/>
                <a:ea typeface="Calibri"/>
                <a:cs typeface="Calibri"/>
                <a:sym typeface="Calibri"/>
              </a:rPr>
              <a:t> Syntactic and Semantic Analysis of Arguments and Adjuncts in Croatian </a:t>
            </a:r>
            <a:r>
              <a:rPr b="0" i="0" lang="hr-HR" sz="1600" u="none" cap="none" strike="noStrike">
                <a:solidFill>
                  <a:schemeClr val="dk1"/>
                </a:solidFill>
                <a:latin typeface="Calibri"/>
                <a:ea typeface="Calibri"/>
                <a:cs typeface="Calibri"/>
                <a:sym typeface="Calibri"/>
              </a:rPr>
              <a:t>– </a:t>
            </a:r>
            <a:r>
              <a:rPr b="0" i="1" lang="hr-HR" sz="1600" u="none" cap="none" strike="noStrike">
                <a:solidFill>
                  <a:schemeClr val="dk1"/>
                </a:solidFill>
                <a:latin typeface="Calibri"/>
                <a:ea typeface="Calibri"/>
                <a:cs typeface="Calibri"/>
                <a:sym typeface="Calibri"/>
              </a:rPr>
              <a:t>SARGADA </a:t>
            </a:r>
            <a:r>
              <a:rPr b="0" i="0" lang="hr-HR" sz="1600" u="none" cap="none" strike="noStrike">
                <a:solidFill>
                  <a:schemeClr val="dk1"/>
                </a:solidFill>
                <a:latin typeface="Calibri"/>
                <a:ea typeface="Calibri"/>
                <a:cs typeface="Calibri"/>
                <a:sym typeface="Calibri"/>
              </a:rPr>
              <a:t>(2019–04–7896).</a:t>
            </a:r>
            <a:endParaRPr/>
          </a:p>
        </p:txBody>
      </p:sp>
      <p:sp>
        <p:nvSpPr>
          <p:cNvPr id="95" name="Google Shape;95;p1"/>
          <p:cNvSpPr txBox="1"/>
          <p:nvPr/>
        </p:nvSpPr>
        <p:spPr>
          <a:xfrm>
            <a:off x="2123728" y="4476918"/>
            <a:ext cx="5344616" cy="89255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0" i="1"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0" i="1" lang="hr-HR" sz="1600" u="none" cap="none" strike="noStrike">
                <a:solidFill>
                  <a:schemeClr val="dk1"/>
                </a:solidFill>
                <a:latin typeface="Calibri"/>
                <a:ea typeface="Calibri"/>
                <a:cs typeface="Calibri"/>
                <a:sym typeface="Calibri"/>
              </a:rPr>
              <a:t>ELEX 2023: ELECTRONIC LEXICOGRAPHY IN THE 21</a:t>
            </a:r>
            <a:r>
              <a:rPr b="0" baseline="30000" i="1" lang="hr-HR" sz="1600" u="none" cap="none" strike="noStrike">
                <a:solidFill>
                  <a:schemeClr val="dk1"/>
                </a:solidFill>
                <a:latin typeface="Calibri"/>
                <a:ea typeface="Calibri"/>
                <a:cs typeface="Calibri"/>
                <a:sym typeface="Calibri"/>
              </a:rPr>
              <a:t>ST</a:t>
            </a:r>
            <a:r>
              <a:rPr b="0" i="1" lang="hr-HR" sz="1600" u="none" cap="none" strike="noStrike">
                <a:solidFill>
                  <a:schemeClr val="dk1"/>
                </a:solidFill>
                <a:latin typeface="Calibri"/>
                <a:ea typeface="Calibri"/>
                <a:cs typeface="Calibri"/>
                <a:sym typeface="Calibri"/>
              </a:rPr>
              <a:t> CENTURY</a:t>
            </a:r>
            <a:endParaRPr b="0" i="1" sz="16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0" i="0" lang="hr-HR" sz="1800" u="none" cap="none" strike="noStrike">
                <a:solidFill>
                  <a:schemeClr val="dk1"/>
                </a:solidFill>
                <a:latin typeface="Calibri"/>
                <a:ea typeface="Calibri"/>
                <a:cs typeface="Calibri"/>
                <a:sym typeface="Calibri"/>
              </a:rPr>
              <a:t>Brno, June 27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0"/>
          <p:cNvSpPr txBox="1"/>
          <p:nvPr>
            <p:ph type="ctrTitle"/>
          </p:nvPr>
        </p:nvSpPr>
        <p:spPr>
          <a:xfrm>
            <a:off x="251520" y="179487"/>
            <a:ext cx="8136904" cy="6572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000"/>
              <a:buFont typeface="Calibri"/>
              <a:buNone/>
            </a:pPr>
            <a:r>
              <a:rPr lang="hr-HR" sz="3000"/>
              <a:t>SARGADA Repository: goal and project planning</a:t>
            </a:r>
            <a:endParaRPr sz="3000"/>
          </a:p>
        </p:txBody>
      </p:sp>
      <p:sp>
        <p:nvSpPr>
          <p:cNvPr id="186" name="Google Shape;186;p10"/>
          <p:cNvSpPr txBox="1"/>
          <p:nvPr/>
        </p:nvSpPr>
        <p:spPr>
          <a:xfrm>
            <a:off x="755576" y="1268760"/>
            <a:ext cx="7191374" cy="4392488"/>
          </a:xfrm>
          <a:prstGeom prst="rect">
            <a:avLst/>
          </a:prstGeom>
          <a:noFill/>
          <a:ln>
            <a:noFill/>
          </a:ln>
        </p:spPr>
        <p:txBody>
          <a:bodyPr anchorCtr="0" anchor="b" bIns="25700" lIns="51425" spcFirstLastPara="1" rIns="51425" wrap="square" tIns="25700">
            <a:noAutofit/>
          </a:bodyPr>
          <a:lstStyle/>
          <a:p>
            <a:pPr indent="0" lvl="0" marL="0" marR="0" rtl="0" algn="just">
              <a:lnSpc>
                <a:spcPct val="90000"/>
              </a:lnSpc>
              <a:spcBef>
                <a:spcPts val="0"/>
              </a:spcBef>
              <a:spcAft>
                <a:spcPts val="0"/>
              </a:spcAft>
              <a:buClr>
                <a:schemeClr val="dk1"/>
              </a:buClr>
              <a:buSzPts val="2000"/>
              <a:buFont typeface="Calibri"/>
              <a:buNone/>
            </a:pPr>
            <a:r>
              <a:rPr lang="hr-HR" sz="2000">
                <a:solidFill>
                  <a:schemeClr val="dk1"/>
                </a:solidFill>
                <a:latin typeface="Calibri"/>
                <a:ea typeface="Calibri"/>
                <a:cs typeface="Calibri"/>
                <a:sym typeface="Calibri"/>
              </a:rPr>
              <a:t>Goal: </a:t>
            </a:r>
            <a:endParaRPr/>
          </a:p>
          <a:p>
            <a:pPr indent="0" lvl="0" marL="0" marR="0" rtl="0" algn="just">
              <a:lnSpc>
                <a:spcPct val="90000"/>
              </a:lnSpc>
              <a:spcBef>
                <a:spcPts val="0"/>
              </a:spcBef>
              <a:spcAft>
                <a:spcPts val="0"/>
              </a:spcAft>
              <a:buClr>
                <a:schemeClr val="dk1"/>
              </a:buClr>
              <a:buSzPts val="2000"/>
              <a:buFont typeface="Calibri"/>
              <a:buNone/>
            </a:pPr>
            <a:r>
              <a:rPr lang="hr-HR" sz="2000">
                <a:solidFill>
                  <a:schemeClr val="dk1"/>
                </a:solidFill>
                <a:latin typeface="Calibri"/>
                <a:ea typeface="Calibri"/>
                <a:cs typeface="Calibri"/>
                <a:sym typeface="Calibri"/>
              </a:rPr>
              <a:t>building the repository of sentences in Croatian with ambiguous phrases regarding the argument/adjunct status</a:t>
            </a:r>
            <a:endParaRPr sz="2000">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ts val="2000"/>
              <a:buFont typeface="Calibri"/>
              <a:buNone/>
            </a:pPr>
            <a:r>
              <a:rPr lang="hr-HR" sz="2000">
                <a:solidFill>
                  <a:schemeClr val="dk1"/>
                </a:solidFill>
                <a:latin typeface="Calibri"/>
                <a:ea typeface="Calibri"/>
                <a:cs typeface="Calibri"/>
                <a:sym typeface="Calibri"/>
              </a:rPr>
              <a:t>Plan:</a:t>
            </a:r>
            <a:endParaRPr/>
          </a:p>
          <a:p>
            <a:pPr indent="0" lvl="0" marL="0" marR="0" rtl="0" algn="just">
              <a:lnSpc>
                <a:spcPct val="90000"/>
              </a:lnSpc>
              <a:spcBef>
                <a:spcPts val="0"/>
              </a:spcBef>
              <a:spcAft>
                <a:spcPts val="0"/>
              </a:spcAft>
              <a:buClr>
                <a:schemeClr val="dk1"/>
              </a:buClr>
              <a:buSzPts val="2000"/>
              <a:buFont typeface="Calibri"/>
              <a:buNone/>
            </a:pPr>
            <a:r>
              <a:rPr lang="hr-HR" sz="2000">
                <a:solidFill>
                  <a:schemeClr val="dk1"/>
                </a:solidFill>
                <a:latin typeface="Calibri"/>
                <a:ea typeface="Calibri"/>
                <a:cs typeface="Calibri"/>
                <a:sym typeface="Calibri"/>
              </a:rPr>
              <a:t>The repository is grounded on the computational database whose building encompasses several methodological steps (4 years span): </a:t>
            </a:r>
            <a:endParaRPr sz="2000">
              <a:solidFill>
                <a:schemeClr val="dk1"/>
              </a:solidFill>
              <a:latin typeface="Calibri"/>
              <a:ea typeface="Calibri"/>
              <a:cs typeface="Calibri"/>
              <a:sym typeface="Calibri"/>
            </a:endParaRPr>
          </a:p>
          <a:p>
            <a:pPr indent="-257175" lvl="0" marL="257175" marR="0" rtl="0" algn="just">
              <a:lnSpc>
                <a:spcPct val="90000"/>
              </a:lnSpc>
              <a:spcBef>
                <a:spcPts val="0"/>
              </a:spcBef>
              <a:spcAft>
                <a:spcPts val="0"/>
              </a:spcAft>
              <a:buClr>
                <a:srgbClr val="76923C"/>
              </a:buClr>
              <a:buSzPts val="2000"/>
              <a:buFont typeface="Noto Sans Symbols"/>
              <a:buChar char="❑"/>
            </a:pPr>
            <a:r>
              <a:rPr lang="hr-HR" sz="2000">
                <a:solidFill>
                  <a:srgbClr val="76923C"/>
                </a:solidFill>
                <a:latin typeface="Calibri"/>
                <a:ea typeface="Calibri"/>
                <a:cs typeface="Calibri"/>
                <a:sym typeface="Calibri"/>
              </a:rPr>
              <a:t>the design of the specific relational database in SQL environment on server infrastructure – year 1</a:t>
            </a:r>
            <a:endParaRPr sz="2000">
              <a:solidFill>
                <a:srgbClr val="76923C"/>
              </a:solidFill>
              <a:latin typeface="Calibri"/>
              <a:ea typeface="Calibri"/>
              <a:cs typeface="Calibri"/>
              <a:sym typeface="Calibri"/>
            </a:endParaRPr>
          </a:p>
          <a:p>
            <a:pPr indent="-257175" lvl="0" marL="257175" marR="0" rtl="0" algn="just">
              <a:lnSpc>
                <a:spcPct val="90000"/>
              </a:lnSpc>
              <a:spcBef>
                <a:spcPts val="0"/>
              </a:spcBef>
              <a:spcAft>
                <a:spcPts val="0"/>
              </a:spcAft>
              <a:buClr>
                <a:srgbClr val="76923C"/>
              </a:buClr>
              <a:buSzPts val="2000"/>
              <a:buFont typeface="Noto Sans Symbols"/>
              <a:buChar char="❑"/>
            </a:pPr>
            <a:r>
              <a:rPr lang="hr-HR" sz="2000">
                <a:solidFill>
                  <a:srgbClr val="76923C"/>
                </a:solidFill>
                <a:latin typeface="Calibri"/>
                <a:ea typeface="Calibri"/>
                <a:cs typeface="Calibri"/>
                <a:sym typeface="Calibri"/>
              </a:rPr>
              <a:t>personalized input interface for project members – year 2</a:t>
            </a:r>
            <a:endParaRPr sz="2000">
              <a:solidFill>
                <a:srgbClr val="76923C"/>
              </a:solidFill>
              <a:latin typeface="Calibri"/>
              <a:ea typeface="Calibri"/>
              <a:cs typeface="Calibri"/>
              <a:sym typeface="Calibri"/>
            </a:endParaRPr>
          </a:p>
          <a:p>
            <a:pPr indent="-257175" lvl="0" marL="257175" marR="0" rtl="0" algn="just">
              <a:lnSpc>
                <a:spcPct val="90000"/>
              </a:lnSpc>
              <a:spcBef>
                <a:spcPts val="0"/>
              </a:spcBef>
              <a:spcAft>
                <a:spcPts val="0"/>
              </a:spcAft>
              <a:buClr>
                <a:srgbClr val="76923C"/>
              </a:buClr>
              <a:buSzPts val="2000"/>
              <a:buFont typeface="Noto Sans Symbols"/>
              <a:buChar char="❑"/>
            </a:pPr>
            <a:r>
              <a:rPr lang="hr-HR" sz="2000">
                <a:solidFill>
                  <a:srgbClr val="76923C"/>
                </a:solidFill>
                <a:latin typeface="Calibri"/>
                <a:ea typeface="Calibri"/>
                <a:cs typeface="Calibri"/>
                <a:sym typeface="Calibri"/>
              </a:rPr>
              <a:t>setting of a stable working version with sentence descriptions (with the relevant central content management system - CMS) – year 3</a:t>
            </a:r>
            <a:endParaRPr sz="2000">
              <a:solidFill>
                <a:srgbClr val="76923C"/>
              </a:solidFill>
              <a:latin typeface="Calibri"/>
              <a:ea typeface="Calibri"/>
              <a:cs typeface="Calibri"/>
              <a:sym typeface="Calibri"/>
            </a:endParaRPr>
          </a:p>
          <a:p>
            <a:pPr indent="-257175" lvl="0" marL="257175" marR="0" rtl="0" algn="just">
              <a:lnSpc>
                <a:spcPct val="90000"/>
              </a:lnSpc>
              <a:spcBef>
                <a:spcPts val="0"/>
              </a:spcBef>
              <a:spcAft>
                <a:spcPts val="0"/>
              </a:spcAft>
              <a:buClr>
                <a:srgbClr val="C00000"/>
              </a:buClr>
              <a:buSzPts val="2000"/>
              <a:buFont typeface="Noto Sans Symbols"/>
              <a:buChar char="❑"/>
            </a:pPr>
            <a:r>
              <a:rPr lang="hr-HR" sz="2000">
                <a:solidFill>
                  <a:srgbClr val="C00000"/>
                </a:solidFill>
                <a:latin typeface="Calibri"/>
                <a:ea typeface="Calibri"/>
                <a:cs typeface="Calibri"/>
                <a:sym typeface="Calibri"/>
              </a:rPr>
              <a:t>revision and organization of data for the opening for the public and adding additional user functions – year 4</a:t>
            </a:r>
            <a:endParaRPr/>
          </a:p>
        </p:txBody>
      </p:sp>
      <p:cxnSp>
        <p:nvCxnSpPr>
          <p:cNvPr id="187" name="Google Shape;187;p10"/>
          <p:cNvCxnSpPr/>
          <p:nvPr/>
        </p:nvCxnSpPr>
        <p:spPr>
          <a:xfrm>
            <a:off x="946497" y="1124744"/>
            <a:ext cx="6534726"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1"/>
          <p:cNvSpPr txBox="1"/>
          <p:nvPr>
            <p:ph idx="1" type="body"/>
          </p:nvPr>
        </p:nvSpPr>
        <p:spPr>
          <a:xfrm>
            <a:off x="347472" y="1196752"/>
            <a:ext cx="8613648" cy="54006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1800"/>
              <a:buAutoNum type="arabicPeriod"/>
            </a:pPr>
            <a:r>
              <a:rPr b="1" lang="hr-HR" sz="1800">
                <a:latin typeface="Calibri"/>
                <a:ea typeface="Calibri"/>
                <a:cs typeface="Calibri"/>
                <a:sym typeface="Calibri"/>
              </a:rPr>
              <a:t>Lemmas</a:t>
            </a:r>
            <a:r>
              <a:rPr lang="hr-HR" sz="1800">
                <a:latin typeface="Calibri"/>
                <a:ea typeface="Calibri"/>
                <a:cs typeface="Calibri"/>
                <a:sym typeface="Calibri"/>
              </a:rPr>
              <a:t>: list of 130 verbs/lemmas with ambiguous syntactic parts regarding argument/adjunct distinction.</a:t>
            </a:r>
            <a:endParaRPr/>
          </a:p>
          <a:p>
            <a:pPr indent="-342900" lvl="0" marL="342900" rtl="0" algn="l">
              <a:spcBef>
                <a:spcPts val="360"/>
              </a:spcBef>
              <a:spcAft>
                <a:spcPts val="0"/>
              </a:spcAft>
              <a:buClr>
                <a:schemeClr val="dk1"/>
              </a:buClr>
              <a:buSzPts val="1800"/>
              <a:buAutoNum type="arabicPeriod"/>
            </a:pPr>
            <a:r>
              <a:rPr b="1" lang="hr-HR" sz="1800">
                <a:latin typeface="Calibri"/>
                <a:ea typeface="Calibri"/>
                <a:cs typeface="Calibri"/>
                <a:sym typeface="Calibri"/>
              </a:rPr>
              <a:t>Classification</a:t>
            </a:r>
            <a:r>
              <a:rPr lang="hr-HR" sz="1800">
                <a:latin typeface="Calibri"/>
                <a:ea typeface="Calibri"/>
                <a:cs typeface="Calibri"/>
                <a:sym typeface="Calibri"/>
              </a:rPr>
              <a:t>:</a:t>
            </a:r>
            <a:endParaRPr sz="1800">
              <a:latin typeface="Calibri"/>
              <a:ea typeface="Calibri"/>
              <a:cs typeface="Calibri"/>
              <a:sym typeface="Calibri"/>
            </a:endParaRPr>
          </a:p>
          <a:p>
            <a:pPr indent="-228600" lvl="0" marL="342900" rtl="0" algn="l">
              <a:spcBef>
                <a:spcPts val="360"/>
              </a:spcBef>
              <a:spcAft>
                <a:spcPts val="0"/>
              </a:spcAft>
              <a:buClr>
                <a:schemeClr val="dk1"/>
              </a:buClr>
              <a:buSzPts val="1800"/>
              <a:buNone/>
            </a:pPr>
            <a:r>
              <a:t/>
            </a:r>
            <a:endParaRPr sz="1800"/>
          </a:p>
        </p:txBody>
      </p:sp>
      <p:sp>
        <p:nvSpPr>
          <p:cNvPr id="194" name="Google Shape;194;p11"/>
          <p:cNvSpPr txBox="1"/>
          <p:nvPr>
            <p:ph type="title"/>
          </p:nvPr>
        </p:nvSpPr>
        <p:spPr>
          <a:xfrm>
            <a:off x="484458" y="116632"/>
            <a:ext cx="7922250" cy="42155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lang="hr-HR" sz="3200"/>
              <a:t>Project SARGADA: lemmas and macrogroups</a:t>
            </a:r>
            <a:endParaRPr/>
          </a:p>
        </p:txBody>
      </p:sp>
      <p:cxnSp>
        <p:nvCxnSpPr>
          <p:cNvPr id="195" name="Google Shape;195;p11"/>
          <p:cNvCxnSpPr/>
          <p:nvPr/>
        </p:nvCxnSpPr>
        <p:spPr>
          <a:xfrm>
            <a:off x="347472" y="836712"/>
            <a:ext cx="8042321" cy="0"/>
          </a:xfrm>
          <a:prstGeom prst="straightConnector1">
            <a:avLst/>
          </a:prstGeom>
          <a:noFill/>
          <a:ln cap="flat" cmpd="sng" w="50800">
            <a:solidFill>
              <a:schemeClr val="dk1">
                <a:alpha val="69803"/>
              </a:schemeClr>
            </a:solidFill>
            <a:prstDash val="solid"/>
            <a:round/>
            <a:headEnd len="sm" w="sm" type="none"/>
            <a:tailEnd len="sm" w="sm" type="none"/>
          </a:ln>
        </p:spPr>
      </p:cxnSp>
      <p:pic>
        <p:nvPicPr>
          <p:cNvPr id="196" name="Google Shape;196;p11"/>
          <p:cNvPicPr preferRelativeResize="0"/>
          <p:nvPr/>
        </p:nvPicPr>
        <p:blipFill rotWithShape="1">
          <a:blip r:embed="rId3">
            <a:alphaModFix/>
          </a:blip>
          <a:srcRect b="0" l="0" r="0" t="0"/>
          <a:stretch/>
        </p:blipFill>
        <p:spPr>
          <a:xfrm>
            <a:off x="484458" y="2110928"/>
            <a:ext cx="8191998" cy="4270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2"/>
          <p:cNvSpPr txBox="1"/>
          <p:nvPr>
            <p:ph type="ctrTitle"/>
          </p:nvPr>
        </p:nvSpPr>
        <p:spPr>
          <a:xfrm>
            <a:off x="347472" y="260648"/>
            <a:ext cx="8184968" cy="40957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lang="hr-HR" sz="2800"/>
              <a:t>SARGADA Repository: tagging model for examples</a:t>
            </a:r>
            <a:endParaRPr sz="2800"/>
          </a:p>
        </p:txBody>
      </p:sp>
      <p:sp>
        <p:nvSpPr>
          <p:cNvPr id="203" name="Google Shape;203;p12"/>
          <p:cNvSpPr txBox="1"/>
          <p:nvPr/>
        </p:nvSpPr>
        <p:spPr>
          <a:xfrm>
            <a:off x="542925" y="1333501"/>
            <a:ext cx="8143875" cy="4552949"/>
          </a:xfrm>
          <a:prstGeom prst="rect">
            <a:avLst/>
          </a:prstGeom>
          <a:noFill/>
          <a:ln>
            <a:noFill/>
          </a:ln>
        </p:spPr>
        <p:txBody>
          <a:bodyPr anchorCtr="0" anchor="b" bIns="34275" lIns="68575" spcFirstLastPara="1" rIns="68575" wrap="square" tIns="34275">
            <a:normAutofit fontScale="82500" lnSpcReduction="20000"/>
          </a:bodyPr>
          <a:lstStyle/>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We have chosen 12 tags (basic syntactic model) for tagging sentence structure: definite tags for unquestionable elements, i.e. the tag 'test' for a sentence elements that can be either arguments or adjuncts.</a:t>
            </a:r>
            <a:endParaRPr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ct val="100000"/>
              <a:buFont typeface="Calibri"/>
              <a:buNone/>
            </a:pPr>
            <a:r>
              <a:t/>
            </a:r>
            <a:endParaRPr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1.	(Argument) Subject: </a:t>
            </a:r>
            <a:r>
              <a:rPr lang="hr-HR" sz="30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Argument_S</a:t>
            </a:r>
            <a:endParaRPr b="1"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2.	(Argument) Direct object: </a:t>
            </a:r>
            <a:r>
              <a:rPr lang="hr-HR" sz="27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Argument_DO</a:t>
            </a:r>
            <a:endParaRPr b="1"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3.	(Argument) Indirect object : </a:t>
            </a:r>
            <a:r>
              <a:rPr lang="hr-HR" sz="27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Argument_IO</a:t>
            </a:r>
            <a:endParaRPr b="1"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4.	(Argument) Prepositional phrase: </a:t>
            </a:r>
            <a:r>
              <a:rPr lang="hr-HR" sz="27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Argument_PP</a:t>
            </a:r>
            <a:endParaRPr b="1"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5.	Adjunct: </a:t>
            </a:r>
            <a:r>
              <a:rPr lang="hr-HR" sz="27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Adjunct</a:t>
            </a:r>
            <a:endParaRPr b="1" sz="2775">
              <a:solidFill>
                <a:schemeClr val="dk1"/>
              </a:solidFill>
              <a:latin typeface="Calibri"/>
              <a:ea typeface="Calibri"/>
              <a:cs typeface="Calibri"/>
              <a:sym typeface="Calibri"/>
            </a:endParaRPr>
          </a:p>
          <a:p>
            <a:pPr indent="-557236" lvl="0" marL="557213" marR="0" rtl="0" algn="just">
              <a:lnSpc>
                <a:spcPct val="90000"/>
              </a:lnSpc>
              <a:spcBef>
                <a:spcPts val="0"/>
              </a:spcBef>
              <a:spcAft>
                <a:spcPts val="0"/>
              </a:spcAft>
              <a:buClr>
                <a:schemeClr val="dk1"/>
              </a:buClr>
              <a:buSzPct val="100000"/>
              <a:buFont typeface="Calibri"/>
              <a:buAutoNum type="arabicPeriod" startAt="6"/>
            </a:pPr>
            <a:r>
              <a:rPr lang="hr-HR" sz="2775">
                <a:solidFill>
                  <a:schemeClr val="dk1"/>
                </a:solidFill>
                <a:latin typeface="Calibri"/>
                <a:ea typeface="Calibri"/>
                <a:cs typeface="Calibri"/>
                <a:sym typeface="Calibri"/>
              </a:rPr>
              <a:t>  	Verb: </a:t>
            </a:r>
            <a:r>
              <a:rPr lang="hr-HR" sz="27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Verb</a:t>
            </a:r>
            <a:endParaRPr b="1" sz="2775">
              <a:solidFill>
                <a:schemeClr val="dk1"/>
              </a:solidFill>
              <a:latin typeface="Calibri"/>
              <a:ea typeface="Calibri"/>
              <a:cs typeface="Calibri"/>
              <a:sym typeface="Calibri"/>
            </a:endParaRPr>
          </a:p>
          <a:p>
            <a:pPr indent="-557236" lvl="0" marL="557213" marR="0" rtl="0" algn="just">
              <a:lnSpc>
                <a:spcPct val="90000"/>
              </a:lnSpc>
              <a:spcBef>
                <a:spcPts val="0"/>
              </a:spcBef>
              <a:spcAft>
                <a:spcPts val="0"/>
              </a:spcAft>
              <a:buClr>
                <a:schemeClr val="dk1"/>
              </a:buClr>
              <a:buSzPct val="100000"/>
              <a:buFont typeface="Calibri"/>
              <a:buAutoNum type="arabicPeriod" startAt="6"/>
            </a:pPr>
            <a:r>
              <a:rPr lang="hr-HR" sz="2775">
                <a:solidFill>
                  <a:schemeClr val="dk1"/>
                </a:solidFill>
                <a:latin typeface="Calibri"/>
                <a:ea typeface="Calibri"/>
                <a:cs typeface="Calibri"/>
                <a:sym typeface="Calibri"/>
              </a:rPr>
              <a:t>  	Adverb: </a:t>
            </a:r>
            <a:r>
              <a:rPr lang="hr-HR" sz="27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Adverb</a:t>
            </a:r>
            <a:endParaRPr/>
          </a:p>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8.	Reflexivity: </a:t>
            </a:r>
            <a:r>
              <a:rPr lang="hr-HR" sz="30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Refl</a:t>
            </a:r>
            <a:endParaRPr b="1"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9.	Auxilary verb: </a:t>
            </a:r>
            <a:r>
              <a:rPr lang="hr-HR" sz="27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Aux</a:t>
            </a:r>
            <a:endParaRPr b="1"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10.	Conjuction: </a:t>
            </a:r>
            <a:r>
              <a:rPr lang="hr-HR" sz="27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Conj</a:t>
            </a:r>
            <a:endParaRPr b="1"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ct val="100000"/>
              <a:buFont typeface="Calibri"/>
              <a:buNone/>
            </a:pPr>
            <a:r>
              <a:rPr lang="hr-HR" sz="2775">
                <a:solidFill>
                  <a:schemeClr val="dk1"/>
                </a:solidFill>
                <a:latin typeface="Calibri"/>
                <a:ea typeface="Calibri"/>
                <a:cs typeface="Calibri"/>
                <a:sym typeface="Calibri"/>
              </a:rPr>
              <a:t>11.	Negation: </a:t>
            </a:r>
            <a:r>
              <a:rPr lang="hr-HR" sz="2700">
                <a:solidFill>
                  <a:schemeClr val="dk1"/>
                </a:solidFill>
                <a:latin typeface="Calibri"/>
                <a:ea typeface="Calibri"/>
                <a:cs typeface="Calibri"/>
                <a:sym typeface="Calibri"/>
              </a:rPr>
              <a:t>tag </a:t>
            </a:r>
            <a:r>
              <a:rPr b="1" lang="hr-HR" sz="2775">
                <a:solidFill>
                  <a:schemeClr val="dk1"/>
                </a:solidFill>
                <a:latin typeface="Calibri"/>
                <a:ea typeface="Calibri"/>
                <a:cs typeface="Calibri"/>
                <a:sym typeface="Calibri"/>
              </a:rPr>
              <a:t>Neg</a:t>
            </a:r>
            <a:endParaRPr b="1" sz="2775">
              <a:solidFill>
                <a:schemeClr val="dk1"/>
              </a:solidFill>
              <a:latin typeface="Calibri"/>
              <a:ea typeface="Calibri"/>
              <a:cs typeface="Calibri"/>
              <a:sym typeface="Calibri"/>
            </a:endParaRPr>
          </a:p>
          <a:p>
            <a:pPr indent="0" lvl="0" marL="0" marR="0" rtl="0" algn="just">
              <a:lnSpc>
                <a:spcPct val="90000"/>
              </a:lnSpc>
              <a:spcBef>
                <a:spcPts val="0"/>
              </a:spcBef>
              <a:spcAft>
                <a:spcPts val="0"/>
              </a:spcAft>
              <a:buClr>
                <a:srgbClr val="FF0000"/>
              </a:buClr>
              <a:buSzPct val="100000"/>
              <a:buFont typeface="Calibri"/>
              <a:buNone/>
            </a:pPr>
            <a:r>
              <a:rPr lang="hr-HR" sz="2775">
                <a:solidFill>
                  <a:srgbClr val="FF0000"/>
                </a:solidFill>
                <a:latin typeface="Calibri"/>
                <a:ea typeface="Calibri"/>
                <a:cs typeface="Calibri"/>
                <a:sym typeface="Calibri"/>
              </a:rPr>
              <a:t>12.	Tested sentence part: </a:t>
            </a:r>
            <a:r>
              <a:rPr lang="hr-HR" sz="3000">
                <a:solidFill>
                  <a:srgbClr val="FF0000"/>
                </a:solidFill>
                <a:latin typeface="Calibri"/>
                <a:ea typeface="Calibri"/>
                <a:cs typeface="Calibri"/>
                <a:sym typeface="Calibri"/>
              </a:rPr>
              <a:t>tag </a:t>
            </a:r>
            <a:r>
              <a:rPr b="1" lang="hr-HR" sz="2775">
                <a:solidFill>
                  <a:srgbClr val="FF0000"/>
                </a:solidFill>
                <a:latin typeface="Calibri"/>
                <a:ea typeface="Calibri"/>
                <a:cs typeface="Calibri"/>
                <a:sym typeface="Calibri"/>
              </a:rPr>
              <a:t>TEST</a:t>
            </a:r>
            <a:endParaRPr b="1" sz="2400">
              <a:solidFill>
                <a:srgbClr val="FF0000"/>
              </a:solidFill>
              <a:latin typeface="Calibri"/>
              <a:ea typeface="Calibri"/>
              <a:cs typeface="Calibri"/>
              <a:sym typeface="Calibri"/>
            </a:endParaRPr>
          </a:p>
        </p:txBody>
      </p:sp>
      <p:cxnSp>
        <p:nvCxnSpPr>
          <p:cNvPr id="204" name="Google Shape;204;p12"/>
          <p:cNvCxnSpPr/>
          <p:nvPr/>
        </p:nvCxnSpPr>
        <p:spPr>
          <a:xfrm>
            <a:off x="347472" y="836712"/>
            <a:ext cx="8042321"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3"/>
          <p:cNvSpPr txBox="1"/>
          <p:nvPr>
            <p:ph type="title"/>
          </p:nvPr>
        </p:nvSpPr>
        <p:spPr>
          <a:xfrm>
            <a:off x="107504" y="182572"/>
            <a:ext cx="8784975" cy="71396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lang="hr-HR" sz="3600"/>
              <a:t>Diagnostics for argument/adjunct distinction</a:t>
            </a:r>
            <a:endParaRPr sz="3600"/>
          </a:p>
        </p:txBody>
      </p:sp>
      <p:sp>
        <p:nvSpPr>
          <p:cNvPr id="211" name="Google Shape;211;p13"/>
          <p:cNvSpPr txBox="1"/>
          <p:nvPr>
            <p:ph idx="1" type="body"/>
          </p:nvPr>
        </p:nvSpPr>
        <p:spPr>
          <a:xfrm>
            <a:off x="314587" y="1340768"/>
            <a:ext cx="8710541" cy="5517231"/>
          </a:xfrm>
          <a:prstGeom prst="rect">
            <a:avLst/>
          </a:prstGeom>
          <a:noFill/>
          <a:ln>
            <a:noFill/>
          </a:ln>
        </p:spPr>
        <p:txBody>
          <a:bodyPr anchorCtr="0" anchor="t" bIns="45700" lIns="91425" spcFirstLastPara="1" rIns="91425" wrap="square" tIns="45700">
            <a:normAutofit/>
          </a:bodyPr>
          <a:lstStyle/>
          <a:p>
            <a:pPr indent="-385763" lvl="0" marL="385763" rtl="0" algn="l">
              <a:spcBef>
                <a:spcPts val="0"/>
              </a:spcBef>
              <a:spcAft>
                <a:spcPts val="0"/>
              </a:spcAft>
              <a:buClr>
                <a:schemeClr val="dk1"/>
              </a:buClr>
              <a:buSzPts val="2800"/>
              <a:buAutoNum type="arabicPeriod"/>
            </a:pPr>
            <a:r>
              <a:rPr lang="hr-HR" sz="2800">
                <a:latin typeface="Calibri"/>
                <a:ea typeface="Calibri"/>
                <a:cs typeface="Calibri"/>
                <a:sym typeface="Calibri"/>
              </a:rPr>
              <a:t>Omission test</a:t>
            </a:r>
            <a:endParaRPr sz="2800">
              <a:latin typeface="Calibri"/>
              <a:ea typeface="Calibri"/>
              <a:cs typeface="Calibri"/>
              <a:sym typeface="Calibri"/>
            </a:endParaRPr>
          </a:p>
          <a:p>
            <a:pPr indent="-385763" lvl="0" marL="385763" rtl="0" algn="l">
              <a:spcBef>
                <a:spcPts val="560"/>
              </a:spcBef>
              <a:spcAft>
                <a:spcPts val="0"/>
              </a:spcAft>
              <a:buClr>
                <a:schemeClr val="dk1"/>
              </a:buClr>
              <a:buSzPts val="2800"/>
              <a:buAutoNum type="arabicPeriod"/>
            </a:pPr>
            <a:r>
              <a:rPr lang="hr-HR" sz="2800">
                <a:latin typeface="Calibri"/>
                <a:ea typeface="Calibri"/>
                <a:cs typeface="Calibri"/>
                <a:sym typeface="Calibri"/>
              </a:rPr>
              <a:t>Implication test </a:t>
            </a:r>
            <a:endParaRPr/>
          </a:p>
          <a:p>
            <a:pPr indent="-385763" lvl="0" marL="385763" rtl="0" algn="l">
              <a:spcBef>
                <a:spcPts val="560"/>
              </a:spcBef>
              <a:spcAft>
                <a:spcPts val="0"/>
              </a:spcAft>
              <a:buClr>
                <a:schemeClr val="dk1"/>
              </a:buClr>
              <a:buSzPts val="2800"/>
              <a:buAutoNum type="arabicPeriod"/>
            </a:pPr>
            <a:r>
              <a:rPr i="1" lang="hr-HR" sz="2800">
                <a:latin typeface="Calibri"/>
                <a:ea typeface="Calibri"/>
                <a:cs typeface="Calibri"/>
                <a:sym typeface="Calibri"/>
              </a:rPr>
              <a:t>Do so </a:t>
            </a:r>
            <a:r>
              <a:rPr lang="hr-HR" sz="2800">
                <a:latin typeface="Calibri"/>
                <a:ea typeface="Calibri"/>
                <a:cs typeface="Calibri"/>
                <a:sym typeface="Calibri"/>
              </a:rPr>
              <a:t>test</a:t>
            </a:r>
            <a:endParaRPr/>
          </a:p>
          <a:p>
            <a:pPr indent="-385763" lvl="0" marL="385763" rtl="0" algn="l">
              <a:spcBef>
                <a:spcPts val="560"/>
              </a:spcBef>
              <a:spcAft>
                <a:spcPts val="0"/>
              </a:spcAft>
              <a:buClr>
                <a:schemeClr val="dk1"/>
              </a:buClr>
              <a:buSzPts val="2800"/>
              <a:buAutoNum type="arabicPeriod"/>
            </a:pPr>
            <a:r>
              <a:rPr i="1" lang="hr-HR" sz="2800">
                <a:latin typeface="Calibri"/>
                <a:ea typeface="Calibri"/>
                <a:cs typeface="Calibri"/>
                <a:sym typeface="Calibri"/>
              </a:rPr>
              <a:t>This happened </a:t>
            </a:r>
            <a:r>
              <a:rPr lang="hr-HR" sz="2800">
                <a:latin typeface="Calibri"/>
                <a:ea typeface="Calibri"/>
                <a:cs typeface="Calibri"/>
                <a:sym typeface="Calibri"/>
              </a:rPr>
              <a:t>test</a:t>
            </a:r>
            <a:endParaRPr/>
          </a:p>
          <a:p>
            <a:pPr indent="-385763" lvl="0" marL="385763" rtl="0" algn="l">
              <a:spcBef>
                <a:spcPts val="560"/>
              </a:spcBef>
              <a:spcAft>
                <a:spcPts val="0"/>
              </a:spcAft>
              <a:buClr>
                <a:schemeClr val="dk1"/>
              </a:buClr>
              <a:buSzPts val="2800"/>
              <a:buAutoNum type="arabicPeriod"/>
            </a:pPr>
            <a:r>
              <a:rPr lang="hr-HR" sz="2800">
                <a:latin typeface="Calibri"/>
                <a:ea typeface="Calibri"/>
                <a:cs typeface="Calibri"/>
                <a:sym typeface="Calibri"/>
              </a:rPr>
              <a:t>Replacement test</a:t>
            </a:r>
            <a:endParaRPr/>
          </a:p>
          <a:p>
            <a:pPr indent="-385763" lvl="0" marL="385763" rtl="0" algn="l">
              <a:spcBef>
                <a:spcPts val="560"/>
              </a:spcBef>
              <a:spcAft>
                <a:spcPts val="0"/>
              </a:spcAft>
              <a:buClr>
                <a:schemeClr val="dk1"/>
              </a:buClr>
              <a:buSzPts val="2800"/>
              <a:buAutoNum type="arabicPeriod"/>
            </a:pPr>
            <a:r>
              <a:rPr lang="hr-HR" sz="2800">
                <a:latin typeface="Calibri"/>
                <a:ea typeface="Calibri"/>
                <a:cs typeface="Calibri"/>
                <a:sym typeface="Calibri"/>
              </a:rPr>
              <a:t>Substitution test</a:t>
            </a:r>
            <a:endParaRPr/>
          </a:p>
          <a:p>
            <a:pPr indent="-385763" lvl="0" marL="385763" rtl="0" algn="l">
              <a:spcBef>
                <a:spcPts val="560"/>
              </a:spcBef>
              <a:spcAft>
                <a:spcPts val="0"/>
              </a:spcAft>
              <a:buClr>
                <a:schemeClr val="dk1"/>
              </a:buClr>
              <a:buSzPts val="2800"/>
              <a:buFont typeface="Arial"/>
              <a:buAutoNum type="arabicPeriod"/>
            </a:pPr>
            <a:r>
              <a:rPr lang="hr-HR" sz="2800">
                <a:latin typeface="Calibri"/>
                <a:ea typeface="Calibri"/>
                <a:cs typeface="Calibri"/>
                <a:sym typeface="Calibri"/>
              </a:rPr>
              <a:t>Dialogue test</a:t>
            </a:r>
            <a:endParaRPr/>
          </a:p>
          <a:p>
            <a:pPr indent="-165100" lvl="0" marL="342900" rtl="0" algn="l">
              <a:spcBef>
                <a:spcPts val="560"/>
              </a:spcBef>
              <a:spcAft>
                <a:spcPts val="0"/>
              </a:spcAft>
              <a:buClr>
                <a:schemeClr val="dk1"/>
              </a:buClr>
              <a:buSzPts val="2800"/>
              <a:buFont typeface="Calibri"/>
              <a:buNone/>
            </a:pPr>
            <a:r>
              <a:t/>
            </a:r>
            <a:endParaRPr sz="2800">
              <a:latin typeface="Calibri"/>
              <a:ea typeface="Calibri"/>
              <a:cs typeface="Calibri"/>
              <a:sym typeface="Calibri"/>
            </a:endParaRPr>
          </a:p>
          <a:p>
            <a:pPr indent="-285750" lvl="1" marL="742950" rtl="0" algn="l">
              <a:spcBef>
                <a:spcPts val="560"/>
              </a:spcBef>
              <a:spcAft>
                <a:spcPts val="0"/>
              </a:spcAft>
              <a:buClr>
                <a:schemeClr val="dk1"/>
              </a:buClr>
              <a:buSzPts val="2800"/>
              <a:buChar char="–"/>
            </a:pPr>
            <a:r>
              <a:rPr lang="hr-HR">
                <a:latin typeface="Calibri"/>
                <a:ea typeface="Calibri"/>
                <a:cs typeface="Calibri"/>
                <a:sym typeface="Calibri"/>
              </a:rPr>
              <a:t>the tests from dependency grammar and generative grammar are employed in repository</a:t>
            </a:r>
            <a:endParaRPr>
              <a:latin typeface="Calibri"/>
              <a:ea typeface="Calibri"/>
              <a:cs typeface="Calibri"/>
              <a:sym typeface="Calibri"/>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p:txBody>
      </p:sp>
      <p:cxnSp>
        <p:nvCxnSpPr>
          <p:cNvPr id="212" name="Google Shape;212;p13"/>
          <p:cNvCxnSpPr/>
          <p:nvPr/>
        </p:nvCxnSpPr>
        <p:spPr>
          <a:xfrm>
            <a:off x="314587" y="1052736"/>
            <a:ext cx="8500145"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4"/>
          <p:cNvSpPr txBox="1"/>
          <p:nvPr>
            <p:ph idx="1" type="body"/>
          </p:nvPr>
        </p:nvSpPr>
        <p:spPr>
          <a:xfrm>
            <a:off x="375820" y="1499008"/>
            <a:ext cx="8768180" cy="4440020"/>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spcBef>
                <a:spcPts val="0"/>
              </a:spcBef>
              <a:spcAft>
                <a:spcPts val="0"/>
              </a:spcAft>
              <a:buClr>
                <a:schemeClr val="dk1"/>
              </a:buClr>
              <a:buSzPct val="100000"/>
              <a:buChar char="•"/>
            </a:pPr>
            <a:r>
              <a:rPr lang="hr-HR">
                <a:latin typeface="Calibri"/>
                <a:ea typeface="Calibri"/>
                <a:cs typeface="Calibri"/>
                <a:sym typeface="Calibri"/>
              </a:rPr>
              <a:t>optionality test (Toivonen 2011), </a:t>
            </a:r>
            <a:r>
              <a:rPr i="1" lang="hr-HR">
                <a:latin typeface="Calibri"/>
                <a:ea typeface="Calibri"/>
                <a:cs typeface="Calibri"/>
                <a:sym typeface="Calibri"/>
              </a:rPr>
              <a:t>Eliminierungs</a:t>
            </a:r>
            <a:r>
              <a:rPr lang="hr-HR">
                <a:latin typeface="Calibri"/>
                <a:ea typeface="Calibri"/>
                <a:cs typeface="Calibri"/>
                <a:sym typeface="Calibri"/>
              </a:rPr>
              <a:t> test (Helbig &amp; Schenkel 1978), </a:t>
            </a:r>
            <a:r>
              <a:rPr i="1" lang="hr-HR">
                <a:latin typeface="Calibri"/>
                <a:ea typeface="Calibri"/>
                <a:cs typeface="Calibri"/>
                <a:sym typeface="Calibri"/>
              </a:rPr>
              <a:t>Reduktionstest</a:t>
            </a:r>
            <a:r>
              <a:rPr lang="hr-HR">
                <a:latin typeface="Calibri"/>
                <a:ea typeface="Calibri"/>
                <a:cs typeface="Calibri"/>
                <a:sym typeface="Calibri"/>
              </a:rPr>
              <a:t> (Engel 2009)</a:t>
            </a:r>
            <a:endParaRPr>
              <a:latin typeface="Calibri"/>
              <a:ea typeface="Calibri"/>
              <a:cs typeface="Calibri"/>
              <a:sym typeface="Calibri"/>
            </a:endParaRPr>
          </a:p>
          <a:p>
            <a:pPr indent="-342900" lvl="0" marL="342900" rtl="0" algn="l">
              <a:spcBef>
                <a:spcPts val="400"/>
              </a:spcBef>
              <a:spcAft>
                <a:spcPts val="0"/>
              </a:spcAft>
              <a:buClr>
                <a:schemeClr val="dk1"/>
              </a:buClr>
              <a:buSzPct val="100000"/>
              <a:buChar char="•"/>
            </a:pPr>
            <a:r>
              <a:rPr lang="hr-HR">
                <a:latin typeface="Calibri"/>
                <a:ea typeface="Calibri"/>
                <a:cs typeface="Calibri"/>
                <a:sym typeface="Calibri"/>
              </a:rPr>
              <a:t>separation of obligatory elements from non-obligatory elements</a:t>
            </a:r>
            <a:endParaRPr>
              <a:latin typeface="Calibri"/>
              <a:ea typeface="Calibri"/>
              <a:cs typeface="Calibri"/>
              <a:sym typeface="Calibri"/>
            </a:endParaRPr>
          </a:p>
          <a:p>
            <a:pPr indent="-342900" lvl="0" marL="342900" rtl="0" algn="l">
              <a:spcBef>
                <a:spcPts val="400"/>
              </a:spcBef>
              <a:spcAft>
                <a:spcPts val="0"/>
              </a:spcAft>
              <a:buClr>
                <a:schemeClr val="dk1"/>
              </a:buClr>
              <a:buSzPct val="100000"/>
              <a:buChar char="•"/>
            </a:pPr>
            <a:r>
              <a:rPr lang="hr-HR">
                <a:latin typeface="Calibri"/>
                <a:ea typeface="Calibri"/>
                <a:cs typeface="Calibri"/>
                <a:sym typeface="Calibri"/>
              </a:rPr>
              <a:t>if a syntactic phrase can be omitted, and the sentence remains grammatical, the omitted part is not an obligatory argument, but an optional argument or an adjunct</a:t>
            </a:r>
            <a:endParaRPr>
              <a:latin typeface="Calibri"/>
              <a:ea typeface="Calibri"/>
              <a:cs typeface="Calibri"/>
              <a:sym typeface="Calibri"/>
            </a:endParaRPr>
          </a:p>
          <a:p>
            <a:pPr indent="0" lvl="0" marL="0" rtl="0" algn="l">
              <a:spcBef>
                <a:spcPts val="197"/>
              </a:spcBef>
              <a:spcAft>
                <a:spcPts val="0"/>
              </a:spcAft>
              <a:buClr>
                <a:schemeClr val="dk1"/>
              </a:buClr>
              <a:buSzPct val="100000"/>
              <a:buNone/>
            </a:pPr>
            <a:r>
              <a:t/>
            </a:r>
            <a:endParaRPr sz="1575">
              <a:latin typeface="Calibri"/>
              <a:ea typeface="Calibri"/>
              <a:cs typeface="Calibri"/>
              <a:sym typeface="Calibri"/>
            </a:endParaRPr>
          </a:p>
          <a:p>
            <a:pPr indent="0" lvl="0" marL="0" rtl="0" algn="l">
              <a:spcBef>
                <a:spcPts val="197"/>
              </a:spcBef>
              <a:spcAft>
                <a:spcPts val="0"/>
              </a:spcAft>
              <a:buClr>
                <a:schemeClr val="dk1"/>
              </a:buClr>
              <a:buSzPct val="100000"/>
              <a:buNone/>
            </a:pPr>
            <a:r>
              <a:rPr lang="hr-HR" sz="1575">
                <a:latin typeface="Calibri"/>
                <a:ea typeface="Calibri"/>
                <a:cs typeface="Calibri"/>
                <a:sym typeface="Calibri"/>
              </a:rPr>
              <a:t>(1)</a:t>
            </a:r>
            <a:endParaRPr sz="1575">
              <a:latin typeface="Calibri"/>
              <a:ea typeface="Calibri"/>
              <a:cs typeface="Calibri"/>
              <a:sym typeface="Calibri"/>
            </a:endParaRPr>
          </a:p>
          <a:p>
            <a:pPr indent="0" lvl="0" marL="0" rtl="0" algn="l">
              <a:spcBef>
                <a:spcPts val="400"/>
              </a:spcBef>
              <a:spcAft>
                <a:spcPts val="0"/>
              </a:spcAft>
              <a:buClr>
                <a:schemeClr val="dk1"/>
              </a:buClr>
              <a:buSzPct val="100000"/>
              <a:buNone/>
            </a:pPr>
            <a:r>
              <a:t/>
            </a:r>
            <a:endParaRPr>
              <a:latin typeface="Calibri"/>
              <a:ea typeface="Calibri"/>
              <a:cs typeface="Calibri"/>
              <a:sym typeface="Calibri"/>
            </a:endParaRPr>
          </a:p>
          <a:p>
            <a:pPr indent="0" lvl="0" marL="0" rtl="0" algn="l">
              <a:spcBef>
                <a:spcPts val="400"/>
              </a:spcBef>
              <a:spcAft>
                <a:spcPts val="0"/>
              </a:spcAft>
              <a:buClr>
                <a:schemeClr val="dk1"/>
              </a:buClr>
              <a:buSzPct val="100000"/>
              <a:buNone/>
            </a:pPr>
            <a:r>
              <a:t/>
            </a:r>
            <a:endParaRPr>
              <a:latin typeface="Calibri"/>
              <a:ea typeface="Calibri"/>
              <a:cs typeface="Calibri"/>
              <a:sym typeface="Calibri"/>
            </a:endParaRPr>
          </a:p>
          <a:p>
            <a:pPr indent="0" lvl="0" marL="0" rtl="0" algn="l">
              <a:spcBef>
                <a:spcPts val="178"/>
              </a:spcBef>
              <a:spcAft>
                <a:spcPts val="0"/>
              </a:spcAft>
              <a:buClr>
                <a:schemeClr val="dk1"/>
              </a:buClr>
              <a:buSzPct val="100000"/>
              <a:buNone/>
            </a:pPr>
            <a:r>
              <a:t/>
            </a:r>
            <a:endParaRPr sz="1425">
              <a:latin typeface="Calibri"/>
              <a:ea typeface="Calibri"/>
              <a:cs typeface="Calibri"/>
              <a:sym typeface="Calibri"/>
            </a:endParaRPr>
          </a:p>
          <a:p>
            <a:pPr indent="0" lvl="0" marL="0" rtl="0" algn="l">
              <a:spcBef>
                <a:spcPts val="178"/>
              </a:spcBef>
              <a:spcAft>
                <a:spcPts val="0"/>
              </a:spcAft>
              <a:buClr>
                <a:schemeClr val="dk1"/>
              </a:buClr>
              <a:buSzPct val="100000"/>
              <a:buNone/>
            </a:pPr>
            <a:r>
              <a:rPr lang="hr-HR" sz="1425">
                <a:latin typeface="Calibri"/>
                <a:ea typeface="Calibri"/>
                <a:cs typeface="Calibri"/>
                <a:sym typeface="Calibri"/>
              </a:rPr>
              <a:t>(2)</a:t>
            </a:r>
            <a:endParaRPr sz="1425">
              <a:latin typeface="Calibri"/>
              <a:ea typeface="Calibri"/>
              <a:cs typeface="Calibri"/>
              <a:sym typeface="Calibri"/>
            </a:endParaRPr>
          </a:p>
          <a:p>
            <a:pPr indent="-215900" lvl="0" marL="342900" rtl="0" algn="l">
              <a:spcBef>
                <a:spcPts val="400"/>
              </a:spcBef>
              <a:spcAft>
                <a:spcPts val="0"/>
              </a:spcAft>
              <a:buClr>
                <a:schemeClr val="dk1"/>
              </a:buClr>
              <a:buSzPct val="100000"/>
              <a:buNone/>
            </a:pPr>
            <a:r>
              <a:t/>
            </a:r>
            <a:endParaRPr>
              <a:latin typeface="Calibri"/>
              <a:ea typeface="Calibri"/>
              <a:cs typeface="Calibri"/>
              <a:sym typeface="Calibri"/>
            </a:endParaRPr>
          </a:p>
          <a:p>
            <a:pPr indent="-215900" lvl="0" marL="342900" rtl="0" algn="l">
              <a:spcBef>
                <a:spcPts val="400"/>
              </a:spcBef>
              <a:spcAft>
                <a:spcPts val="0"/>
              </a:spcAft>
              <a:buClr>
                <a:schemeClr val="dk1"/>
              </a:buClr>
              <a:buSzPct val="100000"/>
              <a:buNone/>
            </a:pPr>
            <a:r>
              <a:t/>
            </a:r>
            <a:endParaRPr>
              <a:latin typeface="Calibri"/>
              <a:ea typeface="Calibri"/>
              <a:cs typeface="Calibri"/>
              <a:sym typeface="Calibri"/>
            </a:endParaRPr>
          </a:p>
          <a:p>
            <a:pPr indent="-215900" lvl="0" marL="342900" rtl="0" algn="l">
              <a:spcBef>
                <a:spcPts val="400"/>
              </a:spcBef>
              <a:spcAft>
                <a:spcPts val="0"/>
              </a:spcAft>
              <a:buClr>
                <a:schemeClr val="dk1"/>
              </a:buClr>
              <a:buSzPct val="100000"/>
              <a:buNone/>
            </a:pPr>
            <a:r>
              <a:t/>
            </a:r>
            <a:endParaRPr>
              <a:latin typeface="Calibri"/>
              <a:ea typeface="Calibri"/>
              <a:cs typeface="Calibri"/>
              <a:sym typeface="Calibri"/>
            </a:endParaRPr>
          </a:p>
          <a:p>
            <a:pPr indent="-342900" lvl="0" marL="342900" rtl="0" algn="l">
              <a:spcBef>
                <a:spcPts val="400"/>
              </a:spcBef>
              <a:spcAft>
                <a:spcPts val="0"/>
              </a:spcAft>
              <a:buClr>
                <a:schemeClr val="dk1"/>
              </a:buClr>
              <a:buSzPct val="100000"/>
              <a:buChar char="•"/>
            </a:pPr>
            <a:r>
              <a:rPr lang="hr-HR">
                <a:latin typeface="Calibri"/>
                <a:ea typeface="Calibri"/>
                <a:cs typeface="Calibri"/>
                <a:sym typeface="Calibri"/>
              </a:rPr>
              <a:t>problem: arguments can be omitted (</a:t>
            </a:r>
            <a:r>
              <a:rPr i="1" lang="hr-HR">
                <a:latin typeface="Calibri"/>
                <a:ea typeface="Calibri"/>
                <a:cs typeface="Calibri"/>
                <a:sym typeface="Calibri"/>
              </a:rPr>
              <a:t>eat</a:t>
            </a:r>
            <a:r>
              <a:rPr lang="hr-HR">
                <a:latin typeface="Calibri"/>
                <a:ea typeface="Calibri"/>
                <a:cs typeface="Calibri"/>
                <a:sym typeface="Calibri"/>
              </a:rPr>
              <a:t>, </a:t>
            </a:r>
            <a:r>
              <a:rPr i="1" lang="hr-HR">
                <a:latin typeface="Calibri"/>
                <a:ea typeface="Calibri"/>
                <a:cs typeface="Calibri"/>
                <a:sym typeface="Calibri"/>
              </a:rPr>
              <a:t>read</a:t>
            </a:r>
            <a:r>
              <a:rPr lang="hr-HR">
                <a:latin typeface="Calibri"/>
                <a:ea typeface="Calibri"/>
                <a:cs typeface="Calibri"/>
                <a:sym typeface="Calibri"/>
              </a:rPr>
              <a:t>, </a:t>
            </a:r>
            <a:r>
              <a:rPr i="1" lang="hr-HR">
                <a:latin typeface="Calibri"/>
                <a:ea typeface="Calibri"/>
                <a:cs typeface="Calibri"/>
                <a:sym typeface="Calibri"/>
              </a:rPr>
              <a:t>sing</a:t>
            </a:r>
            <a:r>
              <a:rPr lang="hr-HR">
                <a:latin typeface="Calibri"/>
                <a:ea typeface="Calibri"/>
                <a:cs typeface="Calibri"/>
                <a:sym typeface="Calibri"/>
              </a:rPr>
              <a:t>) and some adjuncts are obligatory (by-phrases) </a:t>
            </a:r>
            <a:endParaRPr>
              <a:latin typeface="Calibri"/>
              <a:ea typeface="Calibri"/>
              <a:cs typeface="Calibri"/>
              <a:sym typeface="Calibri"/>
            </a:endParaRPr>
          </a:p>
          <a:p>
            <a:pPr indent="0" lvl="0" marL="0" rtl="0" algn="l">
              <a:spcBef>
                <a:spcPts val="400"/>
              </a:spcBef>
              <a:spcAft>
                <a:spcPts val="0"/>
              </a:spcAft>
              <a:buClr>
                <a:schemeClr val="dk1"/>
              </a:buClr>
              <a:buSzPct val="100000"/>
              <a:buNone/>
            </a:pPr>
            <a:r>
              <a:t/>
            </a:r>
            <a:endParaRPr>
              <a:latin typeface="Calibri"/>
              <a:ea typeface="Calibri"/>
              <a:cs typeface="Calibri"/>
              <a:sym typeface="Calibri"/>
            </a:endParaRPr>
          </a:p>
        </p:txBody>
      </p:sp>
      <p:cxnSp>
        <p:nvCxnSpPr>
          <p:cNvPr id="219" name="Google Shape;219;p14"/>
          <p:cNvCxnSpPr/>
          <p:nvPr/>
        </p:nvCxnSpPr>
        <p:spPr>
          <a:xfrm>
            <a:off x="314585" y="1124744"/>
            <a:ext cx="8500145" cy="0"/>
          </a:xfrm>
          <a:prstGeom prst="straightConnector1">
            <a:avLst/>
          </a:prstGeom>
          <a:noFill/>
          <a:ln cap="flat" cmpd="sng" w="50800">
            <a:solidFill>
              <a:schemeClr val="dk1">
                <a:alpha val="69803"/>
              </a:schemeClr>
            </a:solidFill>
            <a:prstDash val="solid"/>
            <a:round/>
            <a:headEnd len="sm" w="sm" type="none"/>
            <a:tailEnd len="sm" w="sm" type="none"/>
          </a:ln>
        </p:spPr>
      </p:cxnSp>
      <p:sp>
        <p:nvSpPr>
          <p:cNvPr id="220" name="Google Shape;220;p14"/>
          <p:cNvSpPr txBox="1"/>
          <p:nvPr/>
        </p:nvSpPr>
        <p:spPr>
          <a:xfrm>
            <a:off x="706509" y="244407"/>
            <a:ext cx="7716299" cy="713960"/>
          </a:xfrm>
          <a:prstGeom prst="rect">
            <a:avLst/>
          </a:prstGeom>
          <a:noFill/>
          <a:ln>
            <a:noFill/>
          </a:ln>
        </p:spPr>
        <p:txBody>
          <a:bodyPr anchorCtr="0" anchor="ctr"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3300"/>
              <a:buFont typeface="Calibri"/>
              <a:buNone/>
            </a:pPr>
            <a:r>
              <a:rPr lang="hr-HR" sz="3300">
                <a:solidFill>
                  <a:schemeClr val="dk1"/>
                </a:solidFill>
                <a:latin typeface="Calibri"/>
                <a:ea typeface="Calibri"/>
                <a:cs typeface="Calibri"/>
                <a:sym typeface="Calibri"/>
              </a:rPr>
              <a:t>1. Omission test</a:t>
            </a:r>
            <a:endParaRPr sz="3300">
              <a:solidFill>
                <a:schemeClr val="dk1"/>
              </a:solidFill>
              <a:latin typeface="Calibri"/>
              <a:ea typeface="Calibri"/>
              <a:cs typeface="Calibri"/>
              <a:sym typeface="Calibri"/>
            </a:endParaRPr>
          </a:p>
        </p:txBody>
      </p:sp>
      <p:graphicFrame>
        <p:nvGraphicFramePr>
          <p:cNvPr id="221" name="Google Shape;221;p14"/>
          <p:cNvGraphicFramePr/>
          <p:nvPr/>
        </p:nvGraphicFramePr>
        <p:xfrm>
          <a:off x="719750" y="3185054"/>
          <a:ext cx="3000000" cy="3000000"/>
        </p:xfrm>
        <a:graphic>
          <a:graphicData uri="http://schemas.openxmlformats.org/drawingml/2006/table">
            <a:tbl>
              <a:tblPr bandRow="1" firstRow="1">
                <a:noFill/>
                <a:tableStyleId>{F1A892A7-BDFC-460A-84D4-8ADE21FD04EB}</a:tableStyleId>
              </a:tblPr>
              <a:tblGrid>
                <a:gridCol w="639375"/>
                <a:gridCol w="658475"/>
                <a:gridCol w="784375"/>
                <a:gridCol w="450625"/>
                <a:gridCol w="1219200"/>
              </a:tblGrid>
              <a:tr h="278125">
                <a:tc>
                  <a:txBody>
                    <a:bodyPr/>
                    <a:lstStyle/>
                    <a:p>
                      <a:pPr indent="0" lvl="0" marL="0" marR="0" rtl="0" algn="l">
                        <a:spcBef>
                          <a:spcPts val="0"/>
                        </a:spcBef>
                        <a:spcAft>
                          <a:spcPts val="0"/>
                        </a:spcAft>
                        <a:buNone/>
                      </a:pPr>
                      <a:r>
                        <a:rPr lang="hr-HR" sz="1400" u="none" cap="none" strike="noStrike"/>
                        <a:t>Dječak</a:t>
                      </a:r>
                      <a:endParaRPr/>
                    </a:p>
                  </a:txBody>
                  <a:tcPr marT="34300" marB="34300" marR="68575" marL="68575"/>
                </a:tc>
                <a:tc>
                  <a:txBody>
                    <a:bodyPr/>
                    <a:lstStyle/>
                    <a:p>
                      <a:pPr indent="0" lvl="0" marL="0" marR="0" rtl="0" algn="l">
                        <a:spcBef>
                          <a:spcPts val="0"/>
                        </a:spcBef>
                        <a:spcAft>
                          <a:spcPts val="0"/>
                        </a:spcAft>
                        <a:buNone/>
                      </a:pPr>
                      <a:r>
                        <a:rPr lang="hr-HR" sz="1400"/>
                        <a:t>baca</a:t>
                      </a:r>
                      <a:endParaRPr/>
                    </a:p>
                  </a:txBody>
                  <a:tcPr marT="34300" marB="34300" marR="68575" marL="68575"/>
                </a:tc>
                <a:tc>
                  <a:txBody>
                    <a:bodyPr/>
                    <a:lstStyle/>
                    <a:p>
                      <a:pPr indent="0" lvl="0" marL="0" marR="0" rtl="0" algn="l">
                        <a:spcBef>
                          <a:spcPts val="0"/>
                        </a:spcBef>
                        <a:spcAft>
                          <a:spcPts val="0"/>
                        </a:spcAft>
                        <a:buNone/>
                      </a:pPr>
                      <a:r>
                        <a:rPr lang="hr-HR" sz="1400"/>
                        <a:t>kamenje</a:t>
                      </a:r>
                      <a:endParaRPr/>
                    </a:p>
                  </a:txBody>
                  <a:tcPr marT="34300" marB="34300" marR="68575" marL="68575"/>
                </a:tc>
                <a:tc>
                  <a:txBody>
                    <a:bodyPr/>
                    <a:lstStyle/>
                    <a:p>
                      <a:pPr indent="0" lvl="0" marL="0" marR="0" rtl="0" algn="l">
                        <a:spcBef>
                          <a:spcPts val="0"/>
                        </a:spcBef>
                        <a:spcAft>
                          <a:spcPts val="0"/>
                        </a:spcAft>
                        <a:buNone/>
                      </a:pPr>
                      <a:r>
                        <a:rPr lang="hr-HR" sz="1400"/>
                        <a:t>(u</a:t>
                      </a:r>
                      <a:endParaRPr/>
                    </a:p>
                  </a:txBody>
                  <a:tcPr marT="34300" marB="34300" marR="68575" marL="68575"/>
                </a:tc>
                <a:tc>
                  <a:txBody>
                    <a:bodyPr/>
                    <a:lstStyle/>
                    <a:p>
                      <a:pPr indent="0" lvl="0" marL="0" marR="0" rtl="0" algn="l">
                        <a:spcBef>
                          <a:spcPts val="0"/>
                        </a:spcBef>
                        <a:spcAft>
                          <a:spcPts val="0"/>
                        </a:spcAft>
                        <a:buNone/>
                      </a:pPr>
                      <a:r>
                        <a:rPr lang="hr-HR" sz="1400"/>
                        <a:t>vodu).</a:t>
                      </a:r>
                      <a:endParaRPr/>
                    </a:p>
                  </a:txBody>
                  <a:tcPr marT="34300" marB="34300" marR="68575" marL="68575"/>
                </a:tc>
              </a:tr>
              <a:tr h="278125">
                <a:tc>
                  <a:txBody>
                    <a:bodyPr/>
                    <a:lstStyle/>
                    <a:p>
                      <a:pPr indent="0" lvl="0" marL="0" marR="0" rtl="0" algn="l">
                        <a:spcBef>
                          <a:spcPts val="0"/>
                        </a:spcBef>
                        <a:spcAft>
                          <a:spcPts val="0"/>
                        </a:spcAft>
                        <a:buNone/>
                      </a:pPr>
                      <a:r>
                        <a:rPr lang="hr-HR" sz="1400"/>
                        <a:t>boy</a:t>
                      </a:r>
                      <a:endParaRPr/>
                    </a:p>
                  </a:txBody>
                  <a:tcPr marT="34300" marB="34300" marR="68575" marL="68575"/>
                </a:tc>
                <a:tc>
                  <a:txBody>
                    <a:bodyPr/>
                    <a:lstStyle/>
                    <a:p>
                      <a:pPr indent="0" lvl="0" marL="0" marR="0" rtl="0" algn="l">
                        <a:spcBef>
                          <a:spcPts val="0"/>
                        </a:spcBef>
                        <a:spcAft>
                          <a:spcPts val="0"/>
                        </a:spcAft>
                        <a:buNone/>
                      </a:pPr>
                      <a:r>
                        <a:rPr lang="hr-HR" sz="1400"/>
                        <a:t>throws</a:t>
                      </a:r>
                      <a:endParaRPr sz="1400"/>
                    </a:p>
                  </a:txBody>
                  <a:tcPr marT="34300" marB="34300" marR="68575" marL="68575"/>
                </a:tc>
                <a:tc>
                  <a:txBody>
                    <a:bodyPr/>
                    <a:lstStyle/>
                    <a:p>
                      <a:pPr indent="0" lvl="0" marL="0" marR="0" rtl="0" algn="l">
                        <a:spcBef>
                          <a:spcPts val="0"/>
                        </a:spcBef>
                        <a:spcAft>
                          <a:spcPts val="0"/>
                        </a:spcAft>
                        <a:buNone/>
                      </a:pPr>
                      <a:r>
                        <a:rPr lang="hr-HR" sz="1400"/>
                        <a:t>stones</a:t>
                      </a:r>
                      <a:endParaRPr sz="1400"/>
                    </a:p>
                  </a:txBody>
                  <a:tcPr marT="34300" marB="34300" marR="68575" marL="68575"/>
                </a:tc>
                <a:tc>
                  <a:txBody>
                    <a:bodyPr/>
                    <a:lstStyle/>
                    <a:p>
                      <a:pPr indent="0" lvl="0" marL="0" marR="0" rtl="0" algn="l">
                        <a:spcBef>
                          <a:spcPts val="0"/>
                        </a:spcBef>
                        <a:spcAft>
                          <a:spcPts val="0"/>
                        </a:spcAft>
                        <a:buNone/>
                      </a:pPr>
                      <a:r>
                        <a:rPr lang="hr-HR" sz="1400"/>
                        <a:t>into</a:t>
                      </a:r>
                      <a:endParaRPr sz="1400"/>
                    </a:p>
                  </a:txBody>
                  <a:tcPr marT="34300" marB="34300" marR="68575" marL="68575"/>
                </a:tc>
                <a:tc>
                  <a:txBody>
                    <a:bodyPr/>
                    <a:lstStyle/>
                    <a:p>
                      <a:pPr indent="0" lvl="0" marL="0" marR="0" rtl="0" algn="l">
                        <a:spcBef>
                          <a:spcPts val="0"/>
                        </a:spcBef>
                        <a:spcAft>
                          <a:spcPts val="0"/>
                        </a:spcAft>
                        <a:buNone/>
                      </a:pPr>
                      <a:r>
                        <a:rPr lang="hr-HR" sz="1400"/>
                        <a:t>water.ACC.SG</a:t>
                      </a:r>
                      <a:endParaRPr/>
                    </a:p>
                  </a:txBody>
                  <a:tcPr marT="34300" marB="34300" marR="68575" marL="68575"/>
                </a:tc>
              </a:tr>
              <a:tr h="278125">
                <a:tc gridSpan="5">
                  <a:txBody>
                    <a:bodyPr/>
                    <a:lstStyle/>
                    <a:p>
                      <a:pPr indent="0" lvl="0" marL="0" marR="0" rtl="0" algn="l">
                        <a:spcBef>
                          <a:spcPts val="0"/>
                        </a:spcBef>
                        <a:spcAft>
                          <a:spcPts val="0"/>
                        </a:spcAft>
                        <a:buNone/>
                      </a:pPr>
                      <a:r>
                        <a:rPr lang="hr-HR" sz="1400"/>
                        <a:t>‘A</a:t>
                      </a:r>
                      <a:r>
                        <a:rPr lang="hr-HR" sz="1400"/>
                        <a:t> b</a:t>
                      </a:r>
                      <a:r>
                        <a:rPr lang="hr-HR" sz="1400"/>
                        <a:t>oy throws stones (into the water).’</a:t>
                      </a:r>
                      <a:endParaRPr/>
                    </a:p>
                  </a:txBody>
                  <a:tcPr marT="34300" marB="34300" marR="68575" marL="68575"/>
                </a:tc>
                <a:tc hMerge="1"/>
                <a:tc hMerge="1"/>
                <a:tc hMerge="1"/>
                <a:tc hMerge="1"/>
              </a:tr>
            </a:tbl>
          </a:graphicData>
        </a:graphic>
      </p:graphicFrame>
      <p:graphicFrame>
        <p:nvGraphicFramePr>
          <p:cNvPr id="222" name="Google Shape;222;p14"/>
          <p:cNvGraphicFramePr/>
          <p:nvPr/>
        </p:nvGraphicFramePr>
        <p:xfrm>
          <a:off x="785901" y="4080057"/>
          <a:ext cx="3000000" cy="3000000"/>
        </p:xfrm>
        <a:graphic>
          <a:graphicData uri="http://schemas.openxmlformats.org/drawingml/2006/table">
            <a:tbl>
              <a:tblPr bandRow="1" firstRow="1">
                <a:noFill/>
                <a:tableStyleId>{F1A892A7-BDFC-460A-84D4-8ADE21FD04EB}</a:tableStyleId>
              </a:tblPr>
              <a:tblGrid>
                <a:gridCol w="484950"/>
                <a:gridCol w="667900"/>
                <a:gridCol w="825300"/>
                <a:gridCol w="405050"/>
                <a:gridCol w="1302700"/>
              </a:tblGrid>
              <a:tr h="278125">
                <a:tc>
                  <a:txBody>
                    <a:bodyPr/>
                    <a:lstStyle/>
                    <a:p>
                      <a:pPr indent="0" lvl="0" marL="0" marR="0" rtl="0" algn="l">
                        <a:spcBef>
                          <a:spcPts val="0"/>
                        </a:spcBef>
                        <a:spcAft>
                          <a:spcPts val="0"/>
                        </a:spcAft>
                        <a:buNone/>
                      </a:pPr>
                      <a:r>
                        <a:rPr lang="hr-HR" sz="1400"/>
                        <a:t>Moj</a:t>
                      </a:r>
                      <a:endParaRPr/>
                    </a:p>
                  </a:txBody>
                  <a:tcPr marT="34300" marB="34300" marR="68575" marL="68575"/>
                </a:tc>
                <a:tc>
                  <a:txBody>
                    <a:bodyPr/>
                    <a:lstStyle/>
                    <a:p>
                      <a:pPr indent="0" lvl="0" marL="0" marR="0" rtl="0" algn="l">
                        <a:spcBef>
                          <a:spcPts val="0"/>
                        </a:spcBef>
                        <a:spcAft>
                          <a:spcPts val="0"/>
                        </a:spcAft>
                        <a:buNone/>
                      </a:pPr>
                      <a:r>
                        <a:rPr lang="hr-HR" sz="1400"/>
                        <a:t>rođak</a:t>
                      </a:r>
                      <a:endParaRPr/>
                    </a:p>
                  </a:txBody>
                  <a:tcPr marT="34300" marB="34300" marR="68575" marL="68575"/>
                </a:tc>
                <a:tc>
                  <a:txBody>
                    <a:bodyPr/>
                    <a:lstStyle/>
                    <a:p>
                      <a:pPr indent="0" lvl="0" marL="0" marR="0" rtl="0" algn="l">
                        <a:spcBef>
                          <a:spcPts val="0"/>
                        </a:spcBef>
                        <a:spcAft>
                          <a:spcPts val="0"/>
                        </a:spcAft>
                        <a:buNone/>
                      </a:pPr>
                      <a:r>
                        <a:rPr lang="hr-HR" sz="1400"/>
                        <a:t>boravi</a:t>
                      </a:r>
                      <a:endParaRPr/>
                    </a:p>
                  </a:txBody>
                  <a:tcPr marT="34300" marB="34300" marR="68575" marL="68575"/>
                </a:tc>
                <a:tc>
                  <a:txBody>
                    <a:bodyPr/>
                    <a:lstStyle/>
                    <a:p>
                      <a:pPr indent="0" lvl="0" marL="0" marR="0" rtl="0" algn="l">
                        <a:spcBef>
                          <a:spcPts val="0"/>
                        </a:spcBef>
                        <a:spcAft>
                          <a:spcPts val="0"/>
                        </a:spcAft>
                        <a:buNone/>
                      </a:pPr>
                      <a:r>
                        <a:rPr lang="hr-HR" sz="1400" u="sng"/>
                        <a:t>(*u</a:t>
                      </a:r>
                      <a:endParaRPr/>
                    </a:p>
                  </a:txBody>
                  <a:tcPr marT="34300" marB="34300" marR="68575" marL="68575"/>
                </a:tc>
                <a:tc>
                  <a:txBody>
                    <a:bodyPr/>
                    <a:lstStyle/>
                    <a:p>
                      <a:pPr indent="0" lvl="0" marL="0" marR="0" rtl="0" algn="l">
                        <a:spcBef>
                          <a:spcPts val="0"/>
                        </a:spcBef>
                        <a:spcAft>
                          <a:spcPts val="0"/>
                        </a:spcAft>
                        <a:buNone/>
                      </a:pPr>
                      <a:r>
                        <a:rPr lang="hr-HR" sz="1400" u="sng"/>
                        <a:t>Chicagu).</a:t>
                      </a:r>
                      <a:endParaRPr/>
                    </a:p>
                  </a:txBody>
                  <a:tcPr marT="34300" marB="34300" marR="68575" marL="68575"/>
                </a:tc>
              </a:tr>
              <a:tr h="278125">
                <a:tc>
                  <a:txBody>
                    <a:bodyPr/>
                    <a:lstStyle/>
                    <a:p>
                      <a:pPr indent="0" lvl="0" marL="0" marR="0" rtl="0" algn="l">
                        <a:spcBef>
                          <a:spcPts val="0"/>
                        </a:spcBef>
                        <a:spcAft>
                          <a:spcPts val="0"/>
                        </a:spcAft>
                        <a:buNone/>
                      </a:pPr>
                      <a:r>
                        <a:rPr lang="hr-HR" sz="1400"/>
                        <a:t>my</a:t>
                      </a:r>
                      <a:endParaRPr sz="1400"/>
                    </a:p>
                  </a:txBody>
                  <a:tcPr marT="34300" marB="34300" marR="68575" marL="68575"/>
                </a:tc>
                <a:tc>
                  <a:txBody>
                    <a:bodyPr/>
                    <a:lstStyle/>
                    <a:p>
                      <a:pPr indent="0" lvl="0" marL="0" marR="0" rtl="0" algn="l">
                        <a:spcBef>
                          <a:spcPts val="0"/>
                        </a:spcBef>
                        <a:spcAft>
                          <a:spcPts val="0"/>
                        </a:spcAft>
                        <a:buNone/>
                      </a:pPr>
                      <a:r>
                        <a:rPr lang="hr-HR" sz="1400"/>
                        <a:t>cousin</a:t>
                      </a:r>
                      <a:endParaRPr sz="1400"/>
                    </a:p>
                  </a:txBody>
                  <a:tcPr marT="34300" marB="34300" marR="68575" marL="68575"/>
                </a:tc>
                <a:tc>
                  <a:txBody>
                    <a:bodyPr/>
                    <a:lstStyle/>
                    <a:p>
                      <a:pPr indent="0" lvl="0" marL="0" marR="0" rtl="0" algn="l">
                        <a:spcBef>
                          <a:spcPts val="0"/>
                        </a:spcBef>
                        <a:spcAft>
                          <a:spcPts val="0"/>
                        </a:spcAft>
                        <a:buNone/>
                      </a:pPr>
                      <a:r>
                        <a:rPr lang="hr-HR" sz="1400"/>
                        <a:t>is-staying</a:t>
                      </a:r>
                      <a:endParaRPr sz="1400"/>
                    </a:p>
                  </a:txBody>
                  <a:tcPr marT="34300" marB="34300" marR="68575" marL="68575"/>
                </a:tc>
                <a:tc>
                  <a:txBody>
                    <a:bodyPr/>
                    <a:lstStyle/>
                    <a:p>
                      <a:pPr indent="0" lvl="0" marL="0" marR="0" rtl="0" algn="l">
                        <a:spcBef>
                          <a:spcPts val="0"/>
                        </a:spcBef>
                        <a:spcAft>
                          <a:spcPts val="0"/>
                        </a:spcAft>
                        <a:buNone/>
                      </a:pPr>
                      <a:r>
                        <a:rPr lang="hr-HR" sz="1400"/>
                        <a:t>in</a:t>
                      </a:r>
                      <a:endParaRPr sz="1400"/>
                    </a:p>
                  </a:txBody>
                  <a:tcPr marT="34300" marB="34300" marR="68575" marL="68575"/>
                </a:tc>
                <a:tc>
                  <a:txBody>
                    <a:bodyPr/>
                    <a:lstStyle/>
                    <a:p>
                      <a:pPr indent="0" lvl="0" marL="0" marR="0" rtl="0" algn="l">
                        <a:spcBef>
                          <a:spcPts val="0"/>
                        </a:spcBef>
                        <a:spcAft>
                          <a:spcPts val="0"/>
                        </a:spcAft>
                        <a:buNone/>
                      </a:pPr>
                      <a:r>
                        <a:rPr lang="hr-HR" sz="1400"/>
                        <a:t>Chicago. LOC.SG</a:t>
                      </a:r>
                      <a:endParaRPr/>
                    </a:p>
                  </a:txBody>
                  <a:tcPr marT="34300" marB="34300" marR="68575" marL="68575"/>
                </a:tc>
              </a:tr>
              <a:tr h="278125">
                <a:tc gridSpan="5">
                  <a:txBody>
                    <a:bodyPr/>
                    <a:lstStyle/>
                    <a:p>
                      <a:pPr indent="0" lvl="0" marL="0" marR="0" rtl="0" algn="l">
                        <a:spcBef>
                          <a:spcPts val="0"/>
                        </a:spcBef>
                        <a:spcAft>
                          <a:spcPts val="0"/>
                        </a:spcAft>
                        <a:buNone/>
                      </a:pPr>
                      <a:r>
                        <a:rPr lang="hr-HR" sz="1400"/>
                        <a:t>‘My cousin is staying (*in Chicago.)’</a:t>
                      </a:r>
                      <a:endParaRPr/>
                    </a:p>
                  </a:txBody>
                  <a:tcPr marT="34300" marB="34300" marR="68575" marL="68575"/>
                </a:tc>
                <a:tc hMerge="1"/>
                <a:tc hMerge="1"/>
                <a:tc hMerge="1"/>
                <a:tc hMerge="1"/>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5"/>
          <p:cNvSpPr txBox="1"/>
          <p:nvPr>
            <p:ph idx="1" type="body"/>
          </p:nvPr>
        </p:nvSpPr>
        <p:spPr>
          <a:xfrm>
            <a:off x="314587" y="1556792"/>
            <a:ext cx="8772263" cy="496855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800"/>
              <a:buChar char="•"/>
            </a:pPr>
            <a:r>
              <a:rPr i="1" lang="hr-HR" sz="1800">
                <a:latin typeface="Calibri"/>
                <a:ea typeface="Calibri"/>
                <a:cs typeface="Calibri"/>
                <a:sym typeface="Calibri"/>
              </a:rPr>
              <a:t>Folgerungstest</a:t>
            </a:r>
            <a:r>
              <a:rPr lang="hr-HR" sz="1800">
                <a:latin typeface="Calibri"/>
                <a:ea typeface="Calibri"/>
                <a:cs typeface="Calibri"/>
                <a:sym typeface="Calibri"/>
              </a:rPr>
              <a:t>, Core Participant Test</a:t>
            </a:r>
            <a:endParaRPr sz="1800">
              <a:latin typeface="Calibri"/>
              <a:ea typeface="Calibri"/>
              <a:cs typeface="Calibri"/>
              <a:sym typeface="Calibri"/>
            </a:endParaRPr>
          </a:p>
          <a:p>
            <a:pPr indent="-342900" lvl="0" marL="342900" rtl="0" algn="l">
              <a:spcBef>
                <a:spcPts val="360"/>
              </a:spcBef>
              <a:spcAft>
                <a:spcPts val="0"/>
              </a:spcAft>
              <a:buClr>
                <a:schemeClr val="dk1"/>
              </a:buClr>
              <a:buSzPts val="1800"/>
              <a:buChar char="•"/>
            </a:pPr>
            <a:r>
              <a:rPr lang="hr-HR" sz="1800">
                <a:latin typeface="Calibri"/>
                <a:ea typeface="Calibri"/>
                <a:cs typeface="Calibri"/>
                <a:sym typeface="Calibri"/>
              </a:rPr>
              <a:t>if a verb presupposes the appearance of an entity, then we are dealing with an argument</a:t>
            </a:r>
            <a:endParaRPr/>
          </a:p>
          <a:p>
            <a:pPr indent="-342900" lvl="0" marL="342900" rtl="0" algn="l">
              <a:spcBef>
                <a:spcPts val="360"/>
              </a:spcBef>
              <a:spcAft>
                <a:spcPts val="0"/>
              </a:spcAft>
              <a:buClr>
                <a:schemeClr val="dk1"/>
              </a:buClr>
              <a:buSzPts val="1800"/>
              <a:buChar char="•"/>
            </a:pPr>
            <a:r>
              <a:rPr lang="hr-HR" sz="1800">
                <a:latin typeface="Calibri"/>
                <a:ea typeface="Calibri"/>
                <a:cs typeface="Calibri"/>
                <a:sym typeface="Calibri"/>
              </a:rPr>
              <a:t>is there always a presupposed place where the stone has been thrown</a:t>
            </a:r>
            <a:endParaRPr/>
          </a:p>
          <a:p>
            <a:pPr indent="-342900" lvl="0" marL="342900" rtl="0" algn="l">
              <a:spcBef>
                <a:spcPts val="360"/>
              </a:spcBef>
              <a:spcAft>
                <a:spcPts val="0"/>
              </a:spcAft>
              <a:buClr>
                <a:schemeClr val="dk1"/>
              </a:buClr>
              <a:buSzPts val="1800"/>
              <a:buChar char="•"/>
            </a:pPr>
            <a:r>
              <a:rPr lang="hr-HR" sz="1800">
                <a:latin typeface="Calibri"/>
                <a:ea typeface="Calibri"/>
                <a:cs typeface="Calibri"/>
                <a:sym typeface="Calibri"/>
              </a:rPr>
              <a:t>replace the imagined part by a pronoun/adverb (3) and the pronoun/adverb cannot be negated (4)</a:t>
            </a:r>
            <a:endParaRPr/>
          </a:p>
          <a:p>
            <a:pPr indent="0" lvl="0" marL="0" rtl="0" algn="l">
              <a:spcBef>
                <a:spcPts val="360"/>
              </a:spcBef>
              <a:spcAft>
                <a:spcPts val="0"/>
              </a:spcAft>
              <a:buClr>
                <a:schemeClr val="dk1"/>
              </a:buClr>
              <a:buSzPts val="1800"/>
              <a:buNone/>
            </a:pPr>
            <a:r>
              <a:rPr lang="hr-HR" sz="1800">
                <a:latin typeface="Calibri"/>
                <a:ea typeface="Calibri"/>
                <a:cs typeface="Calibri"/>
                <a:sym typeface="Calibri"/>
              </a:rPr>
              <a:t>(3)</a:t>
            </a:r>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a:p>
            <a:pPr indent="0" lvl="0" marL="0" rtl="0" algn="l">
              <a:spcBef>
                <a:spcPts val="360"/>
              </a:spcBef>
              <a:spcAft>
                <a:spcPts val="0"/>
              </a:spcAft>
              <a:buClr>
                <a:schemeClr val="dk1"/>
              </a:buClr>
              <a:buSzPts val="1800"/>
              <a:buNone/>
            </a:pPr>
            <a:r>
              <a:rPr lang="hr-HR" sz="1800">
                <a:latin typeface="Calibri"/>
                <a:ea typeface="Calibri"/>
                <a:cs typeface="Calibri"/>
                <a:sym typeface="Calibri"/>
              </a:rPr>
              <a:t>(4)</a:t>
            </a:r>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a:p>
            <a:pPr indent="-342900" lvl="0" marL="342900" rtl="0" algn="l">
              <a:spcBef>
                <a:spcPts val="360"/>
              </a:spcBef>
              <a:spcAft>
                <a:spcPts val="0"/>
              </a:spcAft>
              <a:buClr>
                <a:schemeClr val="dk1"/>
              </a:buClr>
              <a:buSzPts val="1800"/>
              <a:buChar char="•"/>
            </a:pPr>
            <a:r>
              <a:rPr lang="hr-HR" sz="1800">
                <a:latin typeface="Calibri"/>
                <a:ea typeface="Calibri"/>
                <a:cs typeface="Calibri"/>
                <a:sym typeface="Calibri"/>
              </a:rPr>
              <a:t>used for the optional arguments</a:t>
            </a:r>
            <a:endParaRPr sz="1800">
              <a:latin typeface="Calibri"/>
              <a:ea typeface="Calibri"/>
              <a:cs typeface="Calibri"/>
              <a:sym typeface="Calibri"/>
            </a:endParaRPr>
          </a:p>
          <a:p>
            <a:pPr indent="-342900" lvl="0" marL="342900" rtl="0" algn="l">
              <a:spcBef>
                <a:spcPts val="360"/>
              </a:spcBef>
              <a:spcAft>
                <a:spcPts val="0"/>
              </a:spcAft>
              <a:buClr>
                <a:schemeClr val="dk1"/>
              </a:buClr>
              <a:buSzPts val="1800"/>
              <a:buChar char="•"/>
            </a:pPr>
            <a:r>
              <a:rPr lang="hr-HR" sz="1800"/>
              <a:t>used for non-stative verbs</a:t>
            </a:r>
            <a:endParaRPr sz="1800"/>
          </a:p>
          <a:p>
            <a:pPr indent="-228600" lvl="0" marL="342900" rtl="0" algn="l">
              <a:spcBef>
                <a:spcPts val="360"/>
              </a:spcBef>
              <a:spcAft>
                <a:spcPts val="0"/>
              </a:spcAft>
              <a:buClr>
                <a:schemeClr val="dk1"/>
              </a:buClr>
              <a:buSzPts val="1800"/>
              <a:buNone/>
            </a:pPr>
            <a:r>
              <a:t/>
            </a:r>
            <a:endParaRPr sz="1800">
              <a:latin typeface="Calibri"/>
              <a:ea typeface="Calibri"/>
              <a:cs typeface="Calibri"/>
              <a:sym typeface="Calibri"/>
            </a:endParaRPr>
          </a:p>
        </p:txBody>
      </p:sp>
      <p:sp>
        <p:nvSpPr>
          <p:cNvPr id="229" name="Google Shape;229;p15"/>
          <p:cNvSpPr txBox="1"/>
          <p:nvPr/>
        </p:nvSpPr>
        <p:spPr>
          <a:xfrm>
            <a:off x="706509" y="432087"/>
            <a:ext cx="7716299" cy="713960"/>
          </a:xfrm>
          <a:prstGeom prst="rect">
            <a:avLst/>
          </a:prstGeom>
          <a:noFill/>
          <a:ln>
            <a:noFill/>
          </a:ln>
        </p:spPr>
        <p:txBody>
          <a:bodyPr anchorCtr="0" anchor="ctr"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3300"/>
              <a:buFont typeface="Calibri"/>
              <a:buNone/>
            </a:pPr>
            <a:r>
              <a:rPr lang="hr-HR" sz="3300">
                <a:solidFill>
                  <a:schemeClr val="dk1"/>
                </a:solidFill>
                <a:latin typeface="Calibri"/>
                <a:ea typeface="Calibri"/>
                <a:cs typeface="Calibri"/>
                <a:sym typeface="Calibri"/>
              </a:rPr>
              <a:t>2. Implication test</a:t>
            </a:r>
            <a:endParaRPr/>
          </a:p>
        </p:txBody>
      </p:sp>
      <p:cxnSp>
        <p:nvCxnSpPr>
          <p:cNvPr id="230" name="Google Shape;230;p15"/>
          <p:cNvCxnSpPr/>
          <p:nvPr/>
        </p:nvCxnSpPr>
        <p:spPr>
          <a:xfrm>
            <a:off x="251520" y="1146047"/>
            <a:ext cx="8500145" cy="0"/>
          </a:xfrm>
          <a:prstGeom prst="straightConnector1">
            <a:avLst/>
          </a:prstGeom>
          <a:noFill/>
          <a:ln cap="flat" cmpd="sng" w="50800">
            <a:solidFill>
              <a:schemeClr val="dk1">
                <a:alpha val="69803"/>
              </a:schemeClr>
            </a:solidFill>
            <a:prstDash val="solid"/>
            <a:round/>
            <a:headEnd len="sm" w="sm" type="none"/>
            <a:tailEnd len="sm" w="sm" type="none"/>
          </a:ln>
        </p:spPr>
      </p:cxnSp>
      <p:graphicFrame>
        <p:nvGraphicFramePr>
          <p:cNvPr id="231" name="Google Shape;231;p15"/>
          <p:cNvGraphicFramePr/>
          <p:nvPr/>
        </p:nvGraphicFramePr>
        <p:xfrm>
          <a:off x="791362" y="3249181"/>
          <a:ext cx="3000000" cy="3000000"/>
        </p:xfrm>
        <a:graphic>
          <a:graphicData uri="http://schemas.openxmlformats.org/drawingml/2006/table">
            <a:tbl>
              <a:tblPr bandRow="1" firstRow="1">
                <a:noFill/>
                <a:tableStyleId>{F1A892A7-BDFC-460A-84D4-8ADE21FD04EB}</a:tableStyleId>
              </a:tblPr>
              <a:tblGrid>
                <a:gridCol w="639375"/>
                <a:gridCol w="658475"/>
                <a:gridCol w="646175"/>
                <a:gridCol w="997275"/>
                <a:gridCol w="1302700"/>
              </a:tblGrid>
              <a:tr h="278125">
                <a:tc>
                  <a:txBody>
                    <a:bodyPr/>
                    <a:lstStyle/>
                    <a:p>
                      <a:pPr indent="0" lvl="0" marL="0" marR="0" rtl="0" algn="l">
                        <a:spcBef>
                          <a:spcPts val="0"/>
                        </a:spcBef>
                        <a:spcAft>
                          <a:spcPts val="0"/>
                        </a:spcAft>
                        <a:buNone/>
                      </a:pPr>
                      <a:r>
                        <a:rPr lang="hr-HR" sz="1400"/>
                        <a:t>Dječak</a:t>
                      </a:r>
                      <a:endParaRPr sz="1400"/>
                    </a:p>
                  </a:txBody>
                  <a:tcPr marT="34300" marB="34300" marR="68575" marL="68575"/>
                </a:tc>
                <a:tc>
                  <a:txBody>
                    <a:bodyPr/>
                    <a:lstStyle/>
                    <a:p>
                      <a:pPr indent="0" lvl="0" marL="0" marR="0" rtl="0" algn="l">
                        <a:spcBef>
                          <a:spcPts val="0"/>
                        </a:spcBef>
                        <a:spcAft>
                          <a:spcPts val="0"/>
                        </a:spcAft>
                        <a:buNone/>
                      </a:pPr>
                      <a:r>
                        <a:rPr lang="hr-HR" sz="1400"/>
                        <a:t>baca</a:t>
                      </a:r>
                      <a:endParaRPr sz="1400"/>
                    </a:p>
                  </a:txBody>
                  <a:tcPr marT="34300" marB="34300" marR="68575" marL="68575"/>
                </a:tc>
                <a:tc>
                  <a:txBody>
                    <a:bodyPr/>
                    <a:lstStyle/>
                    <a:p>
                      <a:pPr indent="0" lvl="0" marL="0" marR="0" rtl="0" algn="l">
                        <a:spcBef>
                          <a:spcPts val="0"/>
                        </a:spcBef>
                        <a:spcAft>
                          <a:spcPts val="0"/>
                        </a:spcAft>
                        <a:buNone/>
                      </a:pPr>
                      <a:r>
                        <a:rPr lang="hr-HR" sz="1400" u="none"/>
                        <a:t>kamen</a:t>
                      </a:r>
                      <a:endParaRPr sz="1400" u="none"/>
                    </a:p>
                  </a:txBody>
                  <a:tcPr marT="34300" marB="34300" marR="68575" marL="68575"/>
                </a:tc>
                <a:tc>
                  <a:txBody>
                    <a:bodyPr/>
                    <a:lstStyle/>
                    <a:p>
                      <a:pPr indent="0" lvl="0" marL="0" marR="0" rtl="0" algn="l">
                        <a:spcBef>
                          <a:spcPts val="0"/>
                        </a:spcBef>
                        <a:spcAft>
                          <a:spcPts val="0"/>
                        </a:spcAft>
                        <a:buNone/>
                      </a:pPr>
                      <a:r>
                        <a:rPr lang="hr-HR" sz="1400" u="sng"/>
                        <a:t>nekamo</a:t>
                      </a:r>
                      <a:r>
                        <a:rPr lang="hr-HR" sz="1400"/>
                        <a:t>.</a:t>
                      </a:r>
                      <a:endParaRPr sz="1400"/>
                    </a:p>
                  </a:txBody>
                  <a:tcPr marT="34300" marB="34300" marR="68575" marL="68575"/>
                </a:tc>
                <a:tc>
                  <a:txBody>
                    <a:bodyPr/>
                    <a:lstStyle/>
                    <a:p>
                      <a:pPr indent="0" lvl="0" marL="0" marR="0" rtl="0" algn="l">
                        <a:spcBef>
                          <a:spcPts val="0"/>
                        </a:spcBef>
                        <a:spcAft>
                          <a:spcPts val="0"/>
                        </a:spcAft>
                        <a:buNone/>
                      </a:pPr>
                      <a:r>
                        <a:t/>
                      </a:r>
                      <a:endParaRPr sz="1400"/>
                    </a:p>
                  </a:txBody>
                  <a:tcPr marT="34300" marB="34300" marR="68575" marL="68575"/>
                </a:tc>
              </a:tr>
              <a:tr h="278125">
                <a:tc>
                  <a:txBody>
                    <a:bodyPr/>
                    <a:lstStyle/>
                    <a:p>
                      <a:pPr indent="0" lvl="0" marL="0" marR="0" rtl="0" algn="l">
                        <a:spcBef>
                          <a:spcPts val="0"/>
                        </a:spcBef>
                        <a:spcAft>
                          <a:spcPts val="0"/>
                        </a:spcAft>
                        <a:buNone/>
                      </a:pPr>
                      <a:r>
                        <a:rPr lang="hr-HR" sz="1400"/>
                        <a:t>boy</a:t>
                      </a:r>
                      <a:endParaRPr sz="1400"/>
                    </a:p>
                  </a:txBody>
                  <a:tcPr marT="34300" marB="34300" marR="68575" marL="68575"/>
                </a:tc>
                <a:tc>
                  <a:txBody>
                    <a:bodyPr/>
                    <a:lstStyle/>
                    <a:p>
                      <a:pPr indent="0" lvl="0" marL="0" marR="0" rtl="0" algn="l">
                        <a:spcBef>
                          <a:spcPts val="0"/>
                        </a:spcBef>
                        <a:spcAft>
                          <a:spcPts val="0"/>
                        </a:spcAft>
                        <a:buNone/>
                      </a:pPr>
                      <a:r>
                        <a:rPr lang="hr-HR" sz="1400"/>
                        <a:t>throws</a:t>
                      </a:r>
                      <a:endParaRPr sz="1400"/>
                    </a:p>
                  </a:txBody>
                  <a:tcPr marT="34300" marB="34300" marR="68575" marL="68575"/>
                </a:tc>
                <a:tc>
                  <a:txBody>
                    <a:bodyPr/>
                    <a:lstStyle/>
                    <a:p>
                      <a:pPr indent="0" lvl="0" marL="0" marR="0" rtl="0" algn="l">
                        <a:spcBef>
                          <a:spcPts val="0"/>
                        </a:spcBef>
                        <a:spcAft>
                          <a:spcPts val="0"/>
                        </a:spcAft>
                        <a:buNone/>
                      </a:pPr>
                      <a:r>
                        <a:rPr lang="hr-HR" sz="1400"/>
                        <a:t>stone</a:t>
                      </a:r>
                      <a:endParaRPr sz="1400"/>
                    </a:p>
                  </a:txBody>
                  <a:tcPr marT="34300" marB="34300" marR="68575" marL="68575"/>
                </a:tc>
                <a:tc>
                  <a:txBody>
                    <a:bodyPr/>
                    <a:lstStyle/>
                    <a:p>
                      <a:pPr indent="0" lvl="0" marL="0" marR="0" rtl="0" algn="l">
                        <a:spcBef>
                          <a:spcPts val="0"/>
                        </a:spcBef>
                        <a:spcAft>
                          <a:spcPts val="0"/>
                        </a:spcAft>
                        <a:buNone/>
                      </a:pPr>
                      <a:r>
                        <a:rPr lang="hr-HR" sz="1400"/>
                        <a:t>somewhere</a:t>
                      </a:r>
                      <a:endParaRPr sz="1400"/>
                    </a:p>
                  </a:txBody>
                  <a:tcPr marT="34300" marB="34300" marR="68575" marL="68575"/>
                </a:tc>
                <a:tc>
                  <a:txBody>
                    <a:bodyPr/>
                    <a:lstStyle/>
                    <a:p>
                      <a:pPr indent="0" lvl="0" marL="0" marR="0" rtl="0" algn="l">
                        <a:spcBef>
                          <a:spcPts val="0"/>
                        </a:spcBef>
                        <a:spcAft>
                          <a:spcPts val="0"/>
                        </a:spcAft>
                        <a:buNone/>
                      </a:pPr>
                      <a:r>
                        <a:t/>
                      </a:r>
                      <a:endParaRPr sz="1400"/>
                    </a:p>
                  </a:txBody>
                  <a:tcPr marT="34300" marB="34300" marR="68575" marL="68575"/>
                </a:tc>
              </a:tr>
              <a:tr h="278125">
                <a:tc gridSpan="5">
                  <a:txBody>
                    <a:bodyPr/>
                    <a:lstStyle/>
                    <a:p>
                      <a:pPr indent="0" lvl="0" marL="0" marR="0" rtl="0" algn="l">
                        <a:spcBef>
                          <a:spcPts val="0"/>
                        </a:spcBef>
                        <a:spcAft>
                          <a:spcPts val="0"/>
                        </a:spcAft>
                        <a:buNone/>
                      </a:pPr>
                      <a:r>
                        <a:rPr lang="hr-HR" sz="1400"/>
                        <a:t>‘A boy throws</a:t>
                      </a:r>
                      <a:r>
                        <a:rPr lang="hr-HR" sz="1400"/>
                        <a:t> a stone somewhere</a:t>
                      </a:r>
                      <a:r>
                        <a:rPr lang="hr-HR" sz="1400"/>
                        <a:t>.’ – </a:t>
                      </a:r>
                      <a:r>
                        <a:rPr lang="hr-HR" sz="1400">
                          <a:solidFill>
                            <a:schemeClr val="dk1"/>
                          </a:solidFill>
                          <a:latin typeface="Calibri"/>
                          <a:ea typeface="Calibri"/>
                          <a:cs typeface="Calibri"/>
                          <a:sym typeface="Calibri"/>
                        </a:rPr>
                        <a:t>anaphorisation (DP)</a:t>
                      </a:r>
                      <a:endParaRPr sz="1400"/>
                    </a:p>
                  </a:txBody>
                  <a:tcPr marT="34300" marB="34300" marR="68575" marL="68575"/>
                </a:tc>
                <a:tc hMerge="1"/>
                <a:tc hMerge="1"/>
                <a:tc hMerge="1"/>
                <a:tc hMerge="1"/>
              </a:tr>
            </a:tbl>
          </a:graphicData>
        </a:graphic>
      </p:graphicFrame>
      <p:graphicFrame>
        <p:nvGraphicFramePr>
          <p:cNvPr id="232" name="Google Shape;232;p15"/>
          <p:cNvGraphicFramePr/>
          <p:nvPr/>
        </p:nvGraphicFramePr>
        <p:xfrm>
          <a:off x="791362" y="4569670"/>
          <a:ext cx="3000000" cy="3000000"/>
        </p:xfrm>
        <a:graphic>
          <a:graphicData uri="http://schemas.openxmlformats.org/drawingml/2006/table">
            <a:tbl>
              <a:tblPr bandRow="1" firstRow="1">
                <a:noFill/>
                <a:tableStyleId>{F1A892A7-BDFC-460A-84D4-8ADE21FD04EB}</a:tableStyleId>
              </a:tblPr>
              <a:tblGrid>
                <a:gridCol w="765400"/>
                <a:gridCol w="695075"/>
                <a:gridCol w="682100"/>
                <a:gridCol w="1052725"/>
                <a:gridCol w="437625"/>
                <a:gridCol w="1052725"/>
                <a:gridCol w="503375"/>
                <a:gridCol w="932300"/>
              </a:tblGrid>
              <a:tr h="278125">
                <a:tc>
                  <a:txBody>
                    <a:bodyPr/>
                    <a:lstStyle/>
                    <a:p>
                      <a:pPr indent="0" lvl="0" marL="0" marR="0" rtl="0" algn="l">
                        <a:spcBef>
                          <a:spcPts val="0"/>
                        </a:spcBef>
                        <a:spcAft>
                          <a:spcPts val="0"/>
                        </a:spcAft>
                        <a:buNone/>
                      </a:pPr>
                      <a:r>
                        <a:rPr lang="hr-HR" sz="1400"/>
                        <a:t>#Dječak</a:t>
                      </a:r>
                      <a:endParaRPr sz="1400"/>
                    </a:p>
                  </a:txBody>
                  <a:tcPr marT="34300" marB="34300" marR="68575" marL="68575"/>
                </a:tc>
                <a:tc>
                  <a:txBody>
                    <a:bodyPr/>
                    <a:lstStyle/>
                    <a:p>
                      <a:pPr indent="0" lvl="0" marL="0" marR="0" rtl="0" algn="l">
                        <a:spcBef>
                          <a:spcPts val="0"/>
                        </a:spcBef>
                        <a:spcAft>
                          <a:spcPts val="0"/>
                        </a:spcAft>
                        <a:buNone/>
                      </a:pPr>
                      <a:r>
                        <a:rPr lang="hr-HR" sz="1400"/>
                        <a:t>baca</a:t>
                      </a:r>
                      <a:endParaRPr sz="1400"/>
                    </a:p>
                  </a:txBody>
                  <a:tcPr marT="34300" marB="34300" marR="68575" marL="68575"/>
                </a:tc>
                <a:tc>
                  <a:txBody>
                    <a:bodyPr/>
                    <a:lstStyle/>
                    <a:p>
                      <a:pPr indent="0" lvl="0" marL="0" marR="0" rtl="0" algn="l">
                        <a:spcBef>
                          <a:spcPts val="0"/>
                        </a:spcBef>
                        <a:spcAft>
                          <a:spcPts val="0"/>
                        </a:spcAft>
                        <a:buNone/>
                      </a:pPr>
                      <a:r>
                        <a:rPr lang="hr-HR" sz="1400" u="none"/>
                        <a:t>kamen</a:t>
                      </a:r>
                      <a:endParaRPr sz="1400" u="none"/>
                    </a:p>
                  </a:txBody>
                  <a:tcPr marT="34300" marB="34300" marR="68575" marL="68575"/>
                </a:tc>
                <a:tc>
                  <a:txBody>
                    <a:bodyPr/>
                    <a:lstStyle/>
                    <a:p>
                      <a:pPr indent="0" lvl="0" marL="0" marR="0" rtl="0" algn="l">
                        <a:spcBef>
                          <a:spcPts val="0"/>
                        </a:spcBef>
                        <a:spcAft>
                          <a:spcPts val="0"/>
                        </a:spcAft>
                        <a:buNone/>
                      </a:pPr>
                      <a:r>
                        <a:rPr lang="hr-HR" sz="1400" u="none"/>
                        <a:t>nekamo,</a:t>
                      </a:r>
                      <a:endParaRPr sz="1400" u="none"/>
                    </a:p>
                  </a:txBody>
                  <a:tcPr marT="34300" marB="34300" marR="68575" marL="68575"/>
                </a:tc>
                <a:tc>
                  <a:txBody>
                    <a:bodyPr/>
                    <a:lstStyle/>
                    <a:p>
                      <a:pPr indent="0" lvl="0" marL="0" marR="0" rtl="0" algn="l">
                        <a:spcBef>
                          <a:spcPts val="0"/>
                        </a:spcBef>
                        <a:spcAft>
                          <a:spcPts val="0"/>
                        </a:spcAft>
                        <a:buNone/>
                      </a:pPr>
                      <a:r>
                        <a:rPr lang="hr-HR" sz="1400"/>
                        <a:t>ali</a:t>
                      </a:r>
                      <a:endParaRPr sz="1400"/>
                    </a:p>
                  </a:txBody>
                  <a:tcPr marT="34300" marB="34300" marR="68575" marL="68575"/>
                </a:tc>
                <a:tc>
                  <a:txBody>
                    <a:bodyPr/>
                    <a:lstStyle/>
                    <a:p>
                      <a:pPr indent="0" lvl="0" marL="0" marR="0" rtl="0" algn="l">
                        <a:spcBef>
                          <a:spcPts val="0"/>
                        </a:spcBef>
                        <a:spcAft>
                          <a:spcPts val="0"/>
                        </a:spcAft>
                        <a:buNone/>
                      </a:pPr>
                      <a:r>
                        <a:rPr lang="hr-HR" sz="1400"/>
                        <a:t>nekamo</a:t>
                      </a:r>
                      <a:endParaRPr sz="1400"/>
                    </a:p>
                  </a:txBody>
                  <a:tcPr marT="34300" marB="34300" marR="68575" marL="68575"/>
                </a:tc>
                <a:tc>
                  <a:txBody>
                    <a:bodyPr/>
                    <a:lstStyle/>
                    <a:p>
                      <a:pPr indent="0" lvl="0" marL="0" marR="0" rtl="0" algn="l">
                        <a:spcBef>
                          <a:spcPts val="0"/>
                        </a:spcBef>
                        <a:spcAft>
                          <a:spcPts val="0"/>
                        </a:spcAft>
                        <a:buNone/>
                      </a:pPr>
                      <a:r>
                        <a:rPr lang="hr-HR" sz="1400"/>
                        <a:t>ne</a:t>
                      </a:r>
                      <a:endParaRPr sz="1400"/>
                    </a:p>
                  </a:txBody>
                  <a:tcPr marT="34300" marB="34300" marR="68575" marL="68575"/>
                </a:tc>
                <a:tc>
                  <a:txBody>
                    <a:bodyPr/>
                    <a:lstStyle/>
                    <a:p>
                      <a:pPr indent="0" lvl="0" marL="0" marR="0" rtl="0" algn="l">
                        <a:spcBef>
                          <a:spcPts val="0"/>
                        </a:spcBef>
                        <a:spcAft>
                          <a:spcPts val="0"/>
                        </a:spcAft>
                        <a:buNone/>
                      </a:pPr>
                      <a:r>
                        <a:rPr lang="hr-HR" sz="1400"/>
                        <a:t>postoji.</a:t>
                      </a:r>
                      <a:endParaRPr sz="1400"/>
                    </a:p>
                  </a:txBody>
                  <a:tcPr marT="34300" marB="34300" marR="68575" marL="68575"/>
                </a:tc>
              </a:tr>
              <a:tr h="278125">
                <a:tc>
                  <a:txBody>
                    <a:bodyPr/>
                    <a:lstStyle/>
                    <a:p>
                      <a:pPr indent="0" lvl="0" marL="0" marR="0" rtl="0" algn="l">
                        <a:spcBef>
                          <a:spcPts val="0"/>
                        </a:spcBef>
                        <a:spcAft>
                          <a:spcPts val="0"/>
                        </a:spcAft>
                        <a:buNone/>
                      </a:pPr>
                      <a:r>
                        <a:rPr lang="hr-HR" sz="1400"/>
                        <a:t>  boy</a:t>
                      </a:r>
                      <a:endParaRPr sz="1400"/>
                    </a:p>
                  </a:txBody>
                  <a:tcPr marT="34300" marB="34300" marR="68575" marL="68575"/>
                </a:tc>
                <a:tc>
                  <a:txBody>
                    <a:bodyPr/>
                    <a:lstStyle/>
                    <a:p>
                      <a:pPr indent="0" lvl="0" marL="0" marR="0" rtl="0" algn="l">
                        <a:spcBef>
                          <a:spcPts val="0"/>
                        </a:spcBef>
                        <a:spcAft>
                          <a:spcPts val="0"/>
                        </a:spcAft>
                        <a:buNone/>
                      </a:pPr>
                      <a:r>
                        <a:rPr lang="hr-HR" sz="1400"/>
                        <a:t>throws</a:t>
                      </a:r>
                      <a:endParaRPr sz="1400"/>
                    </a:p>
                  </a:txBody>
                  <a:tcPr marT="34300" marB="34300" marR="68575" marL="68575"/>
                </a:tc>
                <a:tc>
                  <a:txBody>
                    <a:bodyPr/>
                    <a:lstStyle/>
                    <a:p>
                      <a:pPr indent="0" lvl="0" marL="0" marR="0" rtl="0" algn="l">
                        <a:spcBef>
                          <a:spcPts val="0"/>
                        </a:spcBef>
                        <a:spcAft>
                          <a:spcPts val="0"/>
                        </a:spcAft>
                        <a:buNone/>
                      </a:pPr>
                      <a:r>
                        <a:rPr lang="hr-HR" sz="1400"/>
                        <a:t>stone</a:t>
                      </a:r>
                      <a:endParaRPr sz="1400"/>
                    </a:p>
                  </a:txBody>
                  <a:tcPr marT="34300" marB="34300" marR="68575" marL="68575"/>
                </a:tc>
                <a:tc>
                  <a:txBody>
                    <a:bodyPr/>
                    <a:lstStyle/>
                    <a:p>
                      <a:pPr indent="0" lvl="0" marL="0" marR="0" rtl="0" algn="l">
                        <a:spcBef>
                          <a:spcPts val="0"/>
                        </a:spcBef>
                        <a:spcAft>
                          <a:spcPts val="0"/>
                        </a:spcAft>
                        <a:buNone/>
                      </a:pPr>
                      <a:r>
                        <a:rPr lang="hr-HR" sz="1400"/>
                        <a:t>somewhere</a:t>
                      </a:r>
                      <a:endParaRPr sz="1400"/>
                    </a:p>
                  </a:txBody>
                  <a:tcPr marT="34300" marB="34300" marR="68575" marL="68575"/>
                </a:tc>
                <a:tc>
                  <a:txBody>
                    <a:bodyPr/>
                    <a:lstStyle/>
                    <a:p>
                      <a:pPr indent="0" lvl="0" marL="0" marR="0" rtl="0" algn="l">
                        <a:spcBef>
                          <a:spcPts val="0"/>
                        </a:spcBef>
                        <a:spcAft>
                          <a:spcPts val="0"/>
                        </a:spcAft>
                        <a:buNone/>
                      </a:pPr>
                      <a:r>
                        <a:rPr lang="hr-HR" sz="1400"/>
                        <a:t>but</a:t>
                      </a:r>
                      <a:endParaRPr sz="1400"/>
                    </a:p>
                  </a:txBody>
                  <a:tcPr marT="34300" marB="34300" marR="68575" marL="68575"/>
                </a:tc>
                <a:tc>
                  <a:txBody>
                    <a:bodyPr/>
                    <a:lstStyle/>
                    <a:p>
                      <a:pPr indent="0" lvl="0" marL="0" marR="0" rtl="0" algn="l">
                        <a:spcBef>
                          <a:spcPts val="0"/>
                        </a:spcBef>
                        <a:spcAft>
                          <a:spcPts val="0"/>
                        </a:spcAft>
                        <a:buNone/>
                      </a:pPr>
                      <a:r>
                        <a:rPr lang="hr-HR" sz="1400"/>
                        <a:t>somewhere</a:t>
                      </a:r>
                      <a:endParaRPr sz="1400"/>
                    </a:p>
                  </a:txBody>
                  <a:tcPr marT="34300" marB="34300" marR="68575" marL="68575"/>
                </a:tc>
                <a:tc>
                  <a:txBody>
                    <a:bodyPr/>
                    <a:lstStyle/>
                    <a:p>
                      <a:pPr indent="0" lvl="0" marL="0" marR="0" rtl="0" algn="l">
                        <a:spcBef>
                          <a:spcPts val="0"/>
                        </a:spcBef>
                        <a:spcAft>
                          <a:spcPts val="0"/>
                        </a:spcAft>
                        <a:buNone/>
                      </a:pPr>
                      <a:r>
                        <a:rPr lang="hr-HR" sz="1400"/>
                        <a:t>NEG</a:t>
                      </a:r>
                      <a:endParaRPr sz="1400"/>
                    </a:p>
                  </a:txBody>
                  <a:tcPr marT="34300" marB="34300" marR="68575" marL="68575"/>
                </a:tc>
                <a:tc>
                  <a:txBody>
                    <a:bodyPr/>
                    <a:lstStyle/>
                    <a:p>
                      <a:pPr indent="0" lvl="0" marL="0" marR="0" rtl="0" algn="l">
                        <a:spcBef>
                          <a:spcPts val="0"/>
                        </a:spcBef>
                        <a:spcAft>
                          <a:spcPts val="0"/>
                        </a:spcAft>
                        <a:buNone/>
                      </a:pPr>
                      <a:r>
                        <a:rPr lang="hr-HR" sz="1400"/>
                        <a:t>exists</a:t>
                      </a:r>
                      <a:endParaRPr sz="1400"/>
                    </a:p>
                  </a:txBody>
                  <a:tcPr marT="34300" marB="34300" marR="68575" marL="68575"/>
                </a:tc>
              </a:tr>
              <a:tr h="278125">
                <a:tc gridSpan="8">
                  <a:txBody>
                    <a:bodyPr/>
                    <a:lstStyle/>
                    <a:p>
                      <a:pPr indent="0" lvl="0" marL="0" marR="0" rtl="0" algn="l">
                        <a:spcBef>
                          <a:spcPts val="0"/>
                        </a:spcBef>
                        <a:spcAft>
                          <a:spcPts val="0"/>
                        </a:spcAft>
                        <a:buNone/>
                      </a:pPr>
                      <a:r>
                        <a:rPr lang="hr-HR" sz="1400"/>
                        <a:t>‘#A boy throws a stone somewhere, but somewhere does not exist.’ – dialogue test</a:t>
                      </a:r>
                      <a:endParaRPr/>
                    </a:p>
                  </a:txBody>
                  <a:tcPr marT="34300" marB="34300" marR="68575" marL="68575"/>
                </a:tc>
                <a:tc hMerge="1"/>
                <a:tc hMerge="1"/>
                <a:tc hMerge="1"/>
                <a:tc hMerge="1"/>
                <a:tc hMerge="1"/>
                <a:tc hMerge="1"/>
                <a:tc hMerge="1"/>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6"/>
          <p:cNvSpPr txBox="1"/>
          <p:nvPr>
            <p:ph type="title"/>
          </p:nvPr>
        </p:nvSpPr>
        <p:spPr>
          <a:xfrm>
            <a:off x="-23039" y="215799"/>
            <a:ext cx="9144000" cy="685799"/>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hr-HR"/>
              <a:t>3.</a:t>
            </a:r>
            <a:r>
              <a:rPr i="1" lang="hr-HR"/>
              <a:t> Do so </a:t>
            </a:r>
            <a:r>
              <a:rPr lang="hr-HR"/>
              <a:t>test</a:t>
            </a:r>
            <a:endParaRPr/>
          </a:p>
        </p:txBody>
      </p:sp>
      <p:sp>
        <p:nvSpPr>
          <p:cNvPr id="239" name="Google Shape;239;p16"/>
          <p:cNvSpPr txBox="1"/>
          <p:nvPr>
            <p:ph idx="1" type="body"/>
          </p:nvPr>
        </p:nvSpPr>
        <p:spPr>
          <a:xfrm>
            <a:off x="314587" y="1775845"/>
            <a:ext cx="8545949" cy="4060313"/>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spcBef>
                <a:spcPts val="0"/>
              </a:spcBef>
              <a:spcAft>
                <a:spcPts val="0"/>
              </a:spcAft>
              <a:buClr>
                <a:schemeClr val="dk1"/>
              </a:buClr>
              <a:buSzPct val="100000"/>
              <a:buChar char="•"/>
            </a:pPr>
            <a:r>
              <a:rPr lang="hr-HR">
                <a:latin typeface="Calibri"/>
                <a:ea typeface="Calibri"/>
                <a:cs typeface="Calibri"/>
                <a:sym typeface="Calibri"/>
              </a:rPr>
              <a:t>Lakoff and Ross 1966 </a:t>
            </a:r>
            <a:endParaRPr>
              <a:latin typeface="Calibri"/>
              <a:ea typeface="Calibri"/>
              <a:cs typeface="Calibri"/>
              <a:sym typeface="Calibri"/>
            </a:endParaRPr>
          </a:p>
          <a:p>
            <a:pPr indent="-342900" lvl="0" marL="342900" rtl="0" algn="l">
              <a:spcBef>
                <a:spcPts val="400"/>
              </a:spcBef>
              <a:spcAft>
                <a:spcPts val="0"/>
              </a:spcAft>
              <a:buClr>
                <a:schemeClr val="dk1"/>
              </a:buClr>
              <a:buSzPct val="100000"/>
              <a:buChar char="•"/>
            </a:pPr>
            <a:r>
              <a:rPr lang="hr-HR">
                <a:latin typeface="Calibri"/>
                <a:ea typeface="Calibri"/>
                <a:cs typeface="Calibri"/>
                <a:sym typeface="Calibri"/>
              </a:rPr>
              <a:t>nonstative verb + its argument(s) = </a:t>
            </a:r>
            <a:r>
              <a:rPr i="1" lang="hr-HR">
                <a:latin typeface="Calibri"/>
                <a:ea typeface="Calibri"/>
                <a:cs typeface="Calibri"/>
                <a:sym typeface="Calibri"/>
              </a:rPr>
              <a:t>do so</a:t>
            </a:r>
            <a:endParaRPr i="1">
              <a:latin typeface="Calibri"/>
              <a:ea typeface="Calibri"/>
              <a:cs typeface="Calibri"/>
              <a:sym typeface="Calibri"/>
            </a:endParaRPr>
          </a:p>
          <a:p>
            <a:pPr indent="-215900" lvl="0" marL="342900" rtl="0" algn="l">
              <a:spcBef>
                <a:spcPts val="400"/>
              </a:spcBef>
              <a:spcAft>
                <a:spcPts val="0"/>
              </a:spcAft>
              <a:buClr>
                <a:schemeClr val="dk1"/>
              </a:buClr>
              <a:buSzPct val="100000"/>
              <a:buNone/>
            </a:pPr>
            <a:r>
              <a:t/>
            </a:r>
            <a:endParaRPr i="1">
              <a:latin typeface="Calibri"/>
              <a:ea typeface="Calibri"/>
              <a:cs typeface="Calibri"/>
              <a:sym typeface="Calibri"/>
            </a:endParaRPr>
          </a:p>
          <a:p>
            <a:pPr indent="0" lvl="0" marL="0" rtl="0" algn="l">
              <a:spcBef>
                <a:spcPts val="400"/>
              </a:spcBef>
              <a:spcAft>
                <a:spcPts val="0"/>
              </a:spcAft>
              <a:buClr>
                <a:schemeClr val="dk1"/>
              </a:buClr>
              <a:buSzPct val="100000"/>
              <a:buNone/>
            </a:pPr>
            <a:r>
              <a:rPr lang="hr-HR">
                <a:latin typeface="Calibri"/>
                <a:ea typeface="Calibri"/>
                <a:cs typeface="Calibri"/>
                <a:sym typeface="Calibri"/>
              </a:rPr>
              <a:t>(5) Harry forged a check, but Bill could never bring himself to do so.</a:t>
            </a:r>
            <a:endParaRPr>
              <a:latin typeface="Calibri"/>
              <a:ea typeface="Calibri"/>
              <a:cs typeface="Calibri"/>
              <a:sym typeface="Calibri"/>
            </a:endParaRPr>
          </a:p>
          <a:p>
            <a:pPr indent="0" lvl="0" marL="0" rtl="0" algn="l">
              <a:spcBef>
                <a:spcPts val="400"/>
              </a:spcBef>
              <a:spcAft>
                <a:spcPts val="0"/>
              </a:spcAft>
              <a:buClr>
                <a:schemeClr val="dk1"/>
              </a:buClr>
              <a:buSzPct val="100000"/>
              <a:buNone/>
            </a:pPr>
            <a:r>
              <a:t/>
            </a:r>
            <a:endParaRPr i="1">
              <a:latin typeface="Calibri"/>
              <a:ea typeface="Calibri"/>
              <a:cs typeface="Calibri"/>
              <a:sym typeface="Calibri"/>
            </a:endParaRPr>
          </a:p>
          <a:p>
            <a:pPr indent="-342900" lvl="0" marL="342900" rtl="0" algn="l">
              <a:spcBef>
                <a:spcPts val="400"/>
              </a:spcBef>
              <a:spcAft>
                <a:spcPts val="0"/>
              </a:spcAft>
              <a:buClr>
                <a:schemeClr val="dk1"/>
              </a:buClr>
              <a:buSzPct val="100000"/>
              <a:buChar char="•"/>
            </a:pPr>
            <a:r>
              <a:rPr lang="hr-HR">
                <a:latin typeface="Calibri"/>
                <a:ea typeface="Calibri"/>
                <a:cs typeface="Calibri"/>
                <a:sym typeface="Calibri"/>
              </a:rPr>
              <a:t>elements after </a:t>
            </a:r>
            <a:r>
              <a:rPr i="1" lang="hr-HR">
                <a:latin typeface="Calibri"/>
                <a:ea typeface="Calibri"/>
                <a:cs typeface="Calibri"/>
                <a:sym typeface="Calibri"/>
              </a:rPr>
              <a:t>do so </a:t>
            </a:r>
            <a:r>
              <a:rPr lang="hr-HR">
                <a:latin typeface="Calibri"/>
                <a:ea typeface="Calibri"/>
                <a:cs typeface="Calibri"/>
                <a:sym typeface="Calibri"/>
              </a:rPr>
              <a:t>– outside the verb phrase – adjuncts</a:t>
            </a:r>
            <a:endParaRPr>
              <a:latin typeface="Calibri"/>
              <a:ea typeface="Calibri"/>
              <a:cs typeface="Calibri"/>
              <a:sym typeface="Calibri"/>
            </a:endParaRPr>
          </a:p>
          <a:p>
            <a:pPr indent="-215900" lvl="0" marL="342900" rtl="0" algn="l">
              <a:spcBef>
                <a:spcPts val="400"/>
              </a:spcBef>
              <a:spcAft>
                <a:spcPts val="0"/>
              </a:spcAft>
              <a:buClr>
                <a:schemeClr val="dk1"/>
              </a:buClr>
              <a:buSzPct val="100000"/>
              <a:buNone/>
            </a:pPr>
            <a:r>
              <a:t/>
            </a:r>
            <a:endParaRPr>
              <a:latin typeface="Calibri"/>
              <a:ea typeface="Calibri"/>
              <a:cs typeface="Calibri"/>
              <a:sym typeface="Calibri"/>
            </a:endParaRPr>
          </a:p>
          <a:p>
            <a:pPr indent="0" lvl="0" marL="0" rtl="0" algn="l">
              <a:spcBef>
                <a:spcPts val="400"/>
              </a:spcBef>
              <a:spcAft>
                <a:spcPts val="0"/>
              </a:spcAft>
              <a:buClr>
                <a:schemeClr val="dk1"/>
              </a:buClr>
              <a:buSzPct val="100000"/>
              <a:buNone/>
            </a:pPr>
            <a:r>
              <a:rPr lang="hr-HR">
                <a:latin typeface="Calibri"/>
                <a:ea typeface="Calibri"/>
                <a:cs typeface="Calibri"/>
                <a:sym typeface="Calibri"/>
              </a:rPr>
              <a:t>(6) John took a trip last Tuesday, and I’m going to do so tomorrow.</a:t>
            </a:r>
            <a:endParaRPr>
              <a:latin typeface="Calibri"/>
              <a:ea typeface="Calibri"/>
              <a:cs typeface="Calibri"/>
              <a:sym typeface="Calibri"/>
            </a:endParaRPr>
          </a:p>
          <a:p>
            <a:pPr indent="0" lvl="0" marL="0" rtl="0" algn="l">
              <a:spcBef>
                <a:spcPts val="400"/>
              </a:spcBef>
              <a:spcAft>
                <a:spcPts val="0"/>
              </a:spcAft>
              <a:buClr>
                <a:schemeClr val="dk1"/>
              </a:buClr>
              <a:buSzPct val="100000"/>
              <a:buNone/>
            </a:pPr>
            <a:r>
              <a:rPr lang="hr-HR">
                <a:latin typeface="Calibri"/>
                <a:ea typeface="Calibri"/>
                <a:cs typeface="Calibri"/>
                <a:sym typeface="Calibri"/>
              </a:rPr>
              <a:t>(7) The army destroys villages with shells, but the airforce does so with napalm.</a:t>
            </a:r>
            <a:endParaRPr>
              <a:latin typeface="Calibri"/>
              <a:ea typeface="Calibri"/>
              <a:cs typeface="Calibri"/>
              <a:sym typeface="Calibri"/>
            </a:endParaRPr>
          </a:p>
          <a:p>
            <a:pPr indent="0" lvl="0" marL="0" rtl="0" algn="l">
              <a:spcBef>
                <a:spcPts val="400"/>
              </a:spcBef>
              <a:spcAft>
                <a:spcPts val="0"/>
              </a:spcAft>
              <a:buClr>
                <a:schemeClr val="dk1"/>
              </a:buClr>
              <a:buSzPct val="100000"/>
              <a:buNone/>
            </a:pPr>
            <a:r>
              <a:t/>
            </a:r>
            <a:endParaRPr>
              <a:latin typeface="Calibri"/>
              <a:ea typeface="Calibri"/>
              <a:cs typeface="Calibri"/>
              <a:sym typeface="Calibri"/>
            </a:endParaRPr>
          </a:p>
          <a:p>
            <a:pPr indent="-342900" lvl="0" marL="342900" rtl="0" algn="l">
              <a:spcBef>
                <a:spcPts val="400"/>
              </a:spcBef>
              <a:spcAft>
                <a:spcPts val="0"/>
              </a:spcAft>
              <a:buClr>
                <a:schemeClr val="dk1"/>
              </a:buClr>
              <a:buSzPct val="100000"/>
              <a:buChar char="•"/>
            </a:pPr>
            <a:r>
              <a:rPr lang="hr-HR">
                <a:latin typeface="Calibri"/>
                <a:ea typeface="Calibri"/>
                <a:cs typeface="Calibri"/>
                <a:sym typeface="Calibri"/>
              </a:rPr>
              <a:t>direct objects, indirect objects, directional adverbs, affected locatives – arguments</a:t>
            </a:r>
            <a:endParaRPr/>
          </a:p>
          <a:p>
            <a:pPr indent="-342900" lvl="0" marL="342900" rtl="0" algn="l">
              <a:spcBef>
                <a:spcPts val="400"/>
              </a:spcBef>
              <a:spcAft>
                <a:spcPts val="0"/>
              </a:spcAft>
              <a:buClr>
                <a:schemeClr val="dk1"/>
              </a:buClr>
              <a:buSzPct val="100000"/>
              <a:buChar char="•"/>
            </a:pPr>
            <a:r>
              <a:rPr lang="hr-HR">
                <a:latin typeface="Calibri"/>
                <a:ea typeface="Calibri"/>
                <a:cs typeface="Calibri"/>
                <a:sym typeface="Calibri"/>
              </a:rPr>
              <a:t>time, place, manner, duration, frequency, instruments, comitative – adjuncts</a:t>
            </a:r>
            <a:endParaRPr/>
          </a:p>
          <a:p>
            <a:pPr indent="0" lvl="0" marL="0" rtl="0" algn="l">
              <a:spcBef>
                <a:spcPts val="400"/>
              </a:spcBef>
              <a:spcAft>
                <a:spcPts val="0"/>
              </a:spcAft>
              <a:buClr>
                <a:schemeClr val="dk1"/>
              </a:buClr>
              <a:buSzPct val="100000"/>
              <a:buNone/>
            </a:pPr>
            <a:r>
              <a:t/>
            </a:r>
            <a:endParaRPr/>
          </a:p>
          <a:p>
            <a:pPr indent="-215900" lvl="0" marL="342900" rtl="0" algn="l">
              <a:spcBef>
                <a:spcPts val="400"/>
              </a:spcBef>
              <a:spcAft>
                <a:spcPts val="0"/>
              </a:spcAft>
              <a:buClr>
                <a:schemeClr val="dk1"/>
              </a:buClr>
              <a:buSzPct val="100000"/>
              <a:buNone/>
            </a:pPr>
            <a:r>
              <a:t/>
            </a:r>
            <a:endParaRPr/>
          </a:p>
          <a:p>
            <a:pPr indent="-215900" lvl="0" marL="342900" rtl="0" algn="l">
              <a:spcBef>
                <a:spcPts val="400"/>
              </a:spcBef>
              <a:spcAft>
                <a:spcPts val="0"/>
              </a:spcAft>
              <a:buClr>
                <a:schemeClr val="dk1"/>
              </a:buClr>
              <a:buSzPct val="100000"/>
              <a:buNone/>
            </a:pPr>
            <a:r>
              <a:t/>
            </a:r>
            <a:endParaRPr/>
          </a:p>
        </p:txBody>
      </p:sp>
      <p:cxnSp>
        <p:nvCxnSpPr>
          <p:cNvPr id="240" name="Google Shape;240;p16"/>
          <p:cNvCxnSpPr/>
          <p:nvPr/>
        </p:nvCxnSpPr>
        <p:spPr>
          <a:xfrm>
            <a:off x="107504" y="1124744"/>
            <a:ext cx="8500145"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7"/>
          <p:cNvSpPr txBox="1"/>
          <p:nvPr>
            <p:ph idx="1" type="body"/>
          </p:nvPr>
        </p:nvSpPr>
        <p:spPr>
          <a:xfrm>
            <a:off x="314588" y="1543050"/>
            <a:ext cx="8500144" cy="432739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lang="hr-HR" sz="2400">
                <a:latin typeface="Calibri"/>
                <a:ea typeface="Calibri"/>
                <a:cs typeface="Calibri"/>
                <a:sym typeface="Calibri"/>
              </a:rPr>
              <a:t>Brown and Miller 1991</a:t>
            </a:r>
            <a:endParaRPr/>
          </a:p>
          <a:p>
            <a:pPr indent="-342900" lvl="0" marL="342900" rtl="0" algn="l">
              <a:spcBef>
                <a:spcPts val="480"/>
              </a:spcBef>
              <a:spcAft>
                <a:spcPts val="0"/>
              </a:spcAft>
              <a:buClr>
                <a:schemeClr val="dk1"/>
              </a:buClr>
              <a:buSzPts val="2400"/>
              <a:buChar char="•"/>
            </a:pPr>
            <a:r>
              <a:rPr lang="hr-HR" sz="2400">
                <a:latin typeface="Calibri"/>
                <a:ea typeface="Calibri"/>
                <a:cs typeface="Calibri"/>
                <a:sym typeface="Calibri"/>
              </a:rPr>
              <a:t>if a sentence can be paraphrased by two sentences, one contains the nuclear predications and the other adverbial</a:t>
            </a:r>
            <a:endParaRPr sz="2400">
              <a:latin typeface="Calibri"/>
              <a:ea typeface="Calibri"/>
              <a:cs typeface="Calibri"/>
              <a:sym typeface="Calibri"/>
            </a:endParaRPr>
          </a:p>
          <a:p>
            <a:pPr indent="-190500" lvl="0" marL="342900" rtl="0" algn="l">
              <a:spcBef>
                <a:spcPts val="480"/>
              </a:spcBef>
              <a:spcAft>
                <a:spcPts val="0"/>
              </a:spcAft>
              <a:buClr>
                <a:schemeClr val="dk1"/>
              </a:buClr>
              <a:buSzPts val="2400"/>
              <a:buNone/>
            </a:pPr>
            <a:r>
              <a:t/>
            </a:r>
            <a:endParaRPr sz="2400">
              <a:latin typeface="Calibri"/>
              <a:ea typeface="Calibri"/>
              <a:cs typeface="Calibri"/>
              <a:sym typeface="Calibri"/>
            </a:endParaRPr>
          </a:p>
          <a:p>
            <a:pPr indent="0" lvl="0" marL="0" rtl="0" algn="l">
              <a:spcBef>
                <a:spcPts val="480"/>
              </a:spcBef>
              <a:spcAft>
                <a:spcPts val="0"/>
              </a:spcAft>
              <a:buClr>
                <a:schemeClr val="dk1"/>
              </a:buClr>
              <a:buSzPts val="2400"/>
              <a:buNone/>
            </a:pPr>
            <a:r>
              <a:rPr lang="hr-HR" sz="2400">
                <a:latin typeface="Calibri"/>
                <a:ea typeface="Calibri"/>
                <a:cs typeface="Calibri"/>
                <a:sym typeface="Calibri"/>
              </a:rPr>
              <a:t>(8) John stood on the table. This happened in the bathroom.</a:t>
            </a:r>
            <a:endParaRPr/>
          </a:p>
          <a:p>
            <a:pPr indent="0" lvl="0" marL="0" rtl="0" algn="l">
              <a:spcBef>
                <a:spcPts val="480"/>
              </a:spcBef>
              <a:spcAft>
                <a:spcPts val="0"/>
              </a:spcAft>
              <a:buClr>
                <a:schemeClr val="dk1"/>
              </a:buClr>
              <a:buSzPts val="2400"/>
              <a:buNone/>
            </a:pPr>
            <a:r>
              <a:rPr lang="hr-HR" sz="2400">
                <a:latin typeface="Calibri"/>
                <a:ea typeface="Calibri"/>
                <a:cs typeface="Calibri"/>
                <a:sym typeface="Calibri"/>
              </a:rPr>
              <a:t>(9) *John stood. This happened on the table.</a:t>
            </a:r>
            <a:endParaRPr sz="2400">
              <a:latin typeface="Calibri"/>
              <a:ea typeface="Calibri"/>
              <a:cs typeface="Calibri"/>
              <a:sym typeface="Calibri"/>
            </a:endParaRPr>
          </a:p>
          <a:p>
            <a:pPr indent="0" lvl="0" marL="0" rtl="0" algn="l">
              <a:spcBef>
                <a:spcPts val="480"/>
              </a:spcBef>
              <a:spcAft>
                <a:spcPts val="0"/>
              </a:spcAft>
              <a:buClr>
                <a:schemeClr val="dk1"/>
              </a:buClr>
              <a:buSzPts val="2400"/>
              <a:buNone/>
            </a:pPr>
            <a:r>
              <a:t/>
            </a:r>
            <a:endParaRPr sz="2400">
              <a:latin typeface="Calibri"/>
              <a:ea typeface="Calibri"/>
              <a:cs typeface="Calibri"/>
              <a:sym typeface="Calibri"/>
            </a:endParaRPr>
          </a:p>
          <a:p>
            <a:pPr indent="-342900" lvl="0" marL="342900" rtl="0" algn="l">
              <a:spcBef>
                <a:spcPts val="480"/>
              </a:spcBef>
              <a:spcAft>
                <a:spcPts val="0"/>
              </a:spcAft>
              <a:buClr>
                <a:schemeClr val="dk1"/>
              </a:buClr>
              <a:buSzPts val="2400"/>
              <a:buChar char="•"/>
            </a:pPr>
            <a:r>
              <a:rPr lang="hr-HR" sz="2400">
                <a:latin typeface="Calibri"/>
                <a:ea typeface="Calibri"/>
                <a:cs typeface="Calibri"/>
                <a:sym typeface="Calibri"/>
              </a:rPr>
              <a:t>used for non-stative verbs</a:t>
            </a:r>
            <a:endParaRPr sz="2400">
              <a:latin typeface="Calibri"/>
              <a:ea typeface="Calibri"/>
              <a:cs typeface="Calibri"/>
              <a:sym typeface="Calibri"/>
            </a:endParaRPr>
          </a:p>
        </p:txBody>
      </p:sp>
      <p:sp>
        <p:nvSpPr>
          <p:cNvPr id="247" name="Google Shape;247;p17"/>
          <p:cNvSpPr txBox="1"/>
          <p:nvPr/>
        </p:nvSpPr>
        <p:spPr>
          <a:xfrm>
            <a:off x="-17919" y="340436"/>
            <a:ext cx="9144000" cy="685799"/>
          </a:xfrm>
          <a:prstGeom prst="rect">
            <a:avLst/>
          </a:prstGeom>
          <a:noFill/>
          <a:ln>
            <a:noFill/>
          </a:ln>
        </p:spPr>
        <p:txBody>
          <a:bodyPr anchorCtr="0" anchor="ctr"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3300"/>
              <a:buFont typeface="Calibri"/>
              <a:buNone/>
            </a:pPr>
            <a:r>
              <a:rPr lang="hr-HR" sz="3300">
                <a:solidFill>
                  <a:schemeClr val="dk1"/>
                </a:solidFill>
                <a:latin typeface="Calibri"/>
                <a:ea typeface="Calibri"/>
                <a:cs typeface="Calibri"/>
                <a:sym typeface="Calibri"/>
              </a:rPr>
              <a:t>4. </a:t>
            </a:r>
            <a:r>
              <a:rPr i="1" lang="hr-HR" sz="3300">
                <a:solidFill>
                  <a:schemeClr val="dk1"/>
                </a:solidFill>
                <a:latin typeface="Calibri"/>
                <a:ea typeface="Calibri"/>
                <a:cs typeface="Calibri"/>
                <a:sym typeface="Calibri"/>
              </a:rPr>
              <a:t>This happened </a:t>
            </a:r>
            <a:r>
              <a:rPr lang="hr-HR" sz="3300">
                <a:solidFill>
                  <a:schemeClr val="dk1"/>
                </a:solidFill>
                <a:latin typeface="Calibri"/>
                <a:ea typeface="Calibri"/>
                <a:cs typeface="Calibri"/>
                <a:sym typeface="Calibri"/>
              </a:rPr>
              <a:t>test</a:t>
            </a:r>
            <a:endParaRPr/>
          </a:p>
        </p:txBody>
      </p:sp>
      <p:cxnSp>
        <p:nvCxnSpPr>
          <p:cNvPr id="248" name="Google Shape;248;p17"/>
          <p:cNvCxnSpPr/>
          <p:nvPr/>
        </p:nvCxnSpPr>
        <p:spPr>
          <a:xfrm>
            <a:off x="179512" y="1196752"/>
            <a:ext cx="8500145"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8"/>
          <p:cNvSpPr txBox="1"/>
          <p:nvPr>
            <p:ph type="title"/>
          </p:nvPr>
        </p:nvSpPr>
        <p:spPr>
          <a:xfrm>
            <a:off x="400313" y="957568"/>
            <a:ext cx="8358056" cy="820919"/>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br>
              <a:rPr lang="hr-HR" sz="1800">
                <a:latin typeface="Calibri"/>
                <a:ea typeface="Calibri"/>
                <a:cs typeface="Calibri"/>
                <a:sym typeface="Calibri"/>
              </a:rPr>
            </a:br>
            <a:endParaRPr sz="4050"/>
          </a:p>
        </p:txBody>
      </p:sp>
      <p:sp>
        <p:nvSpPr>
          <p:cNvPr id="255" name="Google Shape;255;p18"/>
          <p:cNvSpPr txBox="1"/>
          <p:nvPr>
            <p:ph idx="1" type="body"/>
          </p:nvPr>
        </p:nvSpPr>
        <p:spPr>
          <a:xfrm>
            <a:off x="232601" y="1543050"/>
            <a:ext cx="8783383" cy="413496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1800"/>
              <a:buChar char="•"/>
            </a:pPr>
            <a:r>
              <a:rPr i="1" lang="hr-HR" sz="1800">
                <a:latin typeface="Calibri"/>
                <a:ea typeface="Calibri"/>
                <a:cs typeface="Calibri"/>
                <a:sym typeface="Calibri"/>
              </a:rPr>
              <a:t>Ersatzprobe</a:t>
            </a:r>
            <a:r>
              <a:rPr lang="hr-HR" sz="1800">
                <a:latin typeface="Calibri"/>
                <a:ea typeface="Calibri"/>
                <a:cs typeface="Calibri"/>
                <a:sym typeface="Calibri"/>
              </a:rPr>
              <a:t>, </a:t>
            </a:r>
            <a:r>
              <a:rPr i="1" lang="hr-HR" sz="1800">
                <a:latin typeface="Calibri"/>
                <a:ea typeface="Calibri"/>
                <a:cs typeface="Calibri"/>
                <a:sym typeface="Calibri"/>
              </a:rPr>
              <a:t>Kommutations test </a:t>
            </a:r>
            <a:r>
              <a:rPr lang="hr-HR" sz="1800">
                <a:latin typeface="Calibri"/>
                <a:ea typeface="Calibri"/>
                <a:cs typeface="Calibri"/>
                <a:sym typeface="Calibri"/>
              </a:rPr>
              <a:t>(Ágel 2000)</a:t>
            </a:r>
            <a:endParaRPr sz="1800">
              <a:latin typeface="Calibri"/>
              <a:ea typeface="Calibri"/>
              <a:cs typeface="Calibri"/>
              <a:sym typeface="Calibri"/>
            </a:endParaRPr>
          </a:p>
          <a:p>
            <a:pPr indent="-342900" lvl="0" marL="342900" rtl="0" algn="l">
              <a:spcBef>
                <a:spcPts val="360"/>
              </a:spcBef>
              <a:spcAft>
                <a:spcPts val="0"/>
              </a:spcAft>
              <a:buClr>
                <a:schemeClr val="dk1"/>
              </a:buClr>
              <a:buSzPts val="1800"/>
              <a:buChar char="•"/>
            </a:pPr>
            <a:r>
              <a:rPr lang="hr-HR" sz="1800">
                <a:latin typeface="Calibri"/>
                <a:ea typeface="Calibri"/>
                <a:cs typeface="Calibri"/>
                <a:sym typeface="Calibri"/>
              </a:rPr>
              <a:t>arguments are selected by a verb, while adjuncts are not</a:t>
            </a:r>
            <a:endParaRPr sz="1800">
              <a:latin typeface="Calibri"/>
              <a:ea typeface="Calibri"/>
              <a:cs typeface="Calibri"/>
              <a:sym typeface="Calibri"/>
            </a:endParaRPr>
          </a:p>
          <a:p>
            <a:pPr indent="-342900" lvl="0" marL="342900" rtl="0" algn="l">
              <a:spcBef>
                <a:spcPts val="360"/>
              </a:spcBef>
              <a:spcAft>
                <a:spcPts val="0"/>
              </a:spcAft>
              <a:buClr>
                <a:schemeClr val="dk1"/>
              </a:buClr>
              <a:buSzPts val="1800"/>
              <a:buChar char="•"/>
            </a:pPr>
            <a:r>
              <a:rPr lang="hr-HR" sz="1800">
                <a:latin typeface="Calibri"/>
                <a:ea typeface="Calibri"/>
                <a:cs typeface="Calibri"/>
                <a:sym typeface="Calibri"/>
              </a:rPr>
              <a:t>If the replacement of a phrase with the different morphological form is possible → the phrase is an adjunct</a:t>
            </a:r>
            <a:endParaRPr sz="1800">
              <a:latin typeface="Calibri"/>
              <a:ea typeface="Calibri"/>
              <a:cs typeface="Calibri"/>
              <a:sym typeface="Calibri"/>
            </a:endParaRPr>
          </a:p>
          <a:p>
            <a:pPr indent="-342900" lvl="0" marL="342900" rtl="0" algn="l">
              <a:spcBef>
                <a:spcPts val="360"/>
              </a:spcBef>
              <a:spcAft>
                <a:spcPts val="0"/>
              </a:spcAft>
              <a:buClr>
                <a:schemeClr val="dk1"/>
              </a:buClr>
              <a:buSzPts val="1800"/>
              <a:buChar char="•"/>
            </a:pPr>
            <a:r>
              <a:rPr lang="hr-HR" sz="1800">
                <a:latin typeface="Calibri"/>
                <a:ea typeface="Calibri"/>
                <a:cs typeface="Calibri"/>
                <a:sym typeface="Calibri"/>
              </a:rPr>
              <a:t>if the replacement is not possible → the phrase is an argument</a:t>
            </a:r>
            <a:endParaRPr sz="1800">
              <a:latin typeface="Calibri"/>
              <a:ea typeface="Calibri"/>
              <a:cs typeface="Calibri"/>
              <a:sym typeface="Calibri"/>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10)</a:t>
            </a:r>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11)</a:t>
            </a:r>
            <a:endParaRPr sz="1400">
              <a:latin typeface="Calibri"/>
              <a:ea typeface="Calibri"/>
              <a:cs typeface="Calibri"/>
              <a:sym typeface="Calibri"/>
            </a:endParaRPr>
          </a:p>
          <a:p>
            <a:pPr indent="0" lvl="0" marL="0" rtl="0" algn="l">
              <a:spcBef>
                <a:spcPts val="360"/>
              </a:spcBef>
              <a:spcAft>
                <a:spcPts val="0"/>
              </a:spcAft>
              <a:buClr>
                <a:schemeClr val="dk1"/>
              </a:buClr>
              <a:buSzPts val="1800"/>
              <a:buNone/>
            </a:pPr>
            <a:r>
              <a:t/>
            </a:r>
            <a:endParaRPr sz="1800">
              <a:latin typeface="Calibri"/>
              <a:ea typeface="Calibri"/>
              <a:cs typeface="Calibri"/>
              <a:sym typeface="Calibri"/>
            </a:endParaRPr>
          </a:p>
        </p:txBody>
      </p:sp>
      <p:cxnSp>
        <p:nvCxnSpPr>
          <p:cNvPr id="256" name="Google Shape;256;p18"/>
          <p:cNvCxnSpPr/>
          <p:nvPr/>
        </p:nvCxnSpPr>
        <p:spPr>
          <a:xfrm>
            <a:off x="258224" y="1196752"/>
            <a:ext cx="8500145" cy="0"/>
          </a:xfrm>
          <a:prstGeom prst="straightConnector1">
            <a:avLst/>
          </a:prstGeom>
          <a:noFill/>
          <a:ln cap="flat" cmpd="sng" w="50800">
            <a:solidFill>
              <a:schemeClr val="dk1">
                <a:alpha val="69803"/>
              </a:schemeClr>
            </a:solidFill>
            <a:prstDash val="solid"/>
            <a:round/>
            <a:headEnd len="sm" w="sm" type="none"/>
            <a:tailEnd len="sm" w="sm" type="none"/>
          </a:ln>
        </p:spPr>
      </p:cxnSp>
      <p:sp>
        <p:nvSpPr>
          <p:cNvPr id="257" name="Google Shape;257;p18"/>
          <p:cNvSpPr txBox="1"/>
          <p:nvPr/>
        </p:nvSpPr>
        <p:spPr>
          <a:xfrm>
            <a:off x="-72009" y="347570"/>
            <a:ext cx="9144000" cy="685799"/>
          </a:xfrm>
          <a:prstGeom prst="rect">
            <a:avLst/>
          </a:prstGeom>
          <a:noFill/>
          <a:ln>
            <a:noFill/>
          </a:ln>
        </p:spPr>
        <p:txBody>
          <a:bodyPr anchorCtr="0" anchor="ctr"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3300"/>
              <a:buFont typeface="Calibri"/>
              <a:buNone/>
            </a:pPr>
            <a:r>
              <a:rPr lang="hr-HR" sz="3300">
                <a:solidFill>
                  <a:schemeClr val="dk1"/>
                </a:solidFill>
                <a:latin typeface="Calibri"/>
                <a:ea typeface="Calibri"/>
                <a:cs typeface="Calibri"/>
                <a:sym typeface="Calibri"/>
              </a:rPr>
              <a:t>5. Replacement test</a:t>
            </a:r>
            <a:endParaRPr/>
          </a:p>
        </p:txBody>
      </p:sp>
      <p:graphicFrame>
        <p:nvGraphicFramePr>
          <p:cNvPr id="258" name="Google Shape;258;p18"/>
          <p:cNvGraphicFramePr/>
          <p:nvPr/>
        </p:nvGraphicFramePr>
        <p:xfrm>
          <a:off x="683568" y="3161405"/>
          <a:ext cx="3000000" cy="3000000"/>
        </p:xfrm>
        <a:graphic>
          <a:graphicData uri="http://schemas.openxmlformats.org/drawingml/2006/table">
            <a:tbl>
              <a:tblPr bandRow="1" firstCol="1" firstRow="1">
                <a:noFill/>
                <a:tableStyleId>{F1A892A7-BDFC-460A-84D4-8ADE21FD04EB}</a:tableStyleId>
              </a:tblPr>
              <a:tblGrid>
                <a:gridCol w="717000"/>
                <a:gridCol w="465875"/>
                <a:gridCol w="665175"/>
                <a:gridCol w="652075"/>
                <a:gridCol w="443675"/>
                <a:gridCol w="1152400"/>
                <a:gridCol w="498250"/>
                <a:gridCol w="1039575"/>
                <a:gridCol w="614975"/>
                <a:gridCol w="1168825"/>
              </a:tblGrid>
              <a:tr h="421250">
                <a:tc>
                  <a:txBody>
                    <a:bodyPr/>
                    <a:lstStyle/>
                    <a:p>
                      <a:pPr indent="0" lvl="0" marL="0" marR="0" rtl="0" algn="just">
                        <a:lnSpc>
                          <a:spcPct val="115000"/>
                        </a:lnSpc>
                        <a:spcBef>
                          <a:spcPts val="0"/>
                        </a:spcBef>
                        <a:spcAft>
                          <a:spcPts val="0"/>
                        </a:spcAft>
                        <a:buNone/>
                      </a:pPr>
                      <a:r>
                        <a:rPr lang="hr-HR" sz="1400"/>
                        <a:t>Brat</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je</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bacio</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kamen</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u</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vodu /</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na</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krov /</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preko </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kuće.</a:t>
                      </a:r>
                      <a:endParaRPr sz="1200">
                        <a:latin typeface="Calibri"/>
                        <a:ea typeface="Calibri"/>
                        <a:cs typeface="Calibri"/>
                        <a:sym typeface="Calibri"/>
                      </a:endParaRPr>
                    </a:p>
                  </a:txBody>
                  <a:tcPr marT="0" marB="0" marR="51425" marL="51425"/>
                </a:tc>
              </a:tr>
              <a:tr h="593050">
                <a:tc>
                  <a:txBody>
                    <a:bodyPr/>
                    <a:lstStyle/>
                    <a:p>
                      <a:pPr indent="0" lvl="0" marL="0" marR="0" rtl="0" algn="just">
                        <a:lnSpc>
                          <a:spcPct val="115000"/>
                        </a:lnSpc>
                        <a:spcBef>
                          <a:spcPts val="0"/>
                        </a:spcBef>
                        <a:spcAft>
                          <a:spcPts val="0"/>
                        </a:spcAft>
                        <a:buNone/>
                      </a:pPr>
                      <a:r>
                        <a:rPr lang="hr-HR" sz="1400"/>
                        <a:t>brother</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AUX</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threw</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stone</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into</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water.ACC.SG</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onto</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roof.ACC.SG</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over</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house.GEN.SG</a:t>
                      </a:r>
                      <a:endParaRPr sz="1200">
                        <a:latin typeface="Calibri"/>
                        <a:ea typeface="Calibri"/>
                        <a:cs typeface="Calibri"/>
                        <a:sym typeface="Calibri"/>
                      </a:endParaRPr>
                    </a:p>
                  </a:txBody>
                  <a:tcPr marT="0" marB="0" marR="51425" marL="51425"/>
                </a:tc>
              </a:tr>
            </a:tbl>
          </a:graphicData>
        </a:graphic>
      </p:graphicFrame>
      <p:sp>
        <p:nvSpPr>
          <p:cNvPr id="259" name="Google Shape;259;p18"/>
          <p:cNvSpPr txBox="1"/>
          <p:nvPr/>
        </p:nvSpPr>
        <p:spPr>
          <a:xfrm>
            <a:off x="570238" y="3918216"/>
            <a:ext cx="6254496" cy="3000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hr-HR" sz="1350">
                <a:solidFill>
                  <a:schemeClr val="dk1"/>
                </a:solidFill>
                <a:latin typeface="Calibri"/>
                <a:ea typeface="Calibri"/>
                <a:cs typeface="Calibri"/>
                <a:sym typeface="Calibri"/>
              </a:rPr>
              <a:t>‘The brother threw a stone into the water/onto the roof/ over the house.’</a:t>
            </a:r>
            <a:endParaRPr/>
          </a:p>
        </p:txBody>
      </p:sp>
      <p:graphicFrame>
        <p:nvGraphicFramePr>
          <p:cNvPr id="260" name="Google Shape;260;p18"/>
          <p:cNvGraphicFramePr/>
          <p:nvPr/>
        </p:nvGraphicFramePr>
        <p:xfrm>
          <a:off x="683567" y="4411156"/>
          <a:ext cx="3000000" cy="3000000"/>
        </p:xfrm>
        <a:graphic>
          <a:graphicData uri="http://schemas.openxmlformats.org/drawingml/2006/table">
            <a:tbl>
              <a:tblPr bandRow="1" firstCol="1" firstRow="1">
                <a:noFill/>
                <a:tableStyleId>{F1A892A7-BDFC-460A-84D4-8ADE21FD04EB}</a:tableStyleId>
              </a:tblPr>
              <a:tblGrid>
                <a:gridCol w="793100"/>
                <a:gridCol w="448550"/>
                <a:gridCol w="894800"/>
                <a:gridCol w="491200"/>
                <a:gridCol w="1159400"/>
                <a:gridCol w="479725"/>
                <a:gridCol w="1209700"/>
                <a:gridCol w="680075"/>
                <a:gridCol w="1476300"/>
              </a:tblGrid>
              <a:tr h="498100">
                <a:tc>
                  <a:txBody>
                    <a:bodyPr/>
                    <a:lstStyle/>
                    <a:p>
                      <a:pPr indent="0" lvl="0" marL="0" marR="0" rtl="0" algn="just">
                        <a:lnSpc>
                          <a:spcPct val="115000"/>
                        </a:lnSpc>
                        <a:spcBef>
                          <a:spcPts val="0"/>
                        </a:spcBef>
                        <a:spcAft>
                          <a:spcPts val="0"/>
                        </a:spcAft>
                        <a:buNone/>
                      </a:pPr>
                      <a:r>
                        <a:rPr lang="hr-HR" sz="1400"/>
                        <a:t>Jezik</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je</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proistekao</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iz</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latin typeface="Calibri"/>
                          <a:ea typeface="Calibri"/>
                          <a:cs typeface="Calibri"/>
                          <a:sym typeface="Calibri"/>
                        </a:rPr>
                        <a:t>naroda</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*na</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narod /</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*preko </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naroda.</a:t>
                      </a:r>
                      <a:endParaRPr sz="1200">
                        <a:latin typeface="Calibri"/>
                        <a:ea typeface="Calibri"/>
                        <a:cs typeface="Calibri"/>
                        <a:sym typeface="Calibri"/>
                      </a:endParaRPr>
                    </a:p>
                  </a:txBody>
                  <a:tcPr marT="0" marB="0" marR="51425" marL="51425"/>
                </a:tc>
              </a:tr>
              <a:tr h="701225">
                <a:tc>
                  <a:txBody>
                    <a:bodyPr/>
                    <a:lstStyle/>
                    <a:p>
                      <a:pPr indent="0" lvl="0" marL="0" marR="0" rtl="0" algn="just">
                        <a:lnSpc>
                          <a:spcPct val="115000"/>
                        </a:lnSpc>
                        <a:spcBef>
                          <a:spcPts val="0"/>
                        </a:spcBef>
                        <a:spcAft>
                          <a:spcPts val="0"/>
                        </a:spcAft>
                        <a:buNone/>
                      </a:pPr>
                      <a:r>
                        <a:rPr lang="hr-HR" sz="1400"/>
                        <a:t>language</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AUX</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arose</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from</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people</a:t>
                      </a:r>
                      <a:r>
                        <a:rPr lang="hr-HR" sz="1200"/>
                        <a:t>.GEN.SG</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onto</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people.ACC.SG</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over</a:t>
                      </a:r>
                      <a:endParaRPr sz="1200">
                        <a:latin typeface="Calibri"/>
                        <a:ea typeface="Calibri"/>
                        <a:cs typeface="Calibri"/>
                        <a:sym typeface="Calibri"/>
                      </a:endParaRPr>
                    </a:p>
                  </a:txBody>
                  <a:tcPr marT="0" marB="0" marR="51425" marL="51425"/>
                </a:tc>
                <a:tc>
                  <a:txBody>
                    <a:bodyPr/>
                    <a:lstStyle/>
                    <a:p>
                      <a:pPr indent="0" lvl="0" marL="0" marR="0" rtl="0" algn="just">
                        <a:lnSpc>
                          <a:spcPct val="115000"/>
                        </a:lnSpc>
                        <a:spcBef>
                          <a:spcPts val="0"/>
                        </a:spcBef>
                        <a:spcAft>
                          <a:spcPts val="0"/>
                        </a:spcAft>
                        <a:buNone/>
                      </a:pPr>
                      <a:r>
                        <a:rPr lang="hr-HR" sz="1400"/>
                        <a:t>people.GEN.SG</a:t>
                      </a:r>
                      <a:endParaRPr sz="1200">
                        <a:latin typeface="Calibri"/>
                        <a:ea typeface="Calibri"/>
                        <a:cs typeface="Calibri"/>
                        <a:sym typeface="Calibri"/>
                      </a:endParaRPr>
                    </a:p>
                  </a:txBody>
                  <a:tcPr marT="0" marB="0" marR="51425" marL="51425"/>
                </a:tc>
              </a:tr>
            </a:tbl>
          </a:graphicData>
        </a:graphic>
      </p:graphicFrame>
      <p:sp>
        <p:nvSpPr>
          <p:cNvPr id="261" name="Google Shape;261;p18"/>
          <p:cNvSpPr txBox="1"/>
          <p:nvPr/>
        </p:nvSpPr>
        <p:spPr>
          <a:xfrm>
            <a:off x="576692" y="5324318"/>
            <a:ext cx="5971241" cy="3000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hr-HR" sz="1350">
                <a:solidFill>
                  <a:schemeClr val="dk1"/>
                </a:solidFill>
                <a:latin typeface="Calibri"/>
                <a:ea typeface="Calibri"/>
                <a:cs typeface="Calibri"/>
                <a:sym typeface="Calibri"/>
              </a:rPr>
              <a:t>‘The language arose from the people / *onto the people / *over the people.’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9"/>
          <p:cNvSpPr txBox="1"/>
          <p:nvPr>
            <p:ph type="title"/>
          </p:nvPr>
        </p:nvSpPr>
        <p:spPr>
          <a:xfrm>
            <a:off x="621309" y="404664"/>
            <a:ext cx="7886700" cy="1022441"/>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hr-HR"/>
              <a:t>6. Substitution test</a:t>
            </a:r>
            <a:br>
              <a:rPr lang="hr-HR"/>
            </a:br>
            <a:endParaRPr/>
          </a:p>
        </p:txBody>
      </p:sp>
      <p:sp>
        <p:nvSpPr>
          <p:cNvPr id="268" name="Google Shape;268;p19"/>
          <p:cNvSpPr txBox="1"/>
          <p:nvPr>
            <p:ph idx="1" type="body"/>
          </p:nvPr>
        </p:nvSpPr>
        <p:spPr>
          <a:xfrm>
            <a:off x="411480" y="1799084"/>
            <a:ext cx="8641080" cy="3877054"/>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i="1" lang="hr-HR">
                <a:latin typeface="Calibri"/>
                <a:ea typeface="Calibri"/>
                <a:cs typeface="Calibri"/>
                <a:sym typeface="Calibri"/>
              </a:rPr>
              <a:t>Substitutionstest</a:t>
            </a:r>
            <a:r>
              <a:rPr lang="hr-HR">
                <a:latin typeface="Calibri"/>
                <a:ea typeface="Calibri"/>
                <a:cs typeface="Calibri"/>
                <a:sym typeface="Calibri"/>
              </a:rPr>
              <a:t> (Ágel 2000), </a:t>
            </a:r>
            <a:r>
              <a:rPr i="1" lang="hr-HR">
                <a:latin typeface="Calibri"/>
                <a:ea typeface="Calibri"/>
                <a:cs typeface="Calibri"/>
                <a:sym typeface="Calibri"/>
              </a:rPr>
              <a:t>Supklassentest</a:t>
            </a:r>
            <a:r>
              <a:rPr lang="hr-HR">
                <a:latin typeface="Calibri"/>
                <a:ea typeface="Calibri"/>
                <a:cs typeface="Calibri"/>
                <a:sym typeface="Calibri"/>
              </a:rPr>
              <a:t> (Engel 2009)</a:t>
            </a:r>
            <a:endParaRPr/>
          </a:p>
          <a:p>
            <a:pPr indent="-342900" lvl="0" marL="342900" rtl="0" algn="l">
              <a:spcBef>
                <a:spcPts val="496"/>
              </a:spcBef>
              <a:spcAft>
                <a:spcPts val="0"/>
              </a:spcAft>
              <a:buClr>
                <a:schemeClr val="dk1"/>
              </a:buClr>
              <a:buSzPct val="100000"/>
              <a:buChar char="•"/>
            </a:pPr>
            <a:r>
              <a:rPr lang="hr-HR">
                <a:latin typeface="Calibri"/>
                <a:ea typeface="Calibri"/>
                <a:cs typeface="Calibri"/>
                <a:sym typeface="Calibri"/>
              </a:rPr>
              <a:t>substitution test examines the verb specificity (</a:t>
            </a:r>
            <a:r>
              <a:rPr i="1" lang="hr-HR">
                <a:latin typeface="Calibri"/>
                <a:ea typeface="Calibri"/>
                <a:cs typeface="Calibri"/>
                <a:sym typeface="Calibri"/>
              </a:rPr>
              <a:t>Subklassenspezifik</a:t>
            </a:r>
            <a:r>
              <a:rPr lang="hr-HR">
                <a:latin typeface="Calibri"/>
                <a:ea typeface="Calibri"/>
                <a:cs typeface="Calibri"/>
                <a:sym typeface="Calibri"/>
              </a:rPr>
              <a:t>, subcategorization)</a:t>
            </a:r>
            <a:endParaRPr/>
          </a:p>
          <a:p>
            <a:pPr indent="0" lvl="0" marL="0" rtl="0" algn="l">
              <a:spcBef>
                <a:spcPts val="496"/>
              </a:spcBef>
              <a:spcAft>
                <a:spcPts val="0"/>
              </a:spcAft>
              <a:buClr>
                <a:schemeClr val="dk1"/>
              </a:buClr>
              <a:buSzPct val="100000"/>
              <a:buNone/>
            </a:pPr>
            <a:r>
              <a:rPr lang="hr-HR">
                <a:latin typeface="Calibri"/>
                <a:ea typeface="Calibri"/>
                <a:cs typeface="Calibri"/>
                <a:sym typeface="Calibri"/>
              </a:rPr>
              <a:t>→ if the verb next to a syntactic phrase can be replaced by another verb, then the phrase is an adjunct (Ágel 2000, Šojat 2008)</a:t>
            </a:r>
            <a:endParaRPr>
              <a:latin typeface="Calibri"/>
              <a:ea typeface="Calibri"/>
              <a:cs typeface="Calibri"/>
              <a:sym typeface="Calibri"/>
            </a:endParaRPr>
          </a:p>
          <a:p>
            <a:pPr indent="0" lvl="0" marL="0" rtl="0" algn="l">
              <a:spcBef>
                <a:spcPts val="496"/>
              </a:spcBef>
              <a:spcAft>
                <a:spcPts val="0"/>
              </a:spcAft>
              <a:buClr>
                <a:srgbClr val="FF0000"/>
              </a:buClr>
              <a:buSzPct val="100000"/>
              <a:buNone/>
            </a:pPr>
            <a:r>
              <a:rPr lang="hr-HR">
                <a:solidFill>
                  <a:srgbClr val="FF0000"/>
                </a:solidFill>
              </a:rPr>
              <a:t> </a:t>
            </a:r>
            <a:endParaRPr/>
          </a:p>
          <a:p>
            <a:pPr indent="0" lvl="0" marL="0" rtl="0" algn="l">
              <a:spcBef>
                <a:spcPts val="403"/>
              </a:spcBef>
              <a:spcAft>
                <a:spcPts val="0"/>
              </a:spcAft>
              <a:buClr>
                <a:schemeClr val="dk1"/>
              </a:buClr>
              <a:buSzPct val="100000"/>
              <a:buNone/>
            </a:pPr>
            <a:r>
              <a:rPr lang="hr-HR" sz="2600">
                <a:latin typeface="Calibri"/>
                <a:ea typeface="Calibri"/>
                <a:cs typeface="Calibri"/>
                <a:sym typeface="Calibri"/>
              </a:rPr>
              <a:t>12) Brat je bacio/ gurnuo / izbacio/ zavitlao / *razveselio se /*pojeo /*sjećao se kamen u vodu.</a:t>
            </a:r>
            <a:endParaRPr/>
          </a:p>
          <a:p>
            <a:pPr indent="0" lvl="0" marL="0" rtl="0" algn="l">
              <a:spcBef>
                <a:spcPts val="403"/>
              </a:spcBef>
              <a:spcAft>
                <a:spcPts val="0"/>
              </a:spcAft>
              <a:buClr>
                <a:schemeClr val="dk1"/>
              </a:buClr>
              <a:buSzPct val="100000"/>
              <a:buNone/>
            </a:pPr>
            <a:r>
              <a:t/>
            </a:r>
            <a:endParaRPr sz="2600">
              <a:latin typeface="Calibri"/>
              <a:ea typeface="Calibri"/>
              <a:cs typeface="Calibri"/>
              <a:sym typeface="Calibri"/>
            </a:endParaRPr>
          </a:p>
          <a:p>
            <a:pPr indent="0" lvl="0" marL="0" rtl="0" algn="l">
              <a:spcBef>
                <a:spcPts val="403"/>
              </a:spcBef>
              <a:spcAft>
                <a:spcPts val="0"/>
              </a:spcAft>
              <a:buClr>
                <a:schemeClr val="dk1"/>
              </a:buClr>
              <a:buSzPct val="100000"/>
              <a:buNone/>
            </a:pPr>
            <a:r>
              <a:rPr lang="hr-HR" sz="2600">
                <a:latin typeface="Calibri"/>
                <a:ea typeface="Calibri"/>
                <a:cs typeface="Calibri"/>
                <a:sym typeface="Calibri"/>
              </a:rPr>
              <a:t>13) The brother threw / pushed / ejected / swirled / *cheered /*ate/ *remembered a stone into the water.</a:t>
            </a:r>
            <a:endParaRPr sz="2600">
              <a:latin typeface="Calibri"/>
              <a:ea typeface="Calibri"/>
              <a:cs typeface="Calibri"/>
              <a:sym typeface="Calibri"/>
            </a:endParaRPr>
          </a:p>
          <a:p>
            <a:pPr indent="-185420" lvl="0" marL="342900" rtl="0" algn="l">
              <a:spcBef>
                <a:spcPts val="496"/>
              </a:spcBef>
              <a:spcAft>
                <a:spcPts val="0"/>
              </a:spcAft>
              <a:buClr>
                <a:schemeClr val="dk1"/>
              </a:buClr>
              <a:buSzPct val="100000"/>
              <a:buNone/>
            </a:pPr>
            <a:r>
              <a:t/>
            </a:r>
            <a:endParaRPr/>
          </a:p>
        </p:txBody>
      </p:sp>
      <p:cxnSp>
        <p:nvCxnSpPr>
          <p:cNvPr id="269" name="Google Shape;269;p19"/>
          <p:cNvCxnSpPr/>
          <p:nvPr/>
        </p:nvCxnSpPr>
        <p:spPr>
          <a:xfrm>
            <a:off x="323528" y="1268760"/>
            <a:ext cx="8500145"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
          <p:cNvSpPr txBox="1"/>
          <p:nvPr>
            <p:ph idx="1" type="body"/>
          </p:nvPr>
        </p:nvSpPr>
        <p:spPr>
          <a:xfrm>
            <a:off x="252000" y="979200"/>
            <a:ext cx="8424456" cy="5474136"/>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just">
              <a:spcBef>
                <a:spcPts val="0"/>
              </a:spcBef>
              <a:spcAft>
                <a:spcPts val="0"/>
              </a:spcAft>
              <a:buClr>
                <a:schemeClr val="dk1"/>
              </a:buClr>
              <a:buSzPct val="100000"/>
              <a:buChar char="•"/>
            </a:pPr>
            <a:r>
              <a:rPr lang="hr-HR" sz="2800">
                <a:latin typeface="Calibri"/>
                <a:ea typeface="Calibri"/>
                <a:cs typeface="Calibri"/>
                <a:sym typeface="Calibri"/>
              </a:rPr>
              <a:t>creating an monolingual or multilingual dictionaries (along with lexicographic methodology) requires an authors' knowledge of certain grammatical phenomena of one or more languages</a:t>
            </a:r>
            <a:endParaRPr sz="2800">
              <a:latin typeface="Calibri"/>
              <a:ea typeface="Calibri"/>
              <a:cs typeface="Calibri"/>
              <a:sym typeface="Calibri"/>
            </a:endParaRPr>
          </a:p>
          <a:p>
            <a:pPr indent="-342900" lvl="0" marL="342900" rtl="0" algn="just">
              <a:spcBef>
                <a:spcPts val="476"/>
              </a:spcBef>
              <a:spcAft>
                <a:spcPts val="0"/>
              </a:spcAft>
              <a:buClr>
                <a:schemeClr val="dk1"/>
              </a:buClr>
              <a:buSzPct val="100000"/>
              <a:buChar char="•"/>
            </a:pPr>
            <a:r>
              <a:rPr lang="hr-HR" sz="2800">
                <a:latin typeface="Calibri"/>
                <a:ea typeface="Calibri"/>
                <a:cs typeface="Calibri"/>
                <a:sym typeface="Calibri"/>
              </a:rPr>
              <a:t>while planning and organizing the creation of valency lexicon or dictionary, knowledge of certain grammatical phenomena is often more valuable than lexicographic theory and practices</a:t>
            </a:r>
            <a:endParaRPr sz="2800">
              <a:latin typeface="Calibri"/>
              <a:ea typeface="Calibri"/>
              <a:cs typeface="Calibri"/>
              <a:sym typeface="Calibri"/>
            </a:endParaRPr>
          </a:p>
          <a:p>
            <a:pPr indent="-342900" lvl="0" marL="342900" rtl="0" algn="just">
              <a:spcBef>
                <a:spcPts val="476"/>
              </a:spcBef>
              <a:spcAft>
                <a:spcPts val="0"/>
              </a:spcAft>
              <a:buClr>
                <a:schemeClr val="dk1"/>
              </a:buClr>
              <a:buSzPct val="100000"/>
              <a:buChar char="•"/>
            </a:pPr>
            <a:r>
              <a:rPr lang="hr-HR" sz="2800">
                <a:latin typeface="Calibri"/>
                <a:ea typeface="Calibri"/>
                <a:cs typeface="Calibri"/>
                <a:sym typeface="Calibri"/>
              </a:rPr>
              <a:t>an indicatory case of a closer connection between methodologies of lexicography and grammaticography because valency dictionaries are a type of resource that use both lexicographic and grammaticographic methods at the same time (provide grammatical properties of verb lemmas (such as their tense, aspect, and mood), but more importantly information on the syntactic structure of sentences that include the verbs, and information on the semantic roles of the arguments that a verb assigns.</a:t>
            </a:r>
            <a:endParaRPr sz="2800">
              <a:latin typeface="Calibri"/>
              <a:ea typeface="Calibri"/>
              <a:cs typeface="Calibri"/>
              <a:sym typeface="Calibri"/>
            </a:endParaRPr>
          </a:p>
          <a:p>
            <a:pPr indent="0" lvl="1" marL="457200" rtl="0" algn="l">
              <a:spcBef>
                <a:spcPts val="476"/>
              </a:spcBef>
              <a:spcAft>
                <a:spcPts val="0"/>
              </a:spcAft>
              <a:buClr>
                <a:schemeClr val="dk1"/>
              </a:buClr>
              <a:buSzPct val="100000"/>
              <a:buNone/>
            </a:pPr>
            <a:r>
              <a:t/>
            </a:r>
            <a:endParaRPr/>
          </a:p>
        </p:txBody>
      </p:sp>
      <p:sp>
        <p:nvSpPr>
          <p:cNvPr id="102" name="Google Shape;102;p2"/>
          <p:cNvSpPr txBox="1"/>
          <p:nvPr/>
        </p:nvSpPr>
        <p:spPr>
          <a:xfrm>
            <a:off x="0" y="0"/>
            <a:ext cx="9144000" cy="764704"/>
          </a:xfrm>
          <a:prstGeom prst="rect">
            <a:avLst/>
          </a:prstGeom>
          <a:noFill/>
          <a:ln cap="flat" cmpd="sng" w="25400">
            <a:solidFill>
              <a:srgbClr val="7F7F7F">
                <a:alpha val="64705"/>
              </a:srgbClr>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spcBef>
                <a:spcPts val="0"/>
              </a:spcBef>
              <a:spcAft>
                <a:spcPts val="0"/>
              </a:spcAft>
              <a:buClr>
                <a:schemeClr val="dk1"/>
              </a:buClr>
              <a:buSzPts val="4400"/>
              <a:buFont typeface="Calibri"/>
              <a:buNone/>
            </a:pPr>
            <a:r>
              <a:rPr b="0" i="0" lang="hr-HR" sz="4400" u="none" cap="none" strike="noStrike">
                <a:solidFill>
                  <a:schemeClr val="dk1"/>
                </a:solidFill>
                <a:latin typeface="Calibri"/>
                <a:ea typeface="Calibri"/>
                <a:cs typeface="Calibri"/>
                <a:sym typeface="Calibri"/>
              </a:rPr>
              <a:t>Short introduction…</a:t>
            </a:r>
            <a:endParaRPr b="0" i="0" sz="4400" u="none" cap="none" strike="noStrik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0"/>
          <p:cNvSpPr txBox="1"/>
          <p:nvPr>
            <p:ph type="title"/>
          </p:nvPr>
        </p:nvSpPr>
        <p:spPr>
          <a:xfrm>
            <a:off x="621309" y="320098"/>
            <a:ext cx="7886700" cy="881335"/>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hr-HR"/>
              <a:t>7. Dialogue test</a:t>
            </a:r>
            <a:br>
              <a:rPr lang="hr-HR"/>
            </a:br>
            <a:endParaRPr/>
          </a:p>
        </p:txBody>
      </p:sp>
      <p:sp>
        <p:nvSpPr>
          <p:cNvPr id="276" name="Google Shape;276;p20"/>
          <p:cNvSpPr txBox="1"/>
          <p:nvPr>
            <p:ph idx="1" type="body"/>
          </p:nvPr>
        </p:nvSpPr>
        <p:spPr>
          <a:xfrm>
            <a:off x="217170" y="1652780"/>
            <a:ext cx="8926830" cy="4338827"/>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lang="hr-HR">
                <a:latin typeface="Calibri"/>
                <a:ea typeface="Calibri"/>
                <a:cs typeface="Calibri"/>
                <a:sym typeface="Calibri"/>
              </a:rPr>
              <a:t>Functional Generative Description framework (Panenova 1974, Sgall 1978)</a:t>
            </a:r>
            <a:endParaRPr/>
          </a:p>
          <a:p>
            <a:pPr indent="-342900" lvl="0" marL="342900" rtl="0" algn="l">
              <a:spcBef>
                <a:spcPts val="592"/>
              </a:spcBef>
              <a:spcAft>
                <a:spcPts val="0"/>
              </a:spcAft>
              <a:buClr>
                <a:schemeClr val="dk1"/>
              </a:buClr>
              <a:buSzPct val="100000"/>
              <a:buChar char="•"/>
            </a:pPr>
            <a:r>
              <a:rPr lang="hr-HR">
                <a:latin typeface="Calibri"/>
                <a:ea typeface="Calibri"/>
                <a:cs typeface="Calibri"/>
                <a:sym typeface="Calibri"/>
              </a:rPr>
              <a:t>for the arguments that are not realized at the surface, information about them has to be present in the speaker’s mind </a:t>
            </a:r>
            <a:endParaRPr/>
          </a:p>
          <a:p>
            <a:pPr indent="-263652" lvl="0" marL="342900" rtl="0" algn="l">
              <a:spcBef>
                <a:spcPts val="250"/>
              </a:spcBef>
              <a:spcAft>
                <a:spcPts val="0"/>
              </a:spcAft>
              <a:buClr>
                <a:schemeClr val="dk1"/>
              </a:buClr>
              <a:buSzPct val="100000"/>
              <a:buNone/>
            </a:pPr>
            <a:r>
              <a:t/>
            </a:r>
            <a:endParaRPr sz="1350">
              <a:latin typeface="Calibri"/>
              <a:ea typeface="Calibri"/>
              <a:cs typeface="Calibri"/>
              <a:sym typeface="Calibri"/>
            </a:endParaRPr>
          </a:p>
          <a:p>
            <a:pPr indent="0" lvl="0" marL="0" rtl="0" algn="l">
              <a:spcBef>
                <a:spcPts val="333"/>
              </a:spcBef>
              <a:spcAft>
                <a:spcPts val="0"/>
              </a:spcAft>
              <a:buClr>
                <a:schemeClr val="dk1"/>
              </a:buClr>
              <a:buSzPct val="100000"/>
              <a:buNone/>
            </a:pPr>
            <a:r>
              <a:rPr lang="hr-HR" sz="1800">
                <a:latin typeface="Calibri"/>
                <a:ea typeface="Calibri"/>
                <a:cs typeface="Calibri"/>
                <a:sym typeface="Calibri"/>
              </a:rPr>
              <a:t>	A: Dinara leži </a:t>
            </a:r>
            <a:r>
              <a:rPr lang="hr-HR" sz="1800" strike="sngStrike">
                <a:latin typeface="Calibri"/>
                <a:ea typeface="Calibri"/>
                <a:cs typeface="Calibri"/>
                <a:sym typeface="Calibri"/>
              </a:rPr>
              <a:t>na granici između Hrvatske i BiH. </a:t>
            </a:r>
            <a:endParaRPr/>
          </a:p>
          <a:p>
            <a:pPr indent="0" lvl="0" marL="0" rtl="0" algn="l">
              <a:spcBef>
                <a:spcPts val="333"/>
              </a:spcBef>
              <a:spcAft>
                <a:spcPts val="0"/>
              </a:spcAft>
              <a:buClr>
                <a:schemeClr val="dk1"/>
              </a:buClr>
              <a:buSzPct val="100000"/>
              <a:buNone/>
            </a:pPr>
            <a:r>
              <a:rPr lang="hr-HR" sz="1800">
                <a:latin typeface="Calibri"/>
                <a:ea typeface="Calibri"/>
                <a:cs typeface="Calibri"/>
                <a:sym typeface="Calibri"/>
              </a:rPr>
              <a:t>	   ‘Dinara lies </a:t>
            </a:r>
            <a:r>
              <a:rPr lang="hr-HR" sz="1800" strike="sngStrike">
                <a:latin typeface="Calibri"/>
                <a:ea typeface="Calibri"/>
                <a:cs typeface="Calibri"/>
                <a:sym typeface="Calibri"/>
              </a:rPr>
              <a:t>on the border between Croatia and BiH</a:t>
            </a:r>
            <a:r>
              <a:rPr lang="hr-HR" sz="1800">
                <a:latin typeface="Calibri"/>
                <a:ea typeface="Calibri"/>
                <a:cs typeface="Calibri"/>
                <a:sym typeface="Calibri"/>
              </a:rPr>
              <a:t>.’</a:t>
            </a:r>
            <a:endParaRPr sz="1800">
              <a:latin typeface="Calibri"/>
              <a:ea typeface="Calibri"/>
              <a:cs typeface="Calibri"/>
              <a:sym typeface="Calibri"/>
            </a:endParaRPr>
          </a:p>
          <a:p>
            <a:pPr indent="0" lvl="0" marL="0" rtl="0" algn="l">
              <a:spcBef>
                <a:spcPts val="333"/>
              </a:spcBef>
              <a:spcAft>
                <a:spcPts val="0"/>
              </a:spcAft>
              <a:buClr>
                <a:schemeClr val="dk1"/>
              </a:buClr>
              <a:buSzPct val="100000"/>
              <a:buNone/>
            </a:pPr>
            <a:r>
              <a:rPr lang="hr-HR" sz="1800">
                <a:latin typeface="Calibri"/>
                <a:ea typeface="Calibri"/>
                <a:cs typeface="Calibri"/>
                <a:sym typeface="Calibri"/>
              </a:rPr>
              <a:t>	B: Gdje Dinara leži?</a:t>
            </a:r>
            <a:endParaRPr/>
          </a:p>
          <a:p>
            <a:pPr indent="0" lvl="0" marL="0" rtl="0" algn="l">
              <a:spcBef>
                <a:spcPts val="333"/>
              </a:spcBef>
              <a:spcAft>
                <a:spcPts val="0"/>
              </a:spcAft>
              <a:buClr>
                <a:schemeClr val="dk1"/>
              </a:buClr>
              <a:buSzPct val="100000"/>
              <a:buNone/>
            </a:pPr>
            <a:r>
              <a:rPr lang="hr-HR" sz="1800">
                <a:latin typeface="Calibri"/>
                <a:ea typeface="Calibri"/>
                <a:cs typeface="Calibri"/>
                <a:sym typeface="Calibri"/>
              </a:rPr>
              <a:t>	    ‘Where does Dinara lie?’</a:t>
            </a:r>
            <a:endParaRPr/>
          </a:p>
          <a:p>
            <a:pPr indent="0" lvl="0" marL="0" rtl="0" algn="l">
              <a:spcBef>
                <a:spcPts val="333"/>
              </a:spcBef>
              <a:spcAft>
                <a:spcPts val="0"/>
              </a:spcAft>
              <a:buClr>
                <a:schemeClr val="dk1"/>
              </a:buClr>
              <a:buSzPct val="100000"/>
              <a:buNone/>
            </a:pPr>
            <a:r>
              <a:rPr lang="hr-HR" sz="1800">
                <a:latin typeface="Calibri"/>
                <a:ea typeface="Calibri"/>
                <a:cs typeface="Calibri"/>
                <a:sym typeface="Calibri"/>
              </a:rPr>
              <a:t>	A: #Ne znam.    </a:t>
            </a:r>
            <a:endParaRPr/>
          </a:p>
          <a:p>
            <a:pPr indent="0" lvl="0" marL="0" rtl="0" algn="l">
              <a:spcBef>
                <a:spcPts val="333"/>
              </a:spcBef>
              <a:spcAft>
                <a:spcPts val="0"/>
              </a:spcAft>
              <a:buClr>
                <a:schemeClr val="dk1"/>
              </a:buClr>
              <a:buSzPct val="100000"/>
              <a:buNone/>
            </a:pPr>
            <a:r>
              <a:rPr lang="hr-HR" sz="1800">
                <a:latin typeface="Calibri"/>
                <a:ea typeface="Calibri"/>
                <a:cs typeface="Calibri"/>
                <a:sym typeface="Calibri"/>
              </a:rPr>
              <a:t>	    ‘I don’t know.’</a:t>
            </a:r>
            <a:endParaRPr/>
          </a:p>
        </p:txBody>
      </p:sp>
      <p:cxnSp>
        <p:nvCxnSpPr>
          <p:cNvPr id="277" name="Google Shape;277;p20"/>
          <p:cNvCxnSpPr/>
          <p:nvPr/>
        </p:nvCxnSpPr>
        <p:spPr>
          <a:xfrm>
            <a:off x="323528" y="1146980"/>
            <a:ext cx="8500145"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1"/>
          <p:cNvSpPr txBox="1"/>
          <p:nvPr>
            <p:ph type="title"/>
          </p:nvPr>
        </p:nvSpPr>
        <p:spPr>
          <a:xfrm>
            <a:off x="457200" y="274638"/>
            <a:ext cx="8229600" cy="77809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hr-HR" sz="3200"/>
              <a:t>Technical details and preliminary results</a:t>
            </a:r>
            <a:endParaRPr sz="3200"/>
          </a:p>
        </p:txBody>
      </p:sp>
      <p:sp>
        <p:nvSpPr>
          <p:cNvPr id="283" name="Google Shape;283;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hr-HR">
                <a:latin typeface="Calibri"/>
                <a:ea typeface="Calibri"/>
                <a:cs typeface="Calibri"/>
                <a:sym typeface="Calibri"/>
              </a:rPr>
              <a:t>a subdomain http://ihjj.hr/sargada/ has been created</a:t>
            </a:r>
            <a:endParaRPr>
              <a:latin typeface="Calibri"/>
              <a:ea typeface="Calibri"/>
              <a:cs typeface="Calibri"/>
              <a:sym typeface="Calibri"/>
            </a:endParaRPr>
          </a:p>
          <a:p>
            <a:pPr indent="-342900" lvl="0" marL="342900" rtl="0" algn="l">
              <a:spcBef>
                <a:spcPts val="544"/>
              </a:spcBef>
              <a:spcAft>
                <a:spcPts val="0"/>
              </a:spcAft>
              <a:buClr>
                <a:schemeClr val="dk1"/>
              </a:buClr>
              <a:buSzPct val="100000"/>
              <a:buChar char="•"/>
            </a:pPr>
            <a:r>
              <a:rPr lang="hr-HR">
                <a:latin typeface="Calibri"/>
                <a:ea typeface="Calibri"/>
                <a:cs typeface="Calibri"/>
                <a:sym typeface="Calibri"/>
              </a:rPr>
              <a:t>the Ubuntu 18 server operating system with LAMP architecture (Linux, Apache, MySQL and PHP) has been successfully installed and configured for the server</a:t>
            </a:r>
            <a:endParaRPr/>
          </a:p>
          <a:p>
            <a:pPr indent="-342900" lvl="0" marL="342900" rtl="0" algn="l">
              <a:spcBef>
                <a:spcPts val="544"/>
              </a:spcBef>
              <a:spcAft>
                <a:spcPts val="0"/>
              </a:spcAft>
              <a:buClr>
                <a:schemeClr val="dk1"/>
              </a:buClr>
              <a:buSzPct val="100000"/>
              <a:buChar char="•"/>
            </a:pPr>
            <a:r>
              <a:rPr lang="hr-HR">
                <a:latin typeface="Calibri"/>
                <a:ea typeface="Calibri"/>
                <a:cs typeface="Calibri"/>
                <a:sym typeface="Calibri"/>
              </a:rPr>
              <a:t>infrastructure. structure (according to our initial design) - </a:t>
            </a:r>
            <a:r>
              <a:rPr i="1" lang="hr-HR">
                <a:latin typeface="Calibri"/>
                <a:ea typeface="Calibri"/>
                <a:cs typeface="Calibri"/>
                <a:sym typeface="Calibri"/>
              </a:rPr>
              <a:t>HTML;</a:t>
            </a:r>
            <a:r>
              <a:rPr lang="hr-HR">
                <a:latin typeface="Calibri"/>
                <a:ea typeface="Calibri"/>
                <a:cs typeface="Calibri"/>
                <a:sym typeface="Calibri"/>
              </a:rPr>
              <a:t> markup language used for structuring and presenting content </a:t>
            </a:r>
            <a:endParaRPr>
              <a:latin typeface="Calibri"/>
              <a:ea typeface="Calibri"/>
              <a:cs typeface="Calibri"/>
              <a:sym typeface="Calibri"/>
            </a:endParaRPr>
          </a:p>
          <a:p>
            <a:pPr indent="-342900" lvl="0" marL="342900" rtl="0" algn="l">
              <a:spcBef>
                <a:spcPts val="544"/>
              </a:spcBef>
              <a:spcAft>
                <a:spcPts val="0"/>
              </a:spcAft>
              <a:buClr>
                <a:schemeClr val="dk1"/>
              </a:buClr>
              <a:buSzPct val="100000"/>
              <a:buChar char="•"/>
            </a:pPr>
            <a:r>
              <a:rPr lang="hr-HR">
                <a:latin typeface="Calibri"/>
                <a:ea typeface="Calibri"/>
                <a:cs typeface="Calibri"/>
                <a:sym typeface="Calibri"/>
              </a:rPr>
              <a:t>development (logical structure) -  </a:t>
            </a:r>
            <a:r>
              <a:rPr i="1" lang="hr-HR">
                <a:latin typeface="Calibri"/>
                <a:ea typeface="Calibri"/>
                <a:cs typeface="Calibri"/>
                <a:sym typeface="Calibri"/>
              </a:rPr>
              <a:t>Javascript</a:t>
            </a:r>
            <a:r>
              <a:rPr lang="hr-HR">
                <a:latin typeface="Calibri"/>
                <a:ea typeface="Calibri"/>
                <a:cs typeface="Calibri"/>
                <a:sym typeface="Calibri"/>
              </a:rPr>
              <a:t>, i.e. </a:t>
            </a:r>
            <a:r>
              <a:rPr i="1" lang="hr-HR">
                <a:latin typeface="Calibri"/>
                <a:ea typeface="Calibri"/>
                <a:cs typeface="Calibri"/>
                <a:sym typeface="Calibri"/>
              </a:rPr>
              <a:t>Vue.js framework</a:t>
            </a:r>
            <a:r>
              <a:rPr lang="hr-HR">
                <a:latin typeface="Calibri"/>
                <a:ea typeface="Calibri"/>
                <a:cs typeface="Calibri"/>
                <a:sym typeface="Calibri"/>
              </a:rPr>
              <a:t> for building user interfaces</a:t>
            </a:r>
            <a:endParaRPr/>
          </a:p>
          <a:p>
            <a:pPr indent="-342900" lvl="0" marL="342900" rtl="0" algn="l">
              <a:spcBef>
                <a:spcPts val="544"/>
              </a:spcBef>
              <a:spcAft>
                <a:spcPts val="0"/>
              </a:spcAft>
              <a:buClr>
                <a:schemeClr val="dk1"/>
              </a:buClr>
              <a:buSzPct val="100000"/>
              <a:buChar char="•"/>
            </a:pPr>
            <a:r>
              <a:rPr lang="hr-HR">
                <a:latin typeface="Calibri"/>
                <a:ea typeface="Calibri"/>
                <a:cs typeface="Calibri"/>
                <a:sym typeface="Calibri"/>
              </a:rPr>
              <a:t>visual presentation - </a:t>
            </a:r>
            <a:r>
              <a:rPr i="1" lang="hr-HR">
                <a:latin typeface="Calibri"/>
                <a:ea typeface="Calibri"/>
                <a:cs typeface="Calibri"/>
                <a:sym typeface="Calibri"/>
              </a:rPr>
              <a:t>Cascading Style Sheets </a:t>
            </a:r>
            <a:r>
              <a:rPr lang="hr-HR">
                <a:latin typeface="Calibri"/>
                <a:ea typeface="Calibri"/>
                <a:cs typeface="Calibri"/>
                <a:sym typeface="Calibri"/>
              </a:rPr>
              <a:t>(</a:t>
            </a:r>
            <a:r>
              <a:rPr i="1" lang="hr-HR">
                <a:latin typeface="Calibri"/>
                <a:ea typeface="Calibri"/>
                <a:cs typeface="Calibri"/>
                <a:sym typeface="Calibri"/>
              </a:rPr>
              <a:t>CSS</a:t>
            </a:r>
            <a:r>
              <a:rPr lang="hr-HR">
                <a:latin typeface="Calibri"/>
                <a:ea typeface="Calibri"/>
                <a:cs typeface="Calibri"/>
                <a:sym typeface="Calibri"/>
              </a:rPr>
              <a:t>); style sheet language for describing the presentation of a document written in a HTML.</a:t>
            </a:r>
            <a:endParaRPr>
              <a:latin typeface="Calibri"/>
              <a:ea typeface="Calibri"/>
              <a:cs typeface="Calibri"/>
              <a:sym typeface="Calibri"/>
            </a:endParaRPr>
          </a:p>
          <a:p>
            <a:pPr indent="-191770" lvl="0" marL="342900" rtl="0" algn="l">
              <a:spcBef>
                <a:spcPts val="476"/>
              </a:spcBef>
              <a:spcAft>
                <a:spcPts val="0"/>
              </a:spcAft>
              <a:buClr>
                <a:schemeClr val="dk1"/>
              </a:buClr>
              <a:buSzPct val="100000"/>
              <a:buNone/>
            </a:pPr>
            <a:r>
              <a:t/>
            </a:r>
            <a:endParaRPr sz="2800"/>
          </a:p>
        </p:txBody>
      </p:sp>
      <p:cxnSp>
        <p:nvCxnSpPr>
          <p:cNvPr id="284" name="Google Shape;284;p21"/>
          <p:cNvCxnSpPr/>
          <p:nvPr/>
        </p:nvCxnSpPr>
        <p:spPr>
          <a:xfrm>
            <a:off x="323528" y="1146980"/>
            <a:ext cx="8500145"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2"/>
          <p:cNvSpPr txBox="1"/>
          <p:nvPr>
            <p:ph type="title"/>
          </p:nvPr>
        </p:nvSpPr>
        <p:spPr>
          <a:xfrm>
            <a:off x="363727" y="404109"/>
            <a:ext cx="8024697" cy="701516"/>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hr-HR"/>
              <a:t>Interface – 1 (example: </a:t>
            </a:r>
            <a:r>
              <a:rPr i="1" lang="hr-HR"/>
              <a:t>boraviti</a:t>
            </a:r>
            <a:r>
              <a:rPr lang="hr-HR"/>
              <a:t> ‘stay’)</a:t>
            </a:r>
            <a:endParaRPr/>
          </a:p>
        </p:txBody>
      </p:sp>
      <p:sp>
        <p:nvSpPr>
          <p:cNvPr id="291" name="Google Shape;291;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350"/>
              <a:buNone/>
            </a:pPr>
            <a:r>
              <a:t/>
            </a:r>
            <a:endParaRPr i="1" sz="1350">
              <a:latin typeface="Times New Roman"/>
              <a:ea typeface="Times New Roman"/>
              <a:cs typeface="Times New Roman"/>
              <a:sym typeface="Times New Roman"/>
            </a:endParaRPr>
          </a:p>
          <a:p>
            <a:pPr indent="-257175" lvl="0" marL="342900" rtl="0" algn="l">
              <a:spcBef>
                <a:spcPts val="270"/>
              </a:spcBef>
              <a:spcAft>
                <a:spcPts val="0"/>
              </a:spcAft>
              <a:buClr>
                <a:schemeClr val="dk1"/>
              </a:buClr>
              <a:buSzPts val="1350"/>
              <a:buNone/>
            </a:pPr>
            <a:r>
              <a:t/>
            </a:r>
            <a:endParaRPr i="1" sz="1350">
              <a:latin typeface="Times New Roman"/>
              <a:ea typeface="Times New Roman"/>
              <a:cs typeface="Times New Roman"/>
              <a:sym typeface="Times New Roman"/>
            </a:endParaRPr>
          </a:p>
        </p:txBody>
      </p:sp>
      <p:cxnSp>
        <p:nvCxnSpPr>
          <p:cNvPr id="292" name="Google Shape;292;p22"/>
          <p:cNvCxnSpPr/>
          <p:nvPr/>
        </p:nvCxnSpPr>
        <p:spPr>
          <a:xfrm>
            <a:off x="314587" y="1427106"/>
            <a:ext cx="8500145" cy="0"/>
          </a:xfrm>
          <a:prstGeom prst="straightConnector1">
            <a:avLst/>
          </a:prstGeom>
          <a:noFill/>
          <a:ln cap="flat" cmpd="sng" w="50800">
            <a:solidFill>
              <a:schemeClr val="dk1">
                <a:alpha val="69803"/>
              </a:schemeClr>
            </a:solidFill>
            <a:prstDash val="solid"/>
            <a:round/>
            <a:headEnd len="sm" w="sm" type="none"/>
            <a:tailEnd len="sm" w="sm" type="none"/>
          </a:ln>
        </p:spPr>
      </p:cxnSp>
      <p:pic>
        <p:nvPicPr>
          <p:cNvPr id="293" name="Google Shape;293;p22"/>
          <p:cNvPicPr preferRelativeResize="0"/>
          <p:nvPr/>
        </p:nvPicPr>
        <p:blipFill rotWithShape="1">
          <a:blip r:embed="rId3">
            <a:alphaModFix/>
          </a:blip>
          <a:srcRect b="0" l="0" r="0" t="0"/>
          <a:stretch/>
        </p:blipFill>
        <p:spPr>
          <a:xfrm>
            <a:off x="363727" y="1726907"/>
            <a:ext cx="8401866" cy="4399256"/>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23"/>
          <p:cNvSpPr txBox="1"/>
          <p:nvPr>
            <p:ph type="title"/>
          </p:nvPr>
        </p:nvSpPr>
        <p:spPr>
          <a:xfrm>
            <a:off x="314587" y="180978"/>
            <a:ext cx="8296013" cy="701516"/>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hr-HR"/>
              <a:t>Interface – 2 (example: </a:t>
            </a:r>
            <a:r>
              <a:rPr i="1" lang="hr-HR"/>
              <a:t>boraviti</a:t>
            </a:r>
            <a:r>
              <a:rPr lang="hr-HR"/>
              <a:t> ‘stay’)</a:t>
            </a:r>
            <a:endParaRPr/>
          </a:p>
        </p:txBody>
      </p:sp>
      <p:sp>
        <p:nvSpPr>
          <p:cNvPr id="300" name="Google Shape;300;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350"/>
              <a:buNone/>
            </a:pPr>
            <a:r>
              <a:t/>
            </a:r>
            <a:endParaRPr i="1" sz="1350">
              <a:latin typeface="Times New Roman"/>
              <a:ea typeface="Times New Roman"/>
              <a:cs typeface="Times New Roman"/>
              <a:sym typeface="Times New Roman"/>
            </a:endParaRPr>
          </a:p>
          <a:p>
            <a:pPr indent="-257175" lvl="0" marL="342900" rtl="0" algn="l">
              <a:spcBef>
                <a:spcPts val="270"/>
              </a:spcBef>
              <a:spcAft>
                <a:spcPts val="0"/>
              </a:spcAft>
              <a:buClr>
                <a:schemeClr val="dk1"/>
              </a:buClr>
              <a:buSzPts val="1350"/>
              <a:buNone/>
            </a:pPr>
            <a:r>
              <a:t/>
            </a:r>
            <a:endParaRPr i="1" sz="1350">
              <a:latin typeface="Times New Roman"/>
              <a:ea typeface="Times New Roman"/>
              <a:cs typeface="Times New Roman"/>
              <a:sym typeface="Times New Roman"/>
            </a:endParaRPr>
          </a:p>
        </p:txBody>
      </p:sp>
      <p:cxnSp>
        <p:nvCxnSpPr>
          <p:cNvPr id="301" name="Google Shape;301;p23"/>
          <p:cNvCxnSpPr/>
          <p:nvPr/>
        </p:nvCxnSpPr>
        <p:spPr>
          <a:xfrm>
            <a:off x="314587" y="885914"/>
            <a:ext cx="8500145" cy="0"/>
          </a:xfrm>
          <a:prstGeom prst="straightConnector1">
            <a:avLst/>
          </a:prstGeom>
          <a:noFill/>
          <a:ln cap="flat" cmpd="sng" w="50800">
            <a:solidFill>
              <a:schemeClr val="dk1">
                <a:alpha val="69803"/>
              </a:schemeClr>
            </a:solidFill>
            <a:prstDash val="solid"/>
            <a:round/>
            <a:headEnd len="sm" w="sm" type="none"/>
            <a:tailEnd len="sm" w="sm" type="none"/>
          </a:ln>
        </p:spPr>
      </p:cxnSp>
      <p:pic>
        <p:nvPicPr>
          <p:cNvPr id="302" name="Google Shape;302;p23"/>
          <p:cNvPicPr preferRelativeResize="0"/>
          <p:nvPr/>
        </p:nvPicPr>
        <p:blipFill rotWithShape="1">
          <a:blip r:embed="rId3">
            <a:alphaModFix/>
          </a:blip>
          <a:srcRect b="0" l="0" r="0" t="0"/>
          <a:stretch/>
        </p:blipFill>
        <p:spPr>
          <a:xfrm>
            <a:off x="253517" y="980728"/>
            <a:ext cx="3733801" cy="5248715"/>
          </a:xfrm>
          <a:prstGeom prst="rect">
            <a:avLst/>
          </a:prstGeom>
          <a:noFill/>
          <a:ln>
            <a:noFill/>
          </a:ln>
        </p:spPr>
      </p:pic>
      <p:sp>
        <p:nvSpPr>
          <p:cNvPr id="303" name="Google Shape;303;p23"/>
          <p:cNvSpPr/>
          <p:nvPr/>
        </p:nvSpPr>
        <p:spPr>
          <a:xfrm>
            <a:off x="1744179" y="2752641"/>
            <a:ext cx="752475" cy="857250"/>
          </a:xfrm>
          <a:prstGeom prst="ellipse">
            <a:avLst/>
          </a:prstGeom>
          <a:noFill/>
          <a:ln cap="flat" cmpd="sng" w="25400">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304" name="Google Shape;304;p23"/>
          <p:cNvSpPr/>
          <p:nvPr/>
        </p:nvSpPr>
        <p:spPr>
          <a:xfrm>
            <a:off x="1019062" y="3895551"/>
            <a:ext cx="752475" cy="857250"/>
          </a:xfrm>
          <a:prstGeom prst="ellipse">
            <a:avLst/>
          </a:prstGeom>
          <a:noFill/>
          <a:ln cap="flat" cmpd="sng" w="25400">
            <a:solidFill>
              <a:srgbClr val="95373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pic>
        <p:nvPicPr>
          <p:cNvPr id="305" name="Google Shape;305;p23"/>
          <p:cNvPicPr preferRelativeResize="0"/>
          <p:nvPr/>
        </p:nvPicPr>
        <p:blipFill rotWithShape="1">
          <a:blip r:embed="rId4">
            <a:alphaModFix/>
          </a:blip>
          <a:srcRect b="0" l="0" r="0" t="0"/>
          <a:stretch/>
        </p:blipFill>
        <p:spPr>
          <a:xfrm>
            <a:off x="3695701" y="1996963"/>
            <a:ext cx="2488082" cy="1406424"/>
          </a:xfrm>
          <a:prstGeom prst="rect">
            <a:avLst/>
          </a:prstGeom>
          <a:noFill/>
          <a:ln>
            <a:noFill/>
          </a:ln>
        </p:spPr>
      </p:pic>
      <p:cxnSp>
        <p:nvCxnSpPr>
          <p:cNvPr id="306" name="Google Shape;306;p23"/>
          <p:cNvCxnSpPr>
            <a:endCxn id="305" idx="1"/>
          </p:cNvCxnSpPr>
          <p:nvPr/>
        </p:nvCxnSpPr>
        <p:spPr>
          <a:xfrm flipH="1" rot="10800000">
            <a:off x="2720101" y="2700175"/>
            <a:ext cx="975600" cy="380100"/>
          </a:xfrm>
          <a:prstGeom prst="straightConnector1">
            <a:avLst/>
          </a:prstGeom>
          <a:noFill/>
          <a:ln cap="flat" cmpd="sng" w="9525">
            <a:solidFill>
              <a:srgbClr val="4A7DBA"/>
            </a:solidFill>
            <a:prstDash val="solid"/>
            <a:round/>
            <a:headEnd len="sm" w="sm" type="none"/>
            <a:tailEnd len="med" w="med" type="triangle"/>
          </a:ln>
        </p:spPr>
      </p:cxnSp>
      <p:sp>
        <p:nvSpPr>
          <p:cNvPr id="307" name="Google Shape;307;p23"/>
          <p:cNvSpPr/>
          <p:nvPr/>
        </p:nvSpPr>
        <p:spPr>
          <a:xfrm>
            <a:off x="6183783" y="1980937"/>
            <a:ext cx="2196465"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hr-HR" sz="1200">
                <a:solidFill>
                  <a:schemeClr val="dk1"/>
                </a:solidFill>
                <a:latin typeface="Calibri"/>
                <a:ea typeface="Calibri"/>
                <a:cs typeface="Calibri"/>
                <a:sym typeface="Calibri"/>
              </a:rPr>
              <a:t>Note:</a:t>
            </a:r>
            <a:endParaRPr/>
          </a:p>
          <a:p>
            <a:pPr indent="0" lvl="0" marL="0" marR="0" rtl="0" algn="just">
              <a:spcBef>
                <a:spcPts val="0"/>
              </a:spcBef>
              <a:spcAft>
                <a:spcPts val="0"/>
              </a:spcAft>
              <a:buNone/>
            </a:pPr>
            <a:r>
              <a:rPr lang="hr-HR" sz="1200">
                <a:solidFill>
                  <a:schemeClr val="dk1"/>
                </a:solidFill>
                <a:latin typeface="Calibri"/>
                <a:ea typeface="Calibri"/>
                <a:cs typeface="Calibri"/>
                <a:sym typeface="Calibri"/>
              </a:rPr>
              <a:t>The </a:t>
            </a:r>
            <a:r>
              <a:rPr i="1" lang="hr-HR" sz="1200">
                <a:solidFill>
                  <a:schemeClr val="dk1"/>
                </a:solidFill>
                <a:latin typeface="Calibri"/>
                <a:ea typeface="Calibri"/>
                <a:cs typeface="Calibri"/>
                <a:sym typeface="Calibri"/>
              </a:rPr>
              <a:t>Do so </a:t>
            </a:r>
            <a:r>
              <a:rPr lang="hr-HR" sz="1200">
                <a:solidFill>
                  <a:schemeClr val="dk1"/>
                </a:solidFill>
                <a:latin typeface="Calibri"/>
                <a:ea typeface="Calibri"/>
                <a:cs typeface="Calibri"/>
                <a:sym typeface="Calibri"/>
              </a:rPr>
              <a:t>test and </a:t>
            </a:r>
            <a:r>
              <a:rPr i="1" lang="hr-HR" sz="1200">
                <a:solidFill>
                  <a:schemeClr val="dk1"/>
                </a:solidFill>
                <a:latin typeface="Calibri"/>
                <a:ea typeface="Calibri"/>
                <a:cs typeface="Calibri"/>
                <a:sym typeface="Calibri"/>
              </a:rPr>
              <a:t>This happened</a:t>
            </a:r>
            <a:r>
              <a:rPr lang="hr-HR" sz="1200">
                <a:solidFill>
                  <a:schemeClr val="dk1"/>
                </a:solidFill>
                <a:latin typeface="Calibri"/>
                <a:ea typeface="Calibri"/>
                <a:cs typeface="Calibri"/>
                <a:sym typeface="Calibri"/>
              </a:rPr>
              <a:t> test are not applicable because the tested sentence part is following the stative verb</a:t>
            </a:r>
            <a:r>
              <a:rPr i="1" lang="hr-HR" sz="1200">
                <a:solidFill>
                  <a:schemeClr val="dk1"/>
                </a:solidFill>
                <a:latin typeface="Calibri"/>
                <a:ea typeface="Calibri"/>
                <a:cs typeface="Calibri"/>
                <a:sym typeface="Calibri"/>
              </a:rPr>
              <a:t> boraviti </a:t>
            </a:r>
            <a:r>
              <a:rPr lang="hr-HR" sz="1200">
                <a:solidFill>
                  <a:schemeClr val="dk1"/>
                </a:solidFill>
                <a:latin typeface="Calibri"/>
                <a:ea typeface="Calibri"/>
                <a:cs typeface="Calibri"/>
                <a:sym typeface="Calibri"/>
              </a:rPr>
              <a:t> 'to stay'.</a:t>
            </a:r>
            <a:endParaRPr/>
          </a:p>
        </p:txBody>
      </p:sp>
      <p:sp>
        <p:nvSpPr>
          <p:cNvPr id="308" name="Google Shape;308;p23"/>
          <p:cNvSpPr/>
          <p:nvPr/>
        </p:nvSpPr>
        <p:spPr>
          <a:xfrm>
            <a:off x="3514725" y="3872323"/>
            <a:ext cx="5095875" cy="113107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hr-HR" sz="1350">
                <a:solidFill>
                  <a:schemeClr val="dk1"/>
                </a:solidFill>
                <a:latin typeface="Calibri"/>
                <a:ea typeface="Calibri"/>
                <a:cs typeface="Calibri"/>
                <a:sym typeface="Calibri"/>
              </a:rPr>
              <a:t>the morphological form of an argument is dictated by a verb, and the morphological form of an adjunct is not (traces back to Tesnière)</a:t>
            </a:r>
            <a:endParaRPr/>
          </a:p>
          <a:p>
            <a:pPr indent="0" lvl="0" marL="0" marR="0" rtl="0" algn="l">
              <a:spcBef>
                <a:spcPts val="0"/>
              </a:spcBef>
              <a:spcAft>
                <a:spcPts val="0"/>
              </a:spcAft>
              <a:buNone/>
            </a:pPr>
            <a:r>
              <a:t/>
            </a:r>
            <a:endParaRPr sz="1350">
              <a:solidFill>
                <a:schemeClr val="dk1"/>
              </a:solidFill>
              <a:latin typeface="Calibri"/>
              <a:ea typeface="Calibri"/>
              <a:cs typeface="Calibri"/>
              <a:sym typeface="Calibri"/>
            </a:endParaRPr>
          </a:p>
          <a:p>
            <a:pPr indent="0" lvl="0" marL="0" marR="0" rtl="0" algn="l">
              <a:spcBef>
                <a:spcPts val="0"/>
              </a:spcBef>
              <a:spcAft>
                <a:spcPts val="0"/>
              </a:spcAft>
              <a:buNone/>
            </a:pPr>
            <a:r>
              <a:rPr lang="hr-HR" sz="1350">
                <a:solidFill>
                  <a:schemeClr val="dk1"/>
                </a:solidFill>
                <a:latin typeface="Calibri"/>
                <a:ea typeface="Calibri"/>
                <a:cs typeface="Calibri"/>
                <a:sym typeface="Calibri"/>
              </a:rPr>
              <a:t>if the verb next to a syntactic phrase can be replaced by another verb, then the phrase is an adjunct </a:t>
            </a:r>
            <a:endParaRPr/>
          </a:p>
        </p:txBody>
      </p:sp>
      <p:cxnSp>
        <p:nvCxnSpPr>
          <p:cNvPr id="309" name="Google Shape;309;p23"/>
          <p:cNvCxnSpPr/>
          <p:nvPr/>
        </p:nvCxnSpPr>
        <p:spPr>
          <a:xfrm>
            <a:off x="1771537" y="4149080"/>
            <a:ext cx="1771764" cy="14251"/>
          </a:xfrm>
          <a:prstGeom prst="straightConnector1">
            <a:avLst/>
          </a:prstGeom>
          <a:noFill/>
          <a:ln cap="flat" cmpd="sng" w="9525">
            <a:solidFill>
              <a:srgbClr val="953734"/>
            </a:solidFill>
            <a:prstDash val="solid"/>
            <a:round/>
            <a:headEnd len="sm" w="sm" type="none"/>
            <a:tailEnd len="med" w="med" type="triangle"/>
          </a:ln>
        </p:spPr>
      </p:cxnSp>
      <p:cxnSp>
        <p:nvCxnSpPr>
          <p:cNvPr id="310" name="Google Shape;310;p23"/>
          <p:cNvCxnSpPr/>
          <p:nvPr/>
        </p:nvCxnSpPr>
        <p:spPr>
          <a:xfrm flipH="1" rot="10800000">
            <a:off x="1766764" y="4561729"/>
            <a:ext cx="1757508" cy="12973"/>
          </a:xfrm>
          <a:prstGeom prst="straightConnector1">
            <a:avLst/>
          </a:prstGeom>
          <a:noFill/>
          <a:ln cap="flat" cmpd="sng" w="9525">
            <a:solidFill>
              <a:srgbClr val="953734"/>
            </a:solidFill>
            <a:prstDash val="solid"/>
            <a:round/>
            <a:headEnd len="sm" w="sm" type="none"/>
            <a:tailEnd len="med" w="med" type="triangle"/>
          </a:ln>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24"/>
          <p:cNvSpPr txBox="1"/>
          <p:nvPr>
            <p:ph type="title"/>
          </p:nvPr>
        </p:nvSpPr>
        <p:spPr>
          <a:xfrm>
            <a:off x="265164" y="77760"/>
            <a:ext cx="8217853" cy="701516"/>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hr-HR"/>
              <a:t>Interface – 3 (example: </a:t>
            </a:r>
            <a:r>
              <a:rPr i="1" lang="hr-HR"/>
              <a:t>boraviti</a:t>
            </a:r>
            <a:r>
              <a:rPr lang="hr-HR"/>
              <a:t> ‘stay’)</a:t>
            </a:r>
            <a:endParaRPr/>
          </a:p>
        </p:txBody>
      </p:sp>
      <p:sp>
        <p:nvSpPr>
          <p:cNvPr id="317" name="Google Shape;317;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350"/>
              <a:buNone/>
            </a:pPr>
            <a:r>
              <a:t/>
            </a:r>
            <a:endParaRPr i="1" sz="1350">
              <a:latin typeface="Times New Roman"/>
              <a:ea typeface="Times New Roman"/>
              <a:cs typeface="Times New Roman"/>
              <a:sym typeface="Times New Roman"/>
            </a:endParaRPr>
          </a:p>
          <a:p>
            <a:pPr indent="-257175" lvl="0" marL="342900" rtl="0" algn="l">
              <a:spcBef>
                <a:spcPts val="270"/>
              </a:spcBef>
              <a:spcAft>
                <a:spcPts val="0"/>
              </a:spcAft>
              <a:buClr>
                <a:schemeClr val="dk1"/>
              </a:buClr>
              <a:buSzPts val="1350"/>
              <a:buNone/>
            </a:pPr>
            <a:r>
              <a:t/>
            </a:r>
            <a:endParaRPr i="1" sz="1350">
              <a:latin typeface="Times New Roman"/>
              <a:ea typeface="Times New Roman"/>
              <a:cs typeface="Times New Roman"/>
              <a:sym typeface="Times New Roman"/>
            </a:endParaRPr>
          </a:p>
        </p:txBody>
      </p:sp>
      <p:cxnSp>
        <p:nvCxnSpPr>
          <p:cNvPr id="318" name="Google Shape;318;p24"/>
          <p:cNvCxnSpPr/>
          <p:nvPr/>
        </p:nvCxnSpPr>
        <p:spPr>
          <a:xfrm>
            <a:off x="321927" y="780410"/>
            <a:ext cx="8500145" cy="0"/>
          </a:xfrm>
          <a:prstGeom prst="straightConnector1">
            <a:avLst/>
          </a:prstGeom>
          <a:noFill/>
          <a:ln cap="flat" cmpd="sng" w="50800">
            <a:solidFill>
              <a:schemeClr val="dk1">
                <a:alpha val="69803"/>
              </a:schemeClr>
            </a:solidFill>
            <a:prstDash val="solid"/>
            <a:round/>
            <a:headEnd len="sm" w="sm" type="none"/>
            <a:tailEnd len="sm" w="sm" type="none"/>
          </a:ln>
        </p:spPr>
      </p:cxnSp>
      <p:pic>
        <p:nvPicPr>
          <p:cNvPr id="319" name="Google Shape;319;p24"/>
          <p:cNvPicPr preferRelativeResize="0"/>
          <p:nvPr/>
        </p:nvPicPr>
        <p:blipFill rotWithShape="1">
          <a:blip r:embed="rId3">
            <a:alphaModFix/>
          </a:blip>
          <a:srcRect b="0" l="0" r="0" t="0"/>
          <a:stretch/>
        </p:blipFill>
        <p:spPr>
          <a:xfrm>
            <a:off x="1439764" y="784949"/>
            <a:ext cx="5940548" cy="5839493"/>
          </a:xfrm>
          <a:prstGeom prst="rect">
            <a:avLst/>
          </a:prstGeom>
          <a:noFill/>
          <a:ln>
            <a:noFill/>
          </a:ln>
        </p:spPr>
      </p:pic>
      <p:sp>
        <p:nvSpPr>
          <p:cNvPr id="320" name="Google Shape;320;p24"/>
          <p:cNvSpPr/>
          <p:nvPr/>
        </p:nvSpPr>
        <p:spPr>
          <a:xfrm>
            <a:off x="1115616" y="4725144"/>
            <a:ext cx="6984776" cy="1899298"/>
          </a:xfrm>
          <a:prstGeom prst="ellipse">
            <a:avLst/>
          </a:prstGeom>
          <a:noFill/>
          <a:ln cap="flat" cmpd="sng" w="25400">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25"/>
          <p:cNvSpPr txBox="1"/>
          <p:nvPr>
            <p:ph type="title"/>
          </p:nvPr>
        </p:nvSpPr>
        <p:spPr>
          <a:xfrm>
            <a:off x="314587" y="309002"/>
            <a:ext cx="7976937" cy="510741"/>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hr-HR" sz="3200"/>
              <a:t>SARGADA repository: place adverbials analysis </a:t>
            </a:r>
            <a:endParaRPr/>
          </a:p>
        </p:txBody>
      </p:sp>
      <p:sp>
        <p:nvSpPr>
          <p:cNvPr id="327" name="Google Shape;327;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350"/>
              <a:buNone/>
            </a:pPr>
            <a:r>
              <a:t/>
            </a:r>
            <a:endParaRPr i="1" sz="1350">
              <a:latin typeface="Times New Roman"/>
              <a:ea typeface="Times New Roman"/>
              <a:cs typeface="Times New Roman"/>
              <a:sym typeface="Times New Roman"/>
            </a:endParaRPr>
          </a:p>
          <a:p>
            <a:pPr indent="-257175" lvl="0" marL="342900" rtl="0" algn="l">
              <a:spcBef>
                <a:spcPts val="270"/>
              </a:spcBef>
              <a:spcAft>
                <a:spcPts val="0"/>
              </a:spcAft>
              <a:buClr>
                <a:schemeClr val="dk1"/>
              </a:buClr>
              <a:buSzPts val="1350"/>
              <a:buNone/>
            </a:pPr>
            <a:r>
              <a:t/>
            </a:r>
            <a:endParaRPr i="1" sz="1350">
              <a:latin typeface="Times New Roman"/>
              <a:ea typeface="Times New Roman"/>
              <a:cs typeface="Times New Roman"/>
              <a:sym typeface="Times New Roman"/>
            </a:endParaRPr>
          </a:p>
        </p:txBody>
      </p:sp>
      <p:cxnSp>
        <p:nvCxnSpPr>
          <p:cNvPr id="328" name="Google Shape;328;p25"/>
          <p:cNvCxnSpPr/>
          <p:nvPr/>
        </p:nvCxnSpPr>
        <p:spPr>
          <a:xfrm>
            <a:off x="186655" y="980728"/>
            <a:ext cx="8500145" cy="0"/>
          </a:xfrm>
          <a:prstGeom prst="straightConnector1">
            <a:avLst/>
          </a:prstGeom>
          <a:noFill/>
          <a:ln cap="flat" cmpd="sng" w="50800">
            <a:solidFill>
              <a:schemeClr val="dk1">
                <a:alpha val="69803"/>
              </a:schemeClr>
            </a:solidFill>
            <a:prstDash val="solid"/>
            <a:round/>
            <a:headEnd len="sm" w="sm" type="none"/>
            <a:tailEnd len="sm" w="sm" type="none"/>
          </a:ln>
        </p:spPr>
      </p:cxnSp>
      <p:pic>
        <p:nvPicPr>
          <p:cNvPr id="329" name="Google Shape;329;p25"/>
          <p:cNvPicPr preferRelativeResize="0"/>
          <p:nvPr/>
        </p:nvPicPr>
        <p:blipFill rotWithShape="1">
          <a:blip r:embed="rId3">
            <a:alphaModFix/>
          </a:blip>
          <a:srcRect b="0" l="0" r="0" t="0"/>
          <a:stretch/>
        </p:blipFill>
        <p:spPr>
          <a:xfrm>
            <a:off x="53752" y="1196752"/>
            <a:ext cx="9036496" cy="5328591"/>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26"/>
          <p:cNvSpPr txBox="1"/>
          <p:nvPr>
            <p:ph type="title"/>
          </p:nvPr>
        </p:nvSpPr>
        <p:spPr>
          <a:xfrm>
            <a:off x="79513" y="260648"/>
            <a:ext cx="8464216" cy="53184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Calibri"/>
              <a:buNone/>
            </a:pPr>
            <a:r>
              <a:rPr i="1" lang="hr-HR" sz="4000"/>
              <a:t>služiti</a:t>
            </a:r>
            <a:r>
              <a:rPr lang="hr-HR" sz="4000"/>
              <a:t> ‘serve’</a:t>
            </a:r>
            <a:endParaRPr/>
          </a:p>
        </p:txBody>
      </p:sp>
      <p:sp>
        <p:nvSpPr>
          <p:cNvPr id="336" name="Google Shape;336;p26"/>
          <p:cNvSpPr txBox="1"/>
          <p:nvPr>
            <p:ph idx="1" type="body"/>
          </p:nvPr>
        </p:nvSpPr>
        <p:spPr>
          <a:xfrm>
            <a:off x="307246" y="1324338"/>
            <a:ext cx="8500145" cy="452141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None/>
            </a:pPr>
            <a:r>
              <a:rPr lang="hr-HR" sz="1400">
                <a:latin typeface="Calibri"/>
                <a:ea typeface="Calibri"/>
                <a:cs typeface="Calibri"/>
                <a:sym typeface="Calibri"/>
              </a:rPr>
              <a:t>Vozilo 		služi 		za prijevoz stvari.</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Vehicle</a:t>
            </a:r>
            <a:r>
              <a:rPr baseline="-25000" lang="hr-HR" sz="1400">
                <a:latin typeface="Calibri"/>
                <a:ea typeface="Calibri"/>
                <a:cs typeface="Calibri"/>
                <a:sym typeface="Calibri"/>
              </a:rPr>
              <a:t>Nom.sg</a:t>
            </a:r>
            <a:r>
              <a:rPr lang="hr-HR" sz="1400">
                <a:latin typeface="Calibri"/>
                <a:ea typeface="Calibri"/>
                <a:cs typeface="Calibri"/>
                <a:sym typeface="Calibri"/>
              </a:rPr>
              <a:t> 		serve</a:t>
            </a:r>
            <a:r>
              <a:rPr baseline="-25000" lang="hr-HR" sz="1400">
                <a:latin typeface="Calibri"/>
                <a:ea typeface="Calibri"/>
                <a:cs typeface="Calibri"/>
                <a:sym typeface="Calibri"/>
              </a:rPr>
              <a:t>3.sg</a:t>
            </a:r>
            <a:r>
              <a:rPr lang="hr-HR" sz="1400">
                <a:latin typeface="Calibri"/>
                <a:ea typeface="Calibri"/>
                <a:cs typeface="Calibri"/>
                <a:sym typeface="Calibri"/>
              </a:rPr>
              <a:t> 		to transport</a:t>
            </a:r>
            <a:r>
              <a:rPr baseline="-25000" lang="hr-HR" sz="1400">
                <a:latin typeface="Calibri"/>
                <a:ea typeface="Calibri"/>
                <a:cs typeface="Calibri"/>
                <a:sym typeface="Calibri"/>
              </a:rPr>
              <a:t>Acc.Sg</a:t>
            </a:r>
            <a:r>
              <a:rPr lang="hr-HR" sz="1400">
                <a:latin typeface="Calibri"/>
                <a:ea typeface="Calibri"/>
                <a:cs typeface="Calibri"/>
                <a:sym typeface="Calibri"/>
              </a:rPr>
              <a:t> things</a:t>
            </a:r>
            <a:r>
              <a:rPr baseline="-25000" lang="hr-HR" sz="1400">
                <a:latin typeface="Calibri"/>
                <a:ea typeface="Calibri"/>
                <a:cs typeface="Calibri"/>
                <a:sym typeface="Calibri"/>
              </a:rPr>
              <a:t>Acc.Pl</a:t>
            </a:r>
            <a:endParaRPr sz="1400">
              <a:latin typeface="Calibri"/>
              <a:ea typeface="Calibri"/>
              <a:cs typeface="Calibri"/>
              <a:sym typeface="Calibri"/>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"The vehicle is used to transport things."</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 </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Vozilo 		služi 		prijevozu 		stvari.</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Vehicle</a:t>
            </a:r>
            <a:r>
              <a:rPr baseline="-25000" lang="hr-HR" sz="1400">
                <a:latin typeface="Calibri"/>
                <a:ea typeface="Calibri"/>
                <a:cs typeface="Calibri"/>
                <a:sym typeface="Calibri"/>
              </a:rPr>
              <a:t>Nom.sg</a:t>
            </a:r>
            <a:r>
              <a:rPr lang="hr-HR" sz="1400">
                <a:latin typeface="Calibri"/>
                <a:ea typeface="Calibri"/>
                <a:cs typeface="Calibri"/>
                <a:sym typeface="Calibri"/>
              </a:rPr>
              <a:t> 		serve</a:t>
            </a:r>
            <a:r>
              <a:rPr baseline="-25000" lang="hr-HR" sz="1400">
                <a:latin typeface="Calibri"/>
                <a:ea typeface="Calibri"/>
                <a:cs typeface="Calibri"/>
                <a:sym typeface="Calibri"/>
              </a:rPr>
              <a:t>3.sg</a:t>
            </a:r>
            <a:r>
              <a:rPr lang="hr-HR" sz="1400">
                <a:latin typeface="Calibri"/>
                <a:ea typeface="Calibri"/>
                <a:cs typeface="Calibri"/>
                <a:sym typeface="Calibri"/>
              </a:rPr>
              <a:t> 		transport</a:t>
            </a:r>
            <a:r>
              <a:rPr baseline="-25000" lang="hr-HR" sz="1400">
                <a:latin typeface="Calibri"/>
                <a:ea typeface="Calibri"/>
                <a:cs typeface="Calibri"/>
                <a:sym typeface="Calibri"/>
              </a:rPr>
              <a:t>Dat.Sg</a:t>
            </a:r>
            <a:r>
              <a:rPr lang="hr-HR" sz="1400">
                <a:latin typeface="Calibri"/>
                <a:ea typeface="Calibri"/>
                <a:cs typeface="Calibri"/>
                <a:sym typeface="Calibri"/>
              </a:rPr>
              <a:t> 	things</a:t>
            </a:r>
            <a:r>
              <a:rPr baseline="-25000" lang="hr-HR" sz="1400">
                <a:latin typeface="Calibri"/>
                <a:ea typeface="Calibri"/>
                <a:cs typeface="Calibri"/>
                <a:sym typeface="Calibri"/>
              </a:rPr>
              <a:t>Gen.Pl</a:t>
            </a:r>
            <a:endParaRPr sz="1400">
              <a:latin typeface="Calibri"/>
              <a:ea typeface="Calibri"/>
              <a:cs typeface="Calibri"/>
              <a:sym typeface="Calibri"/>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"The vehicle is used to transport things.„</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 </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(Vozilo 		služi 		da se prevezu  stvari.)</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 </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Vozilo 		služi 		</a:t>
            </a:r>
            <a:r>
              <a:rPr lang="hr-HR" sz="1400">
                <a:solidFill>
                  <a:srgbClr val="C00000"/>
                </a:solidFill>
                <a:latin typeface="Calibri"/>
                <a:ea typeface="Calibri"/>
                <a:cs typeface="Calibri"/>
                <a:sym typeface="Calibri"/>
              </a:rPr>
              <a:t>čovjeku</a:t>
            </a:r>
            <a:r>
              <a:rPr lang="hr-HR" sz="1400">
                <a:latin typeface="Calibri"/>
                <a:ea typeface="Calibri"/>
                <a:cs typeface="Calibri"/>
                <a:sym typeface="Calibri"/>
              </a:rPr>
              <a:t> 		za prijevoz stvari.</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Vehicle</a:t>
            </a:r>
            <a:r>
              <a:rPr baseline="-25000" lang="hr-HR" sz="1400">
                <a:latin typeface="Calibri"/>
                <a:ea typeface="Calibri"/>
                <a:cs typeface="Calibri"/>
                <a:sym typeface="Calibri"/>
              </a:rPr>
              <a:t>Nom.sg</a:t>
            </a:r>
            <a:r>
              <a:rPr lang="hr-HR" sz="1400">
                <a:latin typeface="Calibri"/>
                <a:ea typeface="Calibri"/>
                <a:cs typeface="Calibri"/>
                <a:sym typeface="Calibri"/>
              </a:rPr>
              <a:t> 		serve</a:t>
            </a:r>
            <a:r>
              <a:rPr baseline="-25000" lang="hr-HR" sz="1400">
                <a:latin typeface="Calibri"/>
                <a:ea typeface="Calibri"/>
                <a:cs typeface="Calibri"/>
                <a:sym typeface="Calibri"/>
              </a:rPr>
              <a:t>3.sg</a:t>
            </a:r>
            <a:r>
              <a:rPr lang="hr-HR" sz="1400">
                <a:latin typeface="Calibri"/>
                <a:ea typeface="Calibri"/>
                <a:cs typeface="Calibri"/>
                <a:sym typeface="Calibri"/>
              </a:rPr>
              <a:t> 		</a:t>
            </a:r>
            <a:r>
              <a:rPr lang="hr-HR" sz="1400">
                <a:solidFill>
                  <a:srgbClr val="C00000"/>
                </a:solidFill>
                <a:latin typeface="Calibri"/>
                <a:ea typeface="Calibri"/>
                <a:cs typeface="Calibri"/>
                <a:sym typeface="Calibri"/>
              </a:rPr>
              <a:t>man</a:t>
            </a:r>
            <a:r>
              <a:rPr baseline="-25000" lang="hr-HR" sz="1400">
                <a:solidFill>
                  <a:srgbClr val="C00000"/>
                </a:solidFill>
                <a:latin typeface="Calibri"/>
                <a:ea typeface="Calibri"/>
                <a:cs typeface="Calibri"/>
                <a:sym typeface="Calibri"/>
              </a:rPr>
              <a:t>Dat.Sg</a:t>
            </a:r>
            <a:r>
              <a:rPr lang="hr-HR" sz="1400">
                <a:solidFill>
                  <a:srgbClr val="C00000"/>
                </a:solidFill>
                <a:latin typeface="Calibri"/>
                <a:ea typeface="Calibri"/>
                <a:cs typeface="Calibri"/>
                <a:sym typeface="Calibri"/>
              </a:rPr>
              <a:t>	</a:t>
            </a:r>
            <a:r>
              <a:rPr lang="hr-HR" sz="1400">
                <a:latin typeface="Calibri"/>
                <a:ea typeface="Calibri"/>
                <a:cs typeface="Calibri"/>
                <a:sym typeface="Calibri"/>
              </a:rPr>
              <a:t>	to transport</a:t>
            </a:r>
            <a:r>
              <a:rPr baseline="-25000" lang="hr-HR" sz="1400">
                <a:latin typeface="Calibri"/>
                <a:ea typeface="Calibri"/>
                <a:cs typeface="Calibri"/>
                <a:sym typeface="Calibri"/>
              </a:rPr>
              <a:t>Acc.Sg</a:t>
            </a:r>
            <a:r>
              <a:rPr lang="hr-HR" sz="1400">
                <a:latin typeface="Calibri"/>
                <a:ea typeface="Calibri"/>
                <a:cs typeface="Calibri"/>
                <a:sym typeface="Calibri"/>
              </a:rPr>
              <a:t> things</a:t>
            </a:r>
            <a:r>
              <a:rPr baseline="-25000" lang="hr-HR" sz="1400">
                <a:latin typeface="Calibri"/>
                <a:ea typeface="Calibri"/>
                <a:cs typeface="Calibri"/>
                <a:sym typeface="Calibri"/>
              </a:rPr>
              <a:t>Gen.Pl</a:t>
            </a:r>
            <a:endParaRPr sz="1400">
              <a:latin typeface="Calibri"/>
              <a:ea typeface="Calibri"/>
              <a:cs typeface="Calibri"/>
              <a:sym typeface="Calibri"/>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„The vehicle serves a person to transport things.“</a:t>
            </a:r>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 </a:t>
            </a:r>
            <a:endParaRPr/>
          </a:p>
          <a:p>
            <a:pPr indent="0" lvl="0" marL="0" rtl="0" algn="l">
              <a:spcBef>
                <a:spcPts val="280"/>
              </a:spcBef>
              <a:spcAft>
                <a:spcPts val="0"/>
              </a:spcAft>
              <a:buClr>
                <a:schemeClr val="dk1"/>
              </a:buClr>
              <a:buSzPts val="1400"/>
              <a:buNone/>
            </a:pPr>
            <a:r>
              <a:rPr b="1" lang="hr-HR" sz="1400">
                <a:latin typeface="Calibri"/>
                <a:ea typeface="Calibri"/>
                <a:cs typeface="Calibri"/>
                <a:sym typeface="Calibri"/>
              </a:rPr>
              <a:t>*</a:t>
            </a:r>
            <a:r>
              <a:rPr lang="hr-HR" sz="1400">
                <a:latin typeface="Calibri"/>
                <a:ea typeface="Calibri"/>
                <a:cs typeface="Calibri"/>
                <a:sym typeface="Calibri"/>
              </a:rPr>
              <a:t> Vozilo 		služi 		čovjeku 		prijevozu stvari.</a:t>
            </a:r>
            <a:endParaRPr/>
          </a:p>
          <a:p>
            <a:pPr indent="0" lvl="0" marL="0" rtl="0" algn="l">
              <a:spcBef>
                <a:spcPts val="280"/>
              </a:spcBef>
              <a:spcAft>
                <a:spcPts val="0"/>
              </a:spcAft>
              <a:buClr>
                <a:schemeClr val="dk1"/>
              </a:buClr>
              <a:buSzPts val="1400"/>
              <a:buNone/>
            </a:pPr>
            <a:r>
              <a:rPr b="1" lang="hr-HR" sz="1400">
                <a:latin typeface="Calibri"/>
                <a:ea typeface="Calibri"/>
                <a:cs typeface="Calibri"/>
                <a:sym typeface="Calibri"/>
              </a:rPr>
              <a:t>*</a:t>
            </a:r>
            <a:r>
              <a:rPr lang="hr-HR" sz="1400">
                <a:latin typeface="Calibri"/>
                <a:ea typeface="Calibri"/>
                <a:cs typeface="Calibri"/>
                <a:sym typeface="Calibri"/>
              </a:rPr>
              <a:t> Vehicle</a:t>
            </a:r>
            <a:r>
              <a:rPr baseline="-25000" lang="hr-HR" sz="1400">
                <a:latin typeface="Calibri"/>
                <a:ea typeface="Calibri"/>
                <a:cs typeface="Calibri"/>
                <a:sym typeface="Calibri"/>
              </a:rPr>
              <a:t>Nom.sg</a:t>
            </a:r>
            <a:r>
              <a:rPr lang="hr-HR" sz="1400">
                <a:latin typeface="Calibri"/>
                <a:ea typeface="Calibri"/>
                <a:cs typeface="Calibri"/>
                <a:sym typeface="Calibri"/>
              </a:rPr>
              <a:t> 	serve</a:t>
            </a:r>
            <a:r>
              <a:rPr baseline="-25000" lang="hr-HR" sz="1400">
                <a:latin typeface="Calibri"/>
                <a:ea typeface="Calibri"/>
                <a:cs typeface="Calibri"/>
                <a:sym typeface="Calibri"/>
              </a:rPr>
              <a:t>3.sg</a:t>
            </a:r>
            <a:r>
              <a:rPr lang="hr-HR" sz="1400">
                <a:latin typeface="Calibri"/>
                <a:ea typeface="Calibri"/>
                <a:cs typeface="Calibri"/>
                <a:sym typeface="Calibri"/>
              </a:rPr>
              <a:t> 		man</a:t>
            </a:r>
            <a:r>
              <a:rPr baseline="-25000" lang="hr-HR" sz="1400">
                <a:latin typeface="Calibri"/>
                <a:ea typeface="Calibri"/>
                <a:cs typeface="Calibri"/>
                <a:sym typeface="Calibri"/>
              </a:rPr>
              <a:t>Dat.Sg</a:t>
            </a:r>
            <a:r>
              <a:rPr lang="hr-HR" sz="1400">
                <a:latin typeface="Calibri"/>
                <a:ea typeface="Calibri"/>
                <a:cs typeface="Calibri"/>
                <a:sym typeface="Calibri"/>
              </a:rPr>
              <a:t>		transport</a:t>
            </a:r>
            <a:r>
              <a:rPr baseline="-25000" lang="hr-HR" sz="1400">
                <a:latin typeface="Calibri"/>
                <a:ea typeface="Calibri"/>
                <a:cs typeface="Calibri"/>
                <a:sym typeface="Calibri"/>
              </a:rPr>
              <a:t>Dat.Sg</a:t>
            </a:r>
            <a:r>
              <a:rPr lang="hr-HR" sz="1400">
                <a:latin typeface="Calibri"/>
                <a:ea typeface="Calibri"/>
                <a:cs typeface="Calibri"/>
                <a:sym typeface="Calibri"/>
              </a:rPr>
              <a:t> things</a:t>
            </a:r>
            <a:r>
              <a:rPr baseline="-25000" lang="hr-HR" sz="1400">
                <a:latin typeface="Calibri"/>
                <a:ea typeface="Calibri"/>
                <a:cs typeface="Calibri"/>
                <a:sym typeface="Calibri"/>
              </a:rPr>
              <a:t>Gen.Pl</a:t>
            </a:r>
            <a:endParaRPr sz="1400">
              <a:latin typeface="Calibri"/>
              <a:ea typeface="Calibri"/>
              <a:cs typeface="Calibri"/>
              <a:sym typeface="Calibri"/>
            </a:endParaRPr>
          </a:p>
          <a:p>
            <a:pPr indent="0" lvl="0" marL="0" rtl="0" algn="l">
              <a:spcBef>
                <a:spcPts val="280"/>
              </a:spcBef>
              <a:spcAft>
                <a:spcPts val="0"/>
              </a:spcAft>
              <a:buClr>
                <a:schemeClr val="dk1"/>
              </a:buClr>
              <a:buSzPts val="1400"/>
              <a:buNone/>
            </a:pPr>
            <a:r>
              <a:rPr lang="hr-HR" sz="1400">
                <a:latin typeface="Calibri"/>
                <a:ea typeface="Calibri"/>
                <a:cs typeface="Calibri"/>
                <a:sym typeface="Calibri"/>
              </a:rPr>
              <a:t> </a:t>
            </a:r>
            <a:endParaRPr/>
          </a:p>
        </p:txBody>
      </p:sp>
      <p:cxnSp>
        <p:nvCxnSpPr>
          <p:cNvPr id="337" name="Google Shape;337;p26"/>
          <p:cNvCxnSpPr/>
          <p:nvPr/>
        </p:nvCxnSpPr>
        <p:spPr>
          <a:xfrm>
            <a:off x="314587" y="792493"/>
            <a:ext cx="8500145" cy="0"/>
          </a:xfrm>
          <a:prstGeom prst="straightConnector1">
            <a:avLst/>
          </a:prstGeom>
          <a:noFill/>
          <a:ln cap="flat" cmpd="sng" w="50800">
            <a:solidFill>
              <a:schemeClr val="dk1">
                <a:alpha val="69803"/>
              </a:schemeClr>
            </a:solidFill>
            <a:prstDash val="solid"/>
            <a:round/>
            <a:headEnd len="sm" w="sm" type="none"/>
            <a:tailEnd len="sm" w="sm" type="none"/>
          </a:ln>
        </p:spPr>
      </p:cxnSp>
      <p:cxnSp>
        <p:nvCxnSpPr>
          <p:cNvPr id="338" name="Google Shape;338;p26"/>
          <p:cNvCxnSpPr/>
          <p:nvPr/>
        </p:nvCxnSpPr>
        <p:spPr>
          <a:xfrm>
            <a:off x="314587" y="3789040"/>
            <a:ext cx="8200763" cy="0"/>
          </a:xfrm>
          <a:prstGeom prst="straightConnector1">
            <a:avLst/>
          </a:prstGeom>
          <a:noFill/>
          <a:ln cap="flat" cmpd="sng" w="9525">
            <a:solidFill>
              <a:srgbClr val="4A7DBA"/>
            </a:solidFill>
            <a:prstDash val="solid"/>
            <a:round/>
            <a:headEnd len="sm" w="sm" type="none"/>
            <a:tailEnd len="sm" w="sm" type="none"/>
          </a:ln>
        </p:spPr>
      </p:cxn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27"/>
          <p:cNvSpPr txBox="1"/>
          <p:nvPr>
            <p:ph idx="1" type="body"/>
          </p:nvPr>
        </p:nvSpPr>
        <p:spPr>
          <a:xfrm>
            <a:off x="0" y="136526"/>
            <a:ext cx="9468544" cy="6721474"/>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t/>
            </a:r>
            <a:endParaRPr/>
          </a:p>
          <a:p>
            <a:pPr indent="0" lvl="0" marL="0" rtl="0" algn="ctr">
              <a:spcBef>
                <a:spcPts val="880"/>
              </a:spcBef>
              <a:spcAft>
                <a:spcPts val="0"/>
              </a:spcAft>
              <a:buClr>
                <a:schemeClr val="dk1"/>
              </a:buClr>
              <a:buSzPts val="4400"/>
              <a:buNone/>
            </a:pPr>
            <a:r>
              <a:rPr lang="hr-HR" sz="4400">
                <a:latin typeface="Calibri"/>
                <a:ea typeface="Calibri"/>
                <a:cs typeface="Calibri"/>
                <a:sym typeface="Calibri"/>
              </a:rPr>
              <a:t>Thank you for your attention!</a:t>
            </a:r>
            <a:endParaRPr/>
          </a:p>
          <a:p>
            <a:pPr indent="0" lvl="0" marL="0" rtl="0" algn="ctr">
              <a:spcBef>
                <a:spcPts val="880"/>
              </a:spcBef>
              <a:spcAft>
                <a:spcPts val="0"/>
              </a:spcAft>
              <a:buClr>
                <a:schemeClr val="dk1"/>
              </a:buClr>
              <a:buSzPts val="4400"/>
              <a:buNone/>
            </a:pPr>
            <a:r>
              <a:t/>
            </a:r>
            <a:endParaRPr sz="4400">
              <a:latin typeface="Calibri"/>
              <a:ea typeface="Calibri"/>
              <a:cs typeface="Calibri"/>
              <a:sym typeface="Calibri"/>
            </a:endParaRPr>
          </a:p>
          <a:p>
            <a:pPr indent="0" lvl="0" marL="0" rtl="0" algn="ctr">
              <a:spcBef>
                <a:spcPts val="880"/>
              </a:spcBef>
              <a:spcAft>
                <a:spcPts val="0"/>
              </a:spcAft>
              <a:buClr>
                <a:schemeClr val="dk1"/>
              </a:buClr>
              <a:buSzPts val="4400"/>
              <a:buNone/>
            </a:pPr>
            <a:r>
              <a:rPr lang="hr-HR" sz="4400" u="sng">
                <a:solidFill>
                  <a:schemeClr val="hlink"/>
                </a:solidFill>
                <a:latin typeface="Calibri"/>
                <a:ea typeface="Calibri"/>
                <a:cs typeface="Calibri"/>
                <a:sym typeface="Calibri"/>
                <a:hlinkClick r:id="rId3"/>
              </a:rPr>
              <a:t>mbirtic@ihjj.hr</a:t>
            </a:r>
            <a:endParaRPr sz="4400">
              <a:latin typeface="Calibri"/>
              <a:ea typeface="Calibri"/>
              <a:cs typeface="Calibri"/>
              <a:sym typeface="Calibri"/>
            </a:endParaRPr>
          </a:p>
          <a:p>
            <a:pPr indent="0" lvl="0" marL="0" rtl="0" algn="ctr">
              <a:spcBef>
                <a:spcPts val="880"/>
              </a:spcBef>
              <a:spcAft>
                <a:spcPts val="0"/>
              </a:spcAft>
              <a:buClr>
                <a:schemeClr val="dk1"/>
              </a:buClr>
              <a:buSzPts val="4400"/>
              <a:buNone/>
            </a:pPr>
            <a:r>
              <a:rPr lang="hr-HR" sz="4400" u="sng">
                <a:solidFill>
                  <a:schemeClr val="hlink"/>
                </a:solidFill>
                <a:latin typeface="Calibri"/>
                <a:ea typeface="Calibri"/>
                <a:cs typeface="Calibri"/>
                <a:sym typeface="Calibri"/>
                <a:hlinkClick r:id="rId4"/>
              </a:rPr>
              <a:t>ibrac@ihjj.hr</a:t>
            </a:r>
            <a:endParaRPr sz="4400">
              <a:latin typeface="Calibri"/>
              <a:ea typeface="Calibri"/>
              <a:cs typeface="Calibri"/>
              <a:sym typeface="Calibri"/>
            </a:endParaRPr>
          </a:p>
          <a:p>
            <a:pPr indent="0" lvl="0" marL="0" rtl="0" algn="ctr">
              <a:spcBef>
                <a:spcPts val="880"/>
              </a:spcBef>
              <a:spcAft>
                <a:spcPts val="0"/>
              </a:spcAft>
              <a:buClr>
                <a:schemeClr val="dk1"/>
              </a:buClr>
              <a:buSzPts val="4400"/>
              <a:buNone/>
            </a:pPr>
            <a:r>
              <a:rPr lang="hr-HR" sz="4400" u="sng">
                <a:solidFill>
                  <a:schemeClr val="hlink"/>
                </a:solidFill>
                <a:latin typeface="Calibri"/>
                <a:ea typeface="Calibri"/>
                <a:cs typeface="Calibri"/>
                <a:sym typeface="Calibri"/>
                <a:hlinkClick r:id="rId5"/>
              </a:rPr>
              <a:t>srunjaic@ihjj.hr</a:t>
            </a:r>
            <a:endParaRPr sz="4400">
              <a:latin typeface="Calibri"/>
              <a:ea typeface="Calibri"/>
              <a:cs typeface="Calibri"/>
              <a:sym typeface="Calibri"/>
            </a:endParaRPr>
          </a:p>
          <a:p>
            <a:pPr indent="0" lvl="0" marL="0" rtl="0" algn="ctr">
              <a:spcBef>
                <a:spcPts val="880"/>
              </a:spcBef>
              <a:spcAft>
                <a:spcPts val="0"/>
              </a:spcAft>
              <a:buClr>
                <a:schemeClr val="dk1"/>
              </a:buClr>
              <a:buSzPts val="4400"/>
              <a:buNone/>
            </a:pPr>
            <a:r>
              <a:t/>
            </a:r>
            <a:endParaRPr sz="4400"/>
          </a:p>
          <a:p>
            <a:pPr indent="0" lvl="0" marL="0" rtl="0" algn="ctr">
              <a:spcBef>
                <a:spcPts val="880"/>
              </a:spcBef>
              <a:spcAft>
                <a:spcPts val="0"/>
              </a:spcAft>
              <a:buClr>
                <a:schemeClr val="dk1"/>
              </a:buClr>
              <a:buSzPts val="4400"/>
              <a:buNone/>
            </a:pPr>
            <a:r>
              <a:t/>
            </a:r>
            <a:endParaRPr sz="4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3"/>
          <p:cNvSpPr txBox="1"/>
          <p:nvPr>
            <p:ph idx="1" type="body"/>
          </p:nvPr>
        </p:nvSpPr>
        <p:spPr>
          <a:xfrm>
            <a:off x="0" y="979200"/>
            <a:ext cx="8964488" cy="5474136"/>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hr-HR" sz="2800">
                <a:latin typeface="Calibri"/>
                <a:ea typeface="Calibri"/>
                <a:cs typeface="Calibri"/>
                <a:sym typeface="Calibri"/>
              </a:rPr>
              <a:t>Croatian online verb valency dictionary </a:t>
            </a:r>
            <a:r>
              <a:rPr lang="hr-HR" sz="2800" u="sng">
                <a:solidFill>
                  <a:schemeClr val="hlink"/>
                </a:solidFill>
                <a:latin typeface="Calibri"/>
                <a:ea typeface="Calibri"/>
                <a:cs typeface="Calibri"/>
                <a:sym typeface="Calibri"/>
                <a:hlinkClick r:id="rId3"/>
              </a:rPr>
              <a:t>http://valencije.ihjj.hr/</a:t>
            </a:r>
            <a:endParaRPr sz="2800">
              <a:latin typeface="Calibri"/>
              <a:ea typeface="Calibri"/>
              <a:cs typeface="Calibri"/>
              <a:sym typeface="Calibri"/>
            </a:endParaRPr>
          </a:p>
          <a:p>
            <a:pPr indent="-342900" lvl="0" marL="342900" rtl="0" algn="l">
              <a:spcBef>
                <a:spcPts val="518"/>
              </a:spcBef>
              <a:spcAft>
                <a:spcPts val="0"/>
              </a:spcAft>
              <a:buClr>
                <a:schemeClr val="dk1"/>
              </a:buClr>
              <a:buSzPct val="100000"/>
              <a:buChar char="•"/>
            </a:pPr>
            <a:r>
              <a:rPr lang="hr-HR" sz="2800">
                <a:latin typeface="Calibri"/>
                <a:ea typeface="Calibri"/>
                <a:cs typeface="Calibri"/>
                <a:sym typeface="Calibri"/>
              </a:rPr>
              <a:t>Part of the Institute of Croatian Language and Linguistics internal project: </a:t>
            </a:r>
            <a:r>
              <a:rPr i="1" lang="hr-HR" sz="2800">
                <a:latin typeface="Calibri"/>
                <a:ea typeface="Calibri"/>
                <a:cs typeface="Calibri"/>
                <a:sym typeface="Calibri"/>
              </a:rPr>
              <a:t>Valency base of Croatian verbs</a:t>
            </a:r>
            <a:endParaRPr i="1" sz="2800">
              <a:latin typeface="Calibri"/>
              <a:ea typeface="Calibri"/>
              <a:cs typeface="Calibri"/>
              <a:sym typeface="Calibri"/>
            </a:endParaRPr>
          </a:p>
          <a:p>
            <a:pPr indent="-342900" lvl="0" marL="342900" rtl="0" algn="l">
              <a:spcBef>
                <a:spcPts val="518"/>
              </a:spcBef>
              <a:spcAft>
                <a:spcPts val="0"/>
              </a:spcAft>
              <a:buClr>
                <a:schemeClr val="dk1"/>
              </a:buClr>
              <a:buSzPct val="100000"/>
              <a:buChar char="•"/>
            </a:pPr>
            <a:r>
              <a:rPr lang="hr-HR" sz="2800">
                <a:latin typeface="Calibri"/>
                <a:ea typeface="Calibri"/>
                <a:cs typeface="Calibri"/>
                <a:sym typeface="Calibri"/>
              </a:rPr>
              <a:t>List of 900 most frequent Croatian verbs (B1 CEFR) classified into 34 semantic groups according to Levin (1993)</a:t>
            </a:r>
            <a:endParaRPr/>
          </a:p>
          <a:p>
            <a:pPr indent="-285750" lvl="1" marL="742950" rtl="0" algn="l">
              <a:spcBef>
                <a:spcPts val="518"/>
              </a:spcBef>
              <a:spcAft>
                <a:spcPts val="0"/>
              </a:spcAft>
              <a:buClr>
                <a:schemeClr val="dk1"/>
              </a:buClr>
              <a:buSzPct val="100000"/>
              <a:buChar char="–"/>
            </a:pPr>
            <a:r>
              <a:rPr lang="hr-HR">
                <a:latin typeface="Calibri"/>
                <a:ea typeface="Calibri"/>
                <a:cs typeface="Calibri"/>
                <a:sym typeface="Calibri"/>
              </a:rPr>
              <a:t>first semantic group (finished): psych-verbs</a:t>
            </a:r>
            <a:endParaRPr>
              <a:latin typeface="Calibri"/>
              <a:ea typeface="Calibri"/>
              <a:cs typeface="Calibri"/>
              <a:sym typeface="Calibri"/>
            </a:endParaRPr>
          </a:p>
          <a:p>
            <a:pPr indent="-285750" lvl="1" marL="742950" rtl="0" algn="just">
              <a:spcBef>
                <a:spcPts val="518"/>
              </a:spcBef>
              <a:spcAft>
                <a:spcPts val="0"/>
              </a:spcAft>
              <a:buClr>
                <a:schemeClr val="dk1"/>
              </a:buClr>
              <a:buSzPct val="100000"/>
              <a:buChar char="–"/>
            </a:pPr>
            <a:r>
              <a:rPr lang="hr-HR">
                <a:latin typeface="Calibri"/>
                <a:ea typeface="Calibri"/>
                <a:cs typeface="Calibri"/>
                <a:sym typeface="Calibri"/>
              </a:rPr>
              <a:t>syntactic alternations in the same semantic class</a:t>
            </a:r>
            <a:endParaRPr>
              <a:latin typeface="Calibri"/>
              <a:ea typeface="Calibri"/>
              <a:cs typeface="Calibri"/>
              <a:sym typeface="Calibri"/>
            </a:endParaRPr>
          </a:p>
          <a:p>
            <a:pPr indent="0" lvl="0" marL="0" rtl="0" algn="ctr">
              <a:spcBef>
                <a:spcPts val="407"/>
              </a:spcBef>
              <a:spcAft>
                <a:spcPts val="0"/>
              </a:spcAft>
              <a:buClr>
                <a:srgbClr val="0070C0"/>
              </a:buClr>
              <a:buSzPct val="100000"/>
              <a:buNone/>
            </a:pPr>
            <a:r>
              <a:rPr lang="hr-HR" sz="2200">
                <a:solidFill>
                  <a:srgbClr val="0070C0"/>
                </a:solidFill>
                <a:latin typeface="Calibri"/>
                <a:ea typeface="Calibri"/>
                <a:cs typeface="Calibri"/>
                <a:sym typeface="Calibri"/>
              </a:rPr>
              <a:t>[Njihov dolazak</a:t>
            </a:r>
            <a:r>
              <a:rPr baseline="-25000" lang="hr-HR" sz="2200">
                <a:solidFill>
                  <a:srgbClr val="0070C0"/>
                </a:solidFill>
                <a:latin typeface="Calibri"/>
                <a:ea typeface="Calibri"/>
                <a:cs typeface="Calibri"/>
                <a:sym typeface="Calibri"/>
              </a:rPr>
              <a:t>NOM</a:t>
            </a:r>
            <a:r>
              <a:rPr lang="hr-HR" sz="2200">
                <a:solidFill>
                  <a:srgbClr val="0070C0"/>
                </a:solidFill>
                <a:latin typeface="Calibri"/>
                <a:ea typeface="Calibri"/>
                <a:cs typeface="Calibri"/>
                <a:sym typeface="Calibri"/>
              </a:rPr>
              <a:t>]</a:t>
            </a:r>
            <a:r>
              <a:rPr baseline="-25000" lang="hr-HR" sz="2200">
                <a:solidFill>
                  <a:srgbClr val="0070C0"/>
                </a:solidFill>
                <a:latin typeface="Calibri"/>
                <a:ea typeface="Calibri"/>
                <a:cs typeface="Calibri"/>
                <a:sym typeface="Calibri"/>
              </a:rPr>
              <a:t>CAU</a:t>
            </a:r>
            <a:r>
              <a:rPr lang="hr-HR" sz="2200">
                <a:solidFill>
                  <a:srgbClr val="0070C0"/>
                </a:solidFill>
                <a:latin typeface="Calibri"/>
                <a:ea typeface="Calibri"/>
                <a:cs typeface="Calibri"/>
                <a:sym typeface="Calibri"/>
              </a:rPr>
              <a:t> raduje [grad</a:t>
            </a:r>
            <a:r>
              <a:rPr baseline="-25000" lang="hr-HR" sz="2200">
                <a:solidFill>
                  <a:srgbClr val="0070C0"/>
                </a:solidFill>
                <a:latin typeface="Calibri"/>
                <a:ea typeface="Calibri"/>
                <a:cs typeface="Calibri"/>
                <a:sym typeface="Calibri"/>
              </a:rPr>
              <a:t>ACC</a:t>
            </a:r>
            <a:r>
              <a:rPr lang="hr-HR" sz="2200">
                <a:solidFill>
                  <a:srgbClr val="0070C0"/>
                </a:solidFill>
                <a:latin typeface="Calibri"/>
                <a:ea typeface="Calibri"/>
                <a:cs typeface="Calibri"/>
                <a:sym typeface="Calibri"/>
              </a:rPr>
              <a:t>]</a:t>
            </a:r>
            <a:r>
              <a:rPr baseline="-25000" lang="hr-HR" sz="2200">
                <a:solidFill>
                  <a:srgbClr val="0070C0"/>
                </a:solidFill>
                <a:latin typeface="Calibri"/>
                <a:ea typeface="Calibri"/>
                <a:cs typeface="Calibri"/>
                <a:sym typeface="Calibri"/>
              </a:rPr>
              <a:t>EXP</a:t>
            </a:r>
            <a:r>
              <a:rPr lang="hr-HR" sz="2200">
                <a:solidFill>
                  <a:srgbClr val="0070C0"/>
                </a:solidFill>
                <a:latin typeface="Calibri"/>
                <a:ea typeface="Calibri"/>
                <a:cs typeface="Calibri"/>
                <a:sym typeface="Calibri"/>
              </a:rPr>
              <a:t>.  	</a:t>
            </a:r>
            <a:endParaRPr sz="2200">
              <a:solidFill>
                <a:srgbClr val="0070C0"/>
              </a:solidFill>
              <a:latin typeface="Calibri"/>
              <a:ea typeface="Calibri"/>
              <a:cs typeface="Calibri"/>
              <a:sym typeface="Calibri"/>
            </a:endParaRPr>
          </a:p>
          <a:p>
            <a:pPr indent="0" lvl="0" marL="0" rtl="0" algn="ctr">
              <a:spcBef>
                <a:spcPts val="407"/>
              </a:spcBef>
              <a:spcAft>
                <a:spcPts val="0"/>
              </a:spcAft>
              <a:buClr>
                <a:srgbClr val="0070C0"/>
              </a:buClr>
              <a:buSzPct val="100000"/>
              <a:buNone/>
            </a:pPr>
            <a:r>
              <a:rPr lang="hr-HR" sz="2200">
                <a:solidFill>
                  <a:srgbClr val="0070C0"/>
                </a:solidFill>
                <a:latin typeface="Calibri"/>
                <a:ea typeface="Calibri"/>
                <a:cs typeface="Calibri"/>
                <a:sym typeface="Calibri"/>
              </a:rPr>
              <a:t>‘His arrival rejoices the city.’ </a:t>
            </a:r>
            <a:endParaRPr/>
          </a:p>
          <a:p>
            <a:pPr indent="0" lvl="0" marL="0" rtl="0" algn="ctr">
              <a:spcBef>
                <a:spcPts val="407"/>
              </a:spcBef>
              <a:spcAft>
                <a:spcPts val="0"/>
              </a:spcAft>
              <a:buClr>
                <a:srgbClr val="0070C0"/>
              </a:buClr>
              <a:buSzPct val="100000"/>
              <a:buNone/>
            </a:pPr>
            <a:r>
              <a:rPr lang="hr-HR" sz="2200">
                <a:solidFill>
                  <a:srgbClr val="0070C0"/>
                </a:solidFill>
                <a:latin typeface="Calibri"/>
                <a:ea typeface="Calibri"/>
                <a:cs typeface="Calibri"/>
                <a:sym typeface="Calibri"/>
              </a:rPr>
              <a:t>[Grad</a:t>
            </a:r>
            <a:r>
              <a:rPr baseline="-25000" lang="hr-HR" sz="2200">
                <a:solidFill>
                  <a:srgbClr val="0070C0"/>
                </a:solidFill>
                <a:latin typeface="Calibri"/>
                <a:ea typeface="Calibri"/>
                <a:cs typeface="Calibri"/>
                <a:sym typeface="Calibri"/>
              </a:rPr>
              <a:t>NOM</a:t>
            </a:r>
            <a:r>
              <a:rPr lang="hr-HR" sz="2200">
                <a:solidFill>
                  <a:srgbClr val="0070C0"/>
                </a:solidFill>
                <a:latin typeface="Calibri"/>
                <a:ea typeface="Calibri"/>
                <a:cs typeface="Calibri"/>
                <a:sym typeface="Calibri"/>
              </a:rPr>
              <a:t>]</a:t>
            </a:r>
            <a:r>
              <a:rPr baseline="-25000" lang="hr-HR" sz="2200">
                <a:solidFill>
                  <a:srgbClr val="0070C0"/>
                </a:solidFill>
                <a:latin typeface="Calibri"/>
                <a:ea typeface="Calibri"/>
                <a:cs typeface="Calibri"/>
                <a:sym typeface="Calibri"/>
              </a:rPr>
              <a:t>EXP</a:t>
            </a:r>
            <a:r>
              <a:rPr lang="hr-HR" sz="2200">
                <a:solidFill>
                  <a:srgbClr val="0070C0"/>
                </a:solidFill>
                <a:latin typeface="Calibri"/>
                <a:ea typeface="Calibri"/>
                <a:cs typeface="Calibri"/>
                <a:sym typeface="Calibri"/>
              </a:rPr>
              <a:t> se raduje [njihovu dolasku</a:t>
            </a:r>
            <a:r>
              <a:rPr baseline="-25000" lang="hr-HR" sz="2200">
                <a:solidFill>
                  <a:srgbClr val="0070C0"/>
                </a:solidFill>
                <a:latin typeface="Calibri"/>
                <a:ea typeface="Calibri"/>
                <a:cs typeface="Calibri"/>
                <a:sym typeface="Calibri"/>
              </a:rPr>
              <a:t>DAT</a:t>
            </a:r>
            <a:r>
              <a:rPr lang="hr-HR" sz="2200">
                <a:solidFill>
                  <a:srgbClr val="0070C0"/>
                </a:solidFill>
                <a:latin typeface="Calibri"/>
                <a:ea typeface="Calibri"/>
                <a:cs typeface="Calibri"/>
                <a:sym typeface="Calibri"/>
              </a:rPr>
              <a:t>]</a:t>
            </a:r>
            <a:r>
              <a:rPr baseline="-25000" lang="hr-HR" sz="2200">
                <a:solidFill>
                  <a:srgbClr val="0070C0"/>
                </a:solidFill>
                <a:latin typeface="Calibri"/>
                <a:ea typeface="Calibri"/>
                <a:cs typeface="Calibri"/>
                <a:sym typeface="Calibri"/>
              </a:rPr>
              <a:t>CAU</a:t>
            </a:r>
            <a:r>
              <a:rPr lang="hr-HR" sz="2200">
                <a:solidFill>
                  <a:srgbClr val="0070C0"/>
                </a:solidFill>
                <a:latin typeface="Calibri"/>
                <a:ea typeface="Calibri"/>
                <a:cs typeface="Calibri"/>
                <a:sym typeface="Calibri"/>
              </a:rPr>
              <a:t>	</a:t>
            </a:r>
            <a:endParaRPr sz="2200">
              <a:solidFill>
                <a:srgbClr val="0070C0"/>
              </a:solidFill>
              <a:latin typeface="Calibri"/>
              <a:ea typeface="Calibri"/>
              <a:cs typeface="Calibri"/>
              <a:sym typeface="Calibri"/>
            </a:endParaRPr>
          </a:p>
          <a:p>
            <a:pPr indent="0" lvl="0" marL="0" rtl="0" algn="ctr">
              <a:spcBef>
                <a:spcPts val="407"/>
              </a:spcBef>
              <a:spcAft>
                <a:spcPts val="0"/>
              </a:spcAft>
              <a:buClr>
                <a:srgbClr val="0070C0"/>
              </a:buClr>
              <a:buSzPct val="100000"/>
              <a:buNone/>
            </a:pPr>
            <a:r>
              <a:rPr lang="hr-HR" sz="2200">
                <a:solidFill>
                  <a:srgbClr val="0070C0"/>
                </a:solidFill>
                <a:latin typeface="Calibri"/>
                <a:ea typeface="Calibri"/>
                <a:cs typeface="Calibri"/>
                <a:sym typeface="Calibri"/>
              </a:rPr>
              <a:t>‘The city rejoices in his arrival.’</a:t>
            </a:r>
            <a:endParaRPr/>
          </a:p>
          <a:p>
            <a:pPr indent="0" lvl="0" marL="0" rtl="0" algn="l">
              <a:spcBef>
                <a:spcPts val="407"/>
              </a:spcBef>
              <a:spcAft>
                <a:spcPts val="0"/>
              </a:spcAft>
              <a:buClr>
                <a:schemeClr val="dk1"/>
              </a:buClr>
              <a:buSzPct val="100000"/>
              <a:buNone/>
            </a:pPr>
            <a:r>
              <a:rPr lang="hr-HR" sz="2200">
                <a:latin typeface="Calibri"/>
                <a:ea typeface="Calibri"/>
                <a:cs typeface="Calibri"/>
                <a:sym typeface="Calibri"/>
              </a:rPr>
              <a:t>In details: </a:t>
            </a:r>
            <a:endParaRPr sz="2200">
              <a:latin typeface="Calibri"/>
              <a:ea typeface="Calibri"/>
              <a:cs typeface="Calibri"/>
              <a:sym typeface="Calibri"/>
            </a:endParaRPr>
          </a:p>
          <a:p>
            <a:pPr indent="0" lvl="0" marL="0" rtl="0" algn="l">
              <a:spcBef>
                <a:spcPts val="407"/>
              </a:spcBef>
              <a:spcAft>
                <a:spcPts val="0"/>
              </a:spcAft>
              <a:buClr>
                <a:schemeClr val="dk1"/>
              </a:buClr>
              <a:buSzPct val="100000"/>
              <a:buNone/>
            </a:pPr>
            <a:r>
              <a:rPr lang="hr-HR" sz="2200">
                <a:latin typeface="Calibri"/>
                <a:ea typeface="Calibri"/>
                <a:cs typeface="Calibri"/>
                <a:sym typeface="Calibri"/>
              </a:rPr>
              <a:t>2017. Birtić, Matea, Ivana Brač, Siniša Runjaić. The Main Features of the e-Glava Online Valency Dictionary. // </a:t>
            </a:r>
            <a:r>
              <a:rPr i="1" lang="hr-HR" sz="2200">
                <a:latin typeface="Calibri"/>
                <a:ea typeface="Calibri"/>
                <a:cs typeface="Calibri"/>
                <a:sym typeface="Calibri"/>
              </a:rPr>
              <a:t>Electronic lexicography in the 21</a:t>
            </a:r>
            <a:r>
              <a:rPr baseline="30000" i="1" lang="hr-HR" sz="2200">
                <a:latin typeface="Calibri"/>
                <a:ea typeface="Calibri"/>
                <a:cs typeface="Calibri"/>
                <a:sym typeface="Calibri"/>
              </a:rPr>
              <a:t>st</a:t>
            </a:r>
            <a:r>
              <a:rPr i="1" lang="hr-HR" sz="2200">
                <a:latin typeface="Calibri"/>
                <a:ea typeface="Calibri"/>
                <a:cs typeface="Calibri"/>
                <a:sym typeface="Calibri"/>
              </a:rPr>
              <a:t> century. Proceedings of eLex 2017 conference</a:t>
            </a:r>
            <a:r>
              <a:rPr lang="hr-HR" sz="2200">
                <a:latin typeface="Calibri"/>
                <a:ea typeface="Calibri"/>
                <a:cs typeface="Calibri"/>
                <a:sym typeface="Calibri"/>
              </a:rPr>
              <a:t>. Leiden, the Netherlands, 19–21 September 2017. / ed. Iztok Kosem et al. Leiden: Lexical Computing CZ s.r.o., Brno, Czech Republic, 2017. Pp. 43–62.</a:t>
            </a:r>
            <a:endParaRPr sz="2200">
              <a:latin typeface="Calibri"/>
              <a:ea typeface="Calibri"/>
              <a:cs typeface="Calibri"/>
              <a:sym typeface="Calibri"/>
            </a:endParaRPr>
          </a:p>
          <a:p>
            <a:pPr indent="-144780" lvl="1" marL="742950" rtl="0" algn="just">
              <a:spcBef>
                <a:spcPts val="444"/>
              </a:spcBef>
              <a:spcAft>
                <a:spcPts val="0"/>
              </a:spcAft>
              <a:buClr>
                <a:schemeClr val="dk1"/>
              </a:buClr>
              <a:buSzPct val="100000"/>
              <a:buNone/>
            </a:pPr>
            <a:r>
              <a:t/>
            </a:r>
            <a:endParaRPr sz="2400"/>
          </a:p>
          <a:p>
            <a:pPr indent="0" lvl="1" marL="457200" rtl="0" algn="l">
              <a:spcBef>
                <a:spcPts val="518"/>
              </a:spcBef>
              <a:spcAft>
                <a:spcPts val="0"/>
              </a:spcAft>
              <a:buClr>
                <a:schemeClr val="dk1"/>
              </a:buClr>
              <a:buSzPct val="100000"/>
              <a:buNone/>
            </a:pPr>
            <a:r>
              <a:t/>
            </a:r>
            <a:endParaRPr/>
          </a:p>
        </p:txBody>
      </p:sp>
      <p:sp>
        <p:nvSpPr>
          <p:cNvPr id="109" name="Google Shape;109;p3"/>
          <p:cNvSpPr txBox="1"/>
          <p:nvPr/>
        </p:nvSpPr>
        <p:spPr>
          <a:xfrm>
            <a:off x="0" y="0"/>
            <a:ext cx="9144000" cy="764704"/>
          </a:xfrm>
          <a:prstGeom prst="rect">
            <a:avLst/>
          </a:prstGeom>
          <a:noFill/>
          <a:ln cap="flat" cmpd="sng" w="25400">
            <a:solidFill>
              <a:srgbClr val="7F7F7F">
                <a:alpha val="64705"/>
              </a:srgbClr>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spcBef>
                <a:spcPts val="0"/>
              </a:spcBef>
              <a:spcAft>
                <a:spcPts val="0"/>
              </a:spcAft>
              <a:buClr>
                <a:schemeClr val="dk1"/>
              </a:buClr>
              <a:buSzPts val="4400"/>
              <a:buFont typeface="Calibri"/>
              <a:buNone/>
            </a:pPr>
            <a:r>
              <a:rPr b="0" i="0" lang="hr-HR" sz="4400" u="none" cap="none" strike="noStrike">
                <a:solidFill>
                  <a:schemeClr val="dk1"/>
                </a:solidFill>
                <a:latin typeface="Calibri"/>
                <a:ea typeface="Calibri"/>
                <a:cs typeface="Calibri"/>
                <a:sym typeface="Calibri"/>
              </a:rPr>
              <a:t>E-Glava: online valency dictionary</a:t>
            </a:r>
            <a:endParaRPr b="0" i="0" sz="44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4"/>
          <p:cNvSpPr txBox="1"/>
          <p:nvPr>
            <p:ph idx="1" type="body"/>
          </p:nvPr>
        </p:nvSpPr>
        <p:spPr>
          <a:xfrm>
            <a:off x="-18256" y="836712"/>
            <a:ext cx="8964488" cy="5474136"/>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Char char="•"/>
            </a:pPr>
            <a:r>
              <a:rPr lang="hr-HR" sz="2800">
                <a:latin typeface="Calibri"/>
                <a:ea typeface="Calibri"/>
                <a:cs typeface="Calibri"/>
                <a:sym typeface="Calibri"/>
              </a:rPr>
              <a:t>based on the German approach to valency:</a:t>
            </a:r>
            <a:endParaRPr/>
          </a:p>
          <a:p>
            <a:pPr indent="-285750" lvl="1" marL="742950" rtl="0" algn="l">
              <a:spcBef>
                <a:spcPts val="480"/>
              </a:spcBef>
              <a:spcAft>
                <a:spcPts val="0"/>
              </a:spcAft>
              <a:buClr>
                <a:schemeClr val="dk1"/>
              </a:buClr>
              <a:buSzPts val="2400"/>
              <a:buChar char="–"/>
            </a:pPr>
            <a:r>
              <a:rPr lang="hr-HR" sz="2400">
                <a:latin typeface="Calibri"/>
                <a:ea typeface="Calibri"/>
                <a:cs typeface="Calibri"/>
                <a:sym typeface="Calibri"/>
              </a:rPr>
              <a:t>VALBU (Schumacher et al. 2004) and E-VALBU </a:t>
            </a:r>
            <a:endParaRPr sz="2400">
              <a:latin typeface="Calibri"/>
              <a:ea typeface="Calibri"/>
              <a:cs typeface="Calibri"/>
              <a:sym typeface="Calibri"/>
            </a:endParaRPr>
          </a:p>
          <a:p>
            <a:pPr indent="-285750" lvl="1" marL="742950" rtl="0" algn="l">
              <a:spcBef>
                <a:spcPts val="480"/>
              </a:spcBef>
              <a:spcAft>
                <a:spcPts val="0"/>
              </a:spcAft>
              <a:buClr>
                <a:schemeClr val="dk1"/>
              </a:buClr>
              <a:buSzPts val="2400"/>
              <a:buChar char="–"/>
            </a:pPr>
            <a:r>
              <a:rPr lang="hr-HR" sz="2400">
                <a:latin typeface="Calibri"/>
                <a:ea typeface="Calibri"/>
                <a:cs typeface="Calibri"/>
                <a:sym typeface="Calibri"/>
              </a:rPr>
              <a:t>verb – the center of the sentence, dependency grammar</a:t>
            </a:r>
            <a:endParaRPr sz="2400">
              <a:latin typeface="Calibri"/>
              <a:ea typeface="Calibri"/>
              <a:cs typeface="Calibri"/>
              <a:sym typeface="Calibri"/>
            </a:endParaRPr>
          </a:p>
          <a:p>
            <a:pPr indent="-285750" lvl="1" marL="742950" rtl="0" algn="l">
              <a:spcBef>
                <a:spcPts val="480"/>
              </a:spcBef>
              <a:spcAft>
                <a:spcPts val="0"/>
              </a:spcAft>
              <a:buClr>
                <a:schemeClr val="dk1"/>
              </a:buClr>
              <a:buSzPts val="2400"/>
              <a:buChar char="–"/>
            </a:pPr>
            <a:r>
              <a:rPr lang="hr-HR" sz="2400">
                <a:latin typeface="Calibri"/>
                <a:ea typeface="Calibri"/>
                <a:cs typeface="Calibri"/>
                <a:sym typeface="Calibri"/>
              </a:rPr>
              <a:t>verb valency – number and types of arguments a verb requires; a verb’s capacity to combine with other elements</a:t>
            </a:r>
            <a:endParaRPr/>
          </a:p>
          <a:p>
            <a:pPr indent="0" lvl="1" marL="457200" rtl="0" algn="just">
              <a:spcBef>
                <a:spcPts val="480"/>
              </a:spcBef>
              <a:spcAft>
                <a:spcPts val="0"/>
              </a:spcAft>
              <a:buClr>
                <a:schemeClr val="dk1"/>
              </a:buClr>
              <a:buSzPts val="2400"/>
              <a:buNone/>
            </a:pPr>
            <a:r>
              <a:t/>
            </a:r>
            <a:endParaRPr sz="2400"/>
          </a:p>
          <a:p>
            <a:pPr indent="0" lvl="1" marL="457200" rtl="0" algn="l">
              <a:spcBef>
                <a:spcPts val="560"/>
              </a:spcBef>
              <a:spcAft>
                <a:spcPts val="0"/>
              </a:spcAft>
              <a:buClr>
                <a:schemeClr val="dk1"/>
              </a:buClr>
              <a:buSzPts val="2800"/>
              <a:buNone/>
            </a:pPr>
            <a:r>
              <a:t/>
            </a:r>
            <a:endParaRPr/>
          </a:p>
        </p:txBody>
      </p:sp>
      <p:sp>
        <p:nvSpPr>
          <p:cNvPr id="116" name="Google Shape;116;p4"/>
          <p:cNvSpPr txBox="1"/>
          <p:nvPr/>
        </p:nvSpPr>
        <p:spPr>
          <a:xfrm>
            <a:off x="0" y="0"/>
            <a:ext cx="9144000" cy="764704"/>
          </a:xfrm>
          <a:prstGeom prst="rect">
            <a:avLst/>
          </a:prstGeom>
          <a:noFill/>
          <a:ln cap="flat" cmpd="sng" w="25400">
            <a:solidFill>
              <a:srgbClr val="7F7F7F">
                <a:alpha val="64705"/>
              </a:srgbClr>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spcBef>
                <a:spcPts val="0"/>
              </a:spcBef>
              <a:spcAft>
                <a:spcPts val="0"/>
              </a:spcAft>
              <a:buClr>
                <a:schemeClr val="dk1"/>
              </a:buClr>
              <a:buSzPts val="4400"/>
              <a:buFont typeface="Calibri"/>
              <a:buNone/>
            </a:pPr>
            <a:r>
              <a:rPr b="0" i="0" lang="hr-HR" sz="4400" u="none" cap="none" strike="noStrike">
                <a:solidFill>
                  <a:schemeClr val="dk1"/>
                </a:solidFill>
                <a:latin typeface="Calibri"/>
                <a:ea typeface="Calibri"/>
                <a:cs typeface="Calibri"/>
                <a:sym typeface="Calibri"/>
              </a:rPr>
              <a:t>E-Glava: approach to valency</a:t>
            </a:r>
            <a:endParaRPr b="0" i="0" sz="4400" u="none" cap="none" strike="noStrike">
              <a:solidFill>
                <a:schemeClr val="dk1"/>
              </a:solidFill>
              <a:latin typeface="Calibri"/>
              <a:ea typeface="Calibri"/>
              <a:cs typeface="Calibri"/>
              <a:sym typeface="Calibri"/>
            </a:endParaRPr>
          </a:p>
        </p:txBody>
      </p:sp>
      <p:pic>
        <p:nvPicPr>
          <p:cNvPr id="117" name="Google Shape;117;p4"/>
          <p:cNvPicPr preferRelativeResize="0"/>
          <p:nvPr/>
        </p:nvPicPr>
        <p:blipFill rotWithShape="1">
          <a:blip r:embed="rId3">
            <a:alphaModFix/>
          </a:blip>
          <a:srcRect b="0" l="0" r="0" t="0"/>
          <a:stretch/>
        </p:blipFill>
        <p:spPr>
          <a:xfrm>
            <a:off x="1043608" y="2996952"/>
            <a:ext cx="6552728" cy="355321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5"/>
          <p:cNvSpPr txBox="1"/>
          <p:nvPr>
            <p:ph type="title"/>
          </p:nvPr>
        </p:nvSpPr>
        <p:spPr>
          <a:xfrm>
            <a:off x="0" y="-100446"/>
            <a:ext cx="8964488" cy="92363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hr-HR" sz="3200"/>
              <a:t>Role mode: German dictionary (printed VALBU &amp; e-VALBU)</a:t>
            </a:r>
            <a:endParaRPr sz="3200"/>
          </a:p>
        </p:txBody>
      </p:sp>
      <p:pic>
        <p:nvPicPr>
          <p:cNvPr id="123" name="Google Shape;123;p5"/>
          <p:cNvPicPr preferRelativeResize="0"/>
          <p:nvPr>
            <p:ph idx="1" type="body"/>
          </p:nvPr>
        </p:nvPicPr>
        <p:blipFill rotWithShape="1">
          <a:blip r:embed="rId3">
            <a:alphaModFix/>
          </a:blip>
          <a:srcRect b="0" l="0" r="0" t="0"/>
          <a:stretch/>
        </p:blipFill>
        <p:spPr>
          <a:xfrm>
            <a:off x="22145" y="823191"/>
            <a:ext cx="4104456" cy="5528545"/>
          </a:xfrm>
          <a:prstGeom prst="rect">
            <a:avLst/>
          </a:prstGeom>
          <a:noFill/>
          <a:ln>
            <a:noFill/>
          </a:ln>
        </p:spPr>
      </p:pic>
      <p:pic>
        <p:nvPicPr>
          <p:cNvPr id="124" name="Google Shape;124;p5"/>
          <p:cNvPicPr preferRelativeResize="0"/>
          <p:nvPr/>
        </p:nvPicPr>
        <p:blipFill rotWithShape="1">
          <a:blip r:embed="rId4">
            <a:alphaModFix/>
          </a:blip>
          <a:srcRect b="0" l="0" r="0" t="0"/>
          <a:stretch/>
        </p:blipFill>
        <p:spPr>
          <a:xfrm>
            <a:off x="4319464" y="900028"/>
            <a:ext cx="4824536" cy="5440577"/>
          </a:xfrm>
          <a:prstGeom prst="rect">
            <a:avLst/>
          </a:prstGeom>
          <a:noFill/>
          <a:ln>
            <a:noFill/>
          </a:ln>
        </p:spPr>
      </p:pic>
      <p:cxnSp>
        <p:nvCxnSpPr>
          <p:cNvPr id="125" name="Google Shape;125;p5"/>
          <p:cNvCxnSpPr/>
          <p:nvPr/>
        </p:nvCxnSpPr>
        <p:spPr>
          <a:xfrm>
            <a:off x="107504" y="692696"/>
            <a:ext cx="8712968"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id="130" name="Google Shape;130;p6"/>
          <p:cNvPicPr preferRelativeResize="0"/>
          <p:nvPr>
            <p:ph idx="1" type="body"/>
          </p:nvPr>
        </p:nvPicPr>
        <p:blipFill rotWithShape="1">
          <a:blip r:embed="rId3">
            <a:alphaModFix/>
          </a:blip>
          <a:srcRect b="0" l="0" r="0" t="0"/>
          <a:stretch/>
        </p:blipFill>
        <p:spPr>
          <a:xfrm>
            <a:off x="159402" y="1772816"/>
            <a:ext cx="8982259" cy="3600400"/>
          </a:xfrm>
          <a:prstGeom prst="rect">
            <a:avLst/>
          </a:prstGeom>
          <a:noFill/>
          <a:ln>
            <a:noFill/>
          </a:ln>
        </p:spPr>
      </p:pic>
      <p:sp>
        <p:nvSpPr>
          <p:cNvPr id="131" name="Google Shape;131;p6"/>
          <p:cNvSpPr txBox="1"/>
          <p:nvPr>
            <p:ph type="title"/>
          </p:nvPr>
        </p:nvSpPr>
        <p:spPr>
          <a:xfrm>
            <a:off x="395536" y="116633"/>
            <a:ext cx="8178079" cy="79208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hr-HR" sz="3200">
                <a:latin typeface="Calibri"/>
                <a:ea typeface="Calibri"/>
                <a:cs typeface="Calibri"/>
                <a:sym typeface="Calibri"/>
              </a:rPr>
              <a:t>DTD shema for Tscwanelex application</a:t>
            </a:r>
            <a:endParaRPr sz="3200">
              <a:latin typeface="Calibri"/>
              <a:ea typeface="Calibri"/>
              <a:cs typeface="Calibri"/>
              <a:sym typeface="Calibri"/>
            </a:endParaRPr>
          </a:p>
        </p:txBody>
      </p:sp>
      <p:cxnSp>
        <p:nvCxnSpPr>
          <p:cNvPr id="132" name="Google Shape;132;p6"/>
          <p:cNvCxnSpPr/>
          <p:nvPr/>
        </p:nvCxnSpPr>
        <p:spPr>
          <a:xfrm>
            <a:off x="1331640" y="856743"/>
            <a:ext cx="6534726"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grpSp>
        <p:nvGrpSpPr>
          <p:cNvPr id="138" name="Google Shape;138;p7"/>
          <p:cNvGrpSpPr/>
          <p:nvPr/>
        </p:nvGrpSpPr>
        <p:grpSpPr>
          <a:xfrm>
            <a:off x="590967" y="948787"/>
            <a:ext cx="7776868" cy="5395908"/>
            <a:chOff x="216019" y="256091"/>
            <a:chExt cx="7776868" cy="5395908"/>
          </a:xfrm>
        </p:grpSpPr>
        <p:sp>
          <p:nvSpPr>
            <p:cNvPr id="139" name="Google Shape;139;p7"/>
            <p:cNvSpPr/>
            <p:nvPr/>
          </p:nvSpPr>
          <p:spPr>
            <a:xfrm>
              <a:off x="3521365" y="958972"/>
              <a:ext cx="550689" cy="91440"/>
            </a:xfrm>
            <a:custGeom>
              <a:rect b="b" l="l" r="r" t="t"/>
              <a:pathLst>
                <a:path extrusionOk="0" h="120000" w="120000">
                  <a:moveTo>
                    <a:pt x="0" y="60000"/>
                  </a:moveTo>
                  <a:lnTo>
                    <a:pt x="63726" y="60000"/>
                  </a:lnTo>
                  <a:lnTo>
                    <a:pt x="63726" y="101909"/>
                  </a:lnTo>
                  <a:lnTo>
                    <a:pt x="120000" y="101909"/>
                  </a:lnTo>
                </a:path>
              </a:pathLst>
            </a:custGeom>
            <a:noFill/>
            <a:ln cap="flat" cmpd="sng" w="9525">
              <a:solidFill>
                <a:schemeClr val="accent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7"/>
            <p:cNvSpPr txBox="1"/>
            <p:nvPr/>
          </p:nvSpPr>
          <p:spPr>
            <a:xfrm>
              <a:off x="3782156" y="1001820"/>
              <a:ext cx="29108" cy="574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chemeClr val="dk1"/>
                </a:solidFill>
                <a:latin typeface="Calibri"/>
                <a:ea typeface="Calibri"/>
                <a:cs typeface="Calibri"/>
                <a:sym typeface="Calibri"/>
              </a:endParaRPr>
            </a:p>
          </p:txBody>
        </p:sp>
        <p:sp>
          <p:nvSpPr>
            <p:cNvPr id="141" name="Google Shape;141;p7"/>
            <p:cNvSpPr/>
            <p:nvPr/>
          </p:nvSpPr>
          <p:spPr>
            <a:xfrm>
              <a:off x="216019" y="256091"/>
              <a:ext cx="3307146" cy="1497202"/>
            </a:xfrm>
            <a:prstGeom prst="rect">
              <a:avLst/>
            </a:prstGeom>
            <a:gradFill>
              <a:gsLst>
                <a:gs pos="0">
                  <a:srgbClr val="DAFEA4"/>
                </a:gs>
                <a:gs pos="35000">
                  <a:srgbClr val="E3FEBF"/>
                </a:gs>
                <a:gs pos="100000">
                  <a:srgbClr val="F4FEE6"/>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7"/>
            <p:cNvSpPr txBox="1"/>
            <p:nvPr/>
          </p:nvSpPr>
          <p:spPr>
            <a:xfrm>
              <a:off x="216019" y="256091"/>
              <a:ext cx="3307146" cy="1497202"/>
            </a:xfrm>
            <a:prstGeom prst="rect">
              <a:avLst/>
            </a:prstGeom>
            <a:noFill/>
            <a:ln>
              <a:noFill/>
            </a:ln>
          </p:spPr>
          <p:txBody>
            <a:bodyPr anchorCtr="0" anchor="ctr" bIns="256025" lIns="256025" spcFirstLastPara="1" rIns="256025" wrap="square" tIns="256025">
              <a:noAutofit/>
            </a:bodyPr>
            <a:lstStyle/>
            <a:p>
              <a:pPr indent="0" lvl="0" marL="0" marR="0" rtl="0" algn="ctr">
                <a:lnSpc>
                  <a:spcPct val="90000"/>
                </a:lnSpc>
                <a:spcBef>
                  <a:spcPts val="0"/>
                </a:spcBef>
                <a:spcAft>
                  <a:spcPts val="0"/>
                </a:spcAft>
                <a:buNone/>
              </a:pPr>
              <a:r>
                <a:rPr b="0" i="0" lang="hr-HR" sz="3600" u="none" cap="none" strike="noStrike">
                  <a:solidFill>
                    <a:schemeClr val="dk1"/>
                  </a:solidFill>
                  <a:latin typeface="Calibri"/>
                  <a:ea typeface="Calibri"/>
                  <a:cs typeface="Calibri"/>
                  <a:sym typeface="Calibri"/>
                </a:rPr>
                <a:t>Tschwanelex DTD (editing)</a:t>
              </a:r>
              <a:endParaRPr/>
            </a:p>
          </p:txBody>
        </p:sp>
        <p:sp>
          <p:nvSpPr>
            <p:cNvPr id="143" name="Google Shape;143;p7"/>
            <p:cNvSpPr/>
            <p:nvPr/>
          </p:nvSpPr>
          <p:spPr>
            <a:xfrm>
              <a:off x="2327773" y="1783429"/>
              <a:ext cx="3616568" cy="272408"/>
            </a:xfrm>
            <a:custGeom>
              <a:rect b="b" l="l" r="r" t="t"/>
              <a:pathLst>
                <a:path extrusionOk="0" h="120000" w="120000">
                  <a:moveTo>
                    <a:pt x="120000" y="0"/>
                  </a:moveTo>
                  <a:lnTo>
                    <a:pt x="120000" y="67533"/>
                  </a:lnTo>
                  <a:lnTo>
                    <a:pt x="0" y="67533"/>
                  </a:lnTo>
                  <a:lnTo>
                    <a:pt x="0" y="120000"/>
                  </a:lnTo>
                </a:path>
              </a:pathLst>
            </a:custGeom>
            <a:noFill/>
            <a:ln cap="flat" cmpd="sng" w="9525">
              <a:solidFill>
                <a:srgbClr val="5BB27B"/>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7"/>
            <p:cNvSpPr txBox="1"/>
            <p:nvPr/>
          </p:nvSpPr>
          <p:spPr>
            <a:xfrm>
              <a:off x="4045327" y="1916761"/>
              <a:ext cx="181461" cy="574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chemeClr val="dk1"/>
                </a:solidFill>
                <a:latin typeface="Calibri"/>
                <a:ea typeface="Calibri"/>
                <a:cs typeface="Calibri"/>
                <a:sym typeface="Calibri"/>
              </a:endParaRPr>
            </a:p>
          </p:txBody>
        </p:sp>
        <p:sp>
          <p:nvSpPr>
            <p:cNvPr id="145" name="Google Shape;145;p7"/>
            <p:cNvSpPr/>
            <p:nvPr/>
          </p:nvSpPr>
          <p:spPr>
            <a:xfrm>
              <a:off x="4104454" y="288026"/>
              <a:ext cx="3679775" cy="1497202"/>
            </a:xfrm>
            <a:prstGeom prst="rect">
              <a:avLst/>
            </a:prstGeom>
            <a:gradFill>
              <a:gsLst>
                <a:gs pos="0">
                  <a:srgbClr val="A6F8AC"/>
                </a:gs>
                <a:gs pos="35000">
                  <a:srgbClr val="C0FAC3"/>
                </a:gs>
                <a:gs pos="100000">
                  <a:srgbClr val="E7FCE7"/>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7"/>
            <p:cNvSpPr txBox="1"/>
            <p:nvPr/>
          </p:nvSpPr>
          <p:spPr>
            <a:xfrm>
              <a:off x="4104454" y="288026"/>
              <a:ext cx="3679775" cy="1497202"/>
            </a:xfrm>
            <a:prstGeom prst="rect">
              <a:avLst/>
            </a:prstGeom>
            <a:noFill/>
            <a:ln>
              <a:noFill/>
            </a:ln>
          </p:spPr>
          <p:txBody>
            <a:bodyPr anchorCtr="0" anchor="ctr" bIns="256025" lIns="256025" spcFirstLastPara="1" rIns="256025" wrap="square" tIns="256025">
              <a:noAutofit/>
            </a:bodyPr>
            <a:lstStyle/>
            <a:p>
              <a:pPr indent="0" lvl="0" marL="0" marR="0" rtl="0" algn="ctr">
                <a:lnSpc>
                  <a:spcPct val="90000"/>
                </a:lnSpc>
                <a:spcBef>
                  <a:spcPts val="0"/>
                </a:spcBef>
                <a:spcAft>
                  <a:spcPts val="0"/>
                </a:spcAft>
                <a:buNone/>
              </a:pPr>
              <a:r>
                <a:rPr b="0" i="0" lang="hr-HR" sz="3600" u="none" cap="none" strike="noStrike">
                  <a:solidFill>
                    <a:schemeClr val="dk1"/>
                  </a:solidFill>
                  <a:latin typeface="Calibri"/>
                  <a:ea typeface="Calibri"/>
                  <a:cs typeface="Calibri"/>
                  <a:sym typeface="Calibri"/>
                </a:rPr>
                <a:t>PostgreSQL database</a:t>
              </a:r>
              <a:endParaRPr/>
            </a:p>
          </p:txBody>
        </p:sp>
        <p:sp>
          <p:nvSpPr>
            <p:cNvPr id="147" name="Google Shape;147;p7"/>
            <p:cNvSpPr/>
            <p:nvPr/>
          </p:nvSpPr>
          <p:spPr>
            <a:xfrm>
              <a:off x="4005685" y="2836839"/>
              <a:ext cx="401490" cy="360032"/>
            </a:xfrm>
            <a:custGeom>
              <a:rect b="b" l="l" r="r" t="t"/>
              <a:pathLst>
                <a:path extrusionOk="0" h="120000" w="120000">
                  <a:moveTo>
                    <a:pt x="0" y="0"/>
                  </a:moveTo>
                  <a:lnTo>
                    <a:pt x="65111" y="0"/>
                  </a:lnTo>
                  <a:lnTo>
                    <a:pt x="65111" y="120000"/>
                  </a:lnTo>
                  <a:lnTo>
                    <a:pt x="120000" y="120000"/>
                  </a:lnTo>
                </a:path>
              </a:pathLst>
            </a:custGeom>
            <a:noFill/>
            <a:ln cap="flat" cmpd="sng" w="9525">
              <a:solidFill>
                <a:srgbClr val="5F8AA9"/>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7"/>
            <p:cNvSpPr txBox="1"/>
            <p:nvPr/>
          </p:nvSpPr>
          <p:spPr>
            <a:xfrm>
              <a:off x="4192370" y="3013983"/>
              <a:ext cx="28121" cy="574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chemeClr val="dk1"/>
                </a:solidFill>
                <a:latin typeface="Calibri"/>
                <a:ea typeface="Calibri"/>
                <a:cs typeface="Calibri"/>
                <a:sym typeface="Calibri"/>
              </a:endParaRPr>
            </a:p>
          </p:txBody>
        </p:sp>
        <p:sp>
          <p:nvSpPr>
            <p:cNvPr id="149" name="Google Shape;149;p7"/>
            <p:cNvSpPr/>
            <p:nvPr/>
          </p:nvSpPr>
          <p:spPr>
            <a:xfrm>
              <a:off x="648061" y="2088238"/>
              <a:ext cx="3359423" cy="1497202"/>
            </a:xfrm>
            <a:prstGeom prst="rect">
              <a:avLst/>
            </a:prstGeom>
            <a:gradFill>
              <a:gsLst>
                <a:gs pos="0">
                  <a:srgbClr val="ABF3E9"/>
                </a:gs>
                <a:gs pos="35000">
                  <a:srgbClr val="C4F5EF"/>
                </a:gs>
                <a:gs pos="100000">
                  <a:srgbClr val="E7FCF9"/>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7"/>
            <p:cNvSpPr txBox="1"/>
            <p:nvPr/>
          </p:nvSpPr>
          <p:spPr>
            <a:xfrm>
              <a:off x="648061" y="2088238"/>
              <a:ext cx="3359423" cy="1497202"/>
            </a:xfrm>
            <a:prstGeom prst="rect">
              <a:avLst/>
            </a:prstGeom>
            <a:noFill/>
            <a:ln>
              <a:noFill/>
            </a:ln>
          </p:spPr>
          <p:txBody>
            <a:bodyPr anchorCtr="0" anchor="ctr" bIns="256025" lIns="256025" spcFirstLastPara="1" rIns="256025" wrap="square" tIns="256025">
              <a:noAutofit/>
            </a:bodyPr>
            <a:lstStyle/>
            <a:p>
              <a:pPr indent="0" lvl="0" marL="0" marR="0" rtl="0" algn="ctr">
                <a:lnSpc>
                  <a:spcPct val="90000"/>
                </a:lnSpc>
                <a:spcBef>
                  <a:spcPts val="0"/>
                </a:spcBef>
                <a:spcAft>
                  <a:spcPts val="0"/>
                </a:spcAft>
                <a:buNone/>
              </a:pPr>
              <a:r>
                <a:rPr b="0" i="0" lang="hr-HR" sz="3600" u="none" cap="none" strike="noStrike">
                  <a:solidFill>
                    <a:schemeClr val="dk1"/>
                  </a:solidFill>
                  <a:latin typeface="Calibri"/>
                  <a:ea typeface="Calibri"/>
                  <a:cs typeface="Calibri"/>
                  <a:sym typeface="Calibri"/>
                </a:rPr>
                <a:t>Native XML (complete lemmas)</a:t>
              </a:r>
              <a:endParaRPr/>
            </a:p>
          </p:txBody>
        </p:sp>
        <p:sp>
          <p:nvSpPr>
            <p:cNvPr id="151" name="Google Shape;151;p7"/>
            <p:cNvSpPr/>
            <p:nvPr/>
          </p:nvSpPr>
          <p:spPr>
            <a:xfrm>
              <a:off x="4200013" y="3943673"/>
              <a:ext cx="2016218" cy="178723"/>
            </a:xfrm>
            <a:custGeom>
              <a:rect b="b" l="l" r="r" t="t"/>
              <a:pathLst>
                <a:path extrusionOk="0" h="120000" w="120000">
                  <a:moveTo>
                    <a:pt x="120000" y="0"/>
                  </a:moveTo>
                  <a:lnTo>
                    <a:pt x="120000" y="71481"/>
                  </a:lnTo>
                  <a:lnTo>
                    <a:pt x="0" y="71481"/>
                  </a:lnTo>
                  <a:lnTo>
                    <a:pt x="0" y="120000"/>
                  </a:lnTo>
                </a:path>
              </a:pathLst>
            </a:custGeom>
            <a:noFill/>
            <a:ln cap="flat" cmpd="sng" w="9525">
              <a:solidFill>
                <a:srgbClr val="7F63A1"/>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7"/>
            <p:cNvSpPr txBox="1"/>
            <p:nvPr/>
          </p:nvSpPr>
          <p:spPr>
            <a:xfrm>
              <a:off x="5157446" y="4030162"/>
              <a:ext cx="101352" cy="574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chemeClr val="dk1"/>
                </a:solidFill>
                <a:latin typeface="Calibri"/>
                <a:ea typeface="Calibri"/>
                <a:cs typeface="Calibri"/>
                <a:sym typeface="Calibri"/>
              </a:endParaRPr>
            </a:p>
          </p:txBody>
        </p:sp>
        <p:sp>
          <p:nvSpPr>
            <p:cNvPr id="153" name="Google Shape;153;p7"/>
            <p:cNvSpPr/>
            <p:nvPr/>
          </p:nvSpPr>
          <p:spPr>
            <a:xfrm>
              <a:off x="4439576" y="2448270"/>
              <a:ext cx="3553311" cy="1497202"/>
            </a:xfrm>
            <a:prstGeom prst="rect">
              <a:avLst/>
            </a:prstGeom>
            <a:gradFill>
              <a:gsLst>
                <a:gs pos="0">
                  <a:srgbClr val="AFBEEE"/>
                </a:gs>
                <a:gs pos="35000">
                  <a:srgbClr val="C6D3F1"/>
                </a:gs>
                <a:gs pos="100000">
                  <a:srgbClr val="E8ECFA"/>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7"/>
            <p:cNvSpPr txBox="1"/>
            <p:nvPr/>
          </p:nvSpPr>
          <p:spPr>
            <a:xfrm>
              <a:off x="4439576" y="2448270"/>
              <a:ext cx="3553311" cy="1497202"/>
            </a:xfrm>
            <a:prstGeom prst="rect">
              <a:avLst/>
            </a:prstGeom>
            <a:noFill/>
            <a:ln>
              <a:noFill/>
            </a:ln>
          </p:spPr>
          <p:txBody>
            <a:bodyPr anchorCtr="0" anchor="ctr" bIns="256025" lIns="256025" spcFirstLastPara="1" rIns="256025" wrap="square" tIns="256025">
              <a:noAutofit/>
            </a:bodyPr>
            <a:lstStyle/>
            <a:p>
              <a:pPr indent="0" lvl="0" marL="0" marR="0" rtl="0" algn="ctr">
                <a:lnSpc>
                  <a:spcPct val="90000"/>
                </a:lnSpc>
                <a:spcBef>
                  <a:spcPts val="0"/>
                </a:spcBef>
                <a:spcAft>
                  <a:spcPts val="0"/>
                </a:spcAft>
                <a:buNone/>
              </a:pPr>
              <a:r>
                <a:rPr b="0" i="0" lang="hr-HR" sz="3600" u="none" cap="none" strike="noStrike">
                  <a:solidFill>
                    <a:schemeClr val="dk1"/>
                  </a:solidFill>
                  <a:latin typeface="Calibri"/>
                  <a:ea typeface="Calibri"/>
                  <a:cs typeface="Calibri"/>
                  <a:sym typeface="Calibri"/>
                </a:rPr>
                <a:t>PHP admin + HTML 5 coding</a:t>
              </a:r>
              <a:endParaRPr/>
            </a:p>
          </p:txBody>
        </p:sp>
        <p:sp>
          <p:nvSpPr>
            <p:cNvPr id="155" name="Google Shape;155;p7"/>
            <p:cNvSpPr/>
            <p:nvPr/>
          </p:nvSpPr>
          <p:spPr>
            <a:xfrm>
              <a:off x="2448273" y="4154797"/>
              <a:ext cx="3503479" cy="1497202"/>
            </a:xfrm>
            <a:prstGeom prst="rect">
              <a:avLst/>
            </a:prstGeom>
            <a:gradFill>
              <a:gsLst>
                <a:gs pos="0">
                  <a:srgbClr val="C7B1E8"/>
                </a:gs>
                <a:gs pos="35000">
                  <a:srgbClr val="D6C7EF"/>
                </a:gs>
                <a:gs pos="100000">
                  <a:srgbClr val="EFE8FA"/>
                </a:gs>
              </a:gsLst>
              <a:lin ang="16200000" scaled="0"/>
            </a:gradFill>
            <a:ln>
              <a:noFill/>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7"/>
            <p:cNvSpPr txBox="1"/>
            <p:nvPr/>
          </p:nvSpPr>
          <p:spPr>
            <a:xfrm>
              <a:off x="2448273" y="4154797"/>
              <a:ext cx="3503479" cy="1497202"/>
            </a:xfrm>
            <a:prstGeom prst="rect">
              <a:avLst/>
            </a:prstGeom>
            <a:noFill/>
            <a:ln>
              <a:noFill/>
            </a:ln>
          </p:spPr>
          <p:txBody>
            <a:bodyPr anchorCtr="0" anchor="ctr" bIns="263125" lIns="263125" spcFirstLastPara="1" rIns="263125" wrap="square" tIns="263125">
              <a:noAutofit/>
            </a:bodyPr>
            <a:lstStyle/>
            <a:p>
              <a:pPr indent="0" lvl="0" marL="0" marR="0" rtl="0" algn="ctr">
                <a:lnSpc>
                  <a:spcPct val="90000"/>
                </a:lnSpc>
                <a:spcBef>
                  <a:spcPts val="0"/>
                </a:spcBef>
                <a:spcAft>
                  <a:spcPts val="0"/>
                </a:spcAft>
                <a:buNone/>
              </a:pPr>
              <a:r>
                <a:rPr b="0" i="0" lang="hr-HR" sz="3700" u="none" cap="none" strike="noStrike">
                  <a:solidFill>
                    <a:schemeClr val="dk1"/>
                  </a:solidFill>
                  <a:latin typeface="Calibri"/>
                  <a:ea typeface="Calibri"/>
                  <a:cs typeface="Calibri"/>
                  <a:sym typeface="Calibri"/>
                </a:rPr>
                <a:t>E-Glava output</a:t>
              </a:r>
              <a:endParaRPr/>
            </a:p>
          </p:txBody>
        </p:sp>
      </p:grpSp>
      <p:sp>
        <p:nvSpPr>
          <p:cNvPr id="157" name="Google Shape;157;p7"/>
          <p:cNvSpPr txBox="1"/>
          <p:nvPr/>
        </p:nvSpPr>
        <p:spPr>
          <a:xfrm>
            <a:off x="374948" y="1"/>
            <a:ext cx="8178079" cy="836712"/>
          </a:xfrm>
          <a:prstGeom prst="rect">
            <a:avLst/>
          </a:prstGeom>
          <a:noFill/>
          <a:ln>
            <a:noFill/>
          </a:ln>
        </p:spPr>
        <p:txBody>
          <a:bodyPr anchorCtr="0" anchor="ctr" bIns="45700" lIns="91425" spcFirstLastPara="1" rIns="91425" wrap="square" tIns="45700">
            <a:normAutofit fontScale="77500" lnSpcReduction="20000"/>
          </a:bodyPr>
          <a:lstStyle/>
          <a:p>
            <a:pPr indent="0" lvl="0" marL="0" marR="0" rtl="0" algn="ctr">
              <a:spcBef>
                <a:spcPts val="0"/>
              </a:spcBef>
              <a:spcAft>
                <a:spcPts val="0"/>
              </a:spcAft>
              <a:buClr>
                <a:schemeClr val="dk1"/>
              </a:buClr>
              <a:buSzPct val="100000"/>
              <a:buFont typeface="Calibri"/>
              <a:buNone/>
            </a:pPr>
            <a:r>
              <a:rPr b="0" i="0" lang="hr-HR" sz="3200" u="none" cap="none" strike="noStrike">
                <a:solidFill>
                  <a:schemeClr val="dk1"/>
                </a:solidFill>
                <a:latin typeface="Calibri"/>
                <a:ea typeface="Calibri"/>
                <a:cs typeface="Calibri"/>
                <a:sym typeface="Calibri"/>
              </a:rPr>
              <a:t>From Tscwanelex to e-Glava output </a:t>
            </a:r>
            <a:endParaRPr/>
          </a:p>
          <a:p>
            <a:pPr indent="0" lvl="0" marL="0" marR="0" rtl="0" algn="ctr">
              <a:spcBef>
                <a:spcPts val="0"/>
              </a:spcBef>
              <a:spcAft>
                <a:spcPts val="0"/>
              </a:spcAft>
              <a:buClr>
                <a:schemeClr val="dk1"/>
              </a:buClr>
              <a:buSzPct val="100000"/>
              <a:buFont typeface="Calibri"/>
              <a:buNone/>
            </a:pPr>
            <a:r>
              <a:rPr b="0" i="0" lang="hr-HR" sz="3200" u="none" cap="none" strike="noStrike">
                <a:solidFill>
                  <a:schemeClr val="dk1"/>
                </a:solidFill>
                <a:latin typeface="Calibri"/>
                <a:ea typeface="Calibri"/>
                <a:cs typeface="Calibri"/>
                <a:sym typeface="Calibri"/>
              </a:rPr>
              <a:t>(57 verb lemmas, 187 meanings and 375 valency patterns)</a:t>
            </a:r>
            <a:endParaRPr b="0" i="0" sz="3200" u="none" cap="none" strike="noStrike">
              <a:solidFill>
                <a:schemeClr val="dk1"/>
              </a:solidFill>
              <a:latin typeface="Calibri"/>
              <a:ea typeface="Calibri"/>
              <a:cs typeface="Calibri"/>
              <a:sym typeface="Calibri"/>
            </a:endParaRPr>
          </a:p>
        </p:txBody>
      </p:sp>
      <p:cxnSp>
        <p:nvCxnSpPr>
          <p:cNvPr id="158" name="Google Shape;158;p7"/>
          <p:cNvCxnSpPr/>
          <p:nvPr/>
        </p:nvCxnSpPr>
        <p:spPr>
          <a:xfrm>
            <a:off x="374948" y="836713"/>
            <a:ext cx="7992888"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8"/>
          <p:cNvSpPr txBox="1"/>
          <p:nvPr>
            <p:ph type="ctrTitle"/>
          </p:nvPr>
        </p:nvSpPr>
        <p:spPr>
          <a:xfrm>
            <a:off x="0" y="131719"/>
            <a:ext cx="9144000" cy="31766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hr-HR" sz="2400"/>
              <a:t>Example: are some dependents non-obligatory arguments or adjuncts??</a:t>
            </a:r>
            <a:endParaRPr sz="2400"/>
          </a:p>
        </p:txBody>
      </p:sp>
      <p:sp>
        <p:nvSpPr>
          <p:cNvPr id="164" name="Google Shape;164;p8"/>
          <p:cNvSpPr/>
          <p:nvPr/>
        </p:nvSpPr>
        <p:spPr>
          <a:xfrm>
            <a:off x="704417" y="1691121"/>
            <a:ext cx="7065385" cy="1523494"/>
          </a:xfrm>
          <a:prstGeom prst="rect">
            <a:avLst/>
          </a:prstGeom>
          <a:noFill/>
          <a:ln>
            <a:noFill/>
          </a:ln>
        </p:spPr>
        <p:txBody>
          <a:bodyPr anchorCtr="0" anchor="t" bIns="45700" lIns="91425" spcFirstLastPara="1" rIns="91425" wrap="square" tIns="45700">
            <a:spAutoFit/>
          </a:bodyPr>
          <a:lstStyle/>
          <a:p>
            <a:pPr indent="-161925" lvl="0" marL="257175" marR="0" rtl="0" algn="l">
              <a:spcBef>
                <a:spcPts val="0"/>
              </a:spcBef>
              <a:spcAft>
                <a:spcPts val="0"/>
              </a:spcAft>
              <a:buClr>
                <a:schemeClr val="dk1"/>
              </a:buClr>
              <a:buSzPts val="1500"/>
              <a:buFont typeface="Arial"/>
              <a:buNone/>
            </a:pPr>
            <a:r>
              <a:t/>
            </a:r>
            <a:endParaRPr b="0" i="0" sz="1500" u="none" cap="none" strike="noStrike">
              <a:solidFill>
                <a:schemeClr val="dk1"/>
              </a:solidFill>
              <a:latin typeface="Calibri"/>
              <a:ea typeface="Calibri"/>
              <a:cs typeface="Calibri"/>
              <a:sym typeface="Calibri"/>
            </a:endParaRPr>
          </a:p>
          <a:p>
            <a:pPr indent="-142875" lvl="0" marL="257175" marR="0" rtl="0" algn="l">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1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500">
              <a:solidFill>
                <a:srgbClr val="0070C0"/>
              </a:solidFill>
              <a:latin typeface="Calibri"/>
              <a:ea typeface="Calibri"/>
              <a:cs typeface="Calibri"/>
              <a:sym typeface="Calibri"/>
            </a:endParaRPr>
          </a:p>
          <a:p>
            <a:pPr indent="0" lvl="0" marL="0" marR="0" rtl="0" algn="l">
              <a:spcBef>
                <a:spcPts val="0"/>
              </a:spcBef>
              <a:spcAft>
                <a:spcPts val="0"/>
              </a:spcAft>
              <a:buNone/>
            </a:pPr>
            <a:r>
              <a:t/>
            </a:r>
            <a:endParaRPr sz="1500">
              <a:solidFill>
                <a:schemeClr val="dk1"/>
              </a:solidFill>
              <a:latin typeface="Calibri"/>
              <a:ea typeface="Calibri"/>
              <a:cs typeface="Calibri"/>
              <a:sym typeface="Calibri"/>
            </a:endParaRPr>
          </a:p>
          <a:p>
            <a:pPr indent="-247650" lvl="0" marL="342900" marR="0" rtl="0" algn="l">
              <a:spcBef>
                <a:spcPts val="0"/>
              </a:spcBef>
              <a:spcAft>
                <a:spcPts val="0"/>
              </a:spcAft>
              <a:buClr>
                <a:schemeClr val="dk1"/>
              </a:buClr>
              <a:buSzPts val="1500"/>
              <a:buFont typeface="Noto Sans Symbols"/>
              <a:buNone/>
            </a:pPr>
            <a:r>
              <a:t/>
            </a:r>
            <a:endParaRPr sz="1500">
              <a:solidFill>
                <a:srgbClr val="C00000"/>
              </a:solidFill>
              <a:latin typeface="Calibri"/>
              <a:ea typeface="Calibri"/>
              <a:cs typeface="Calibri"/>
              <a:sym typeface="Calibri"/>
            </a:endParaRPr>
          </a:p>
        </p:txBody>
      </p:sp>
      <p:pic>
        <p:nvPicPr>
          <p:cNvPr id="165" name="Google Shape;165;p8"/>
          <p:cNvPicPr preferRelativeResize="0"/>
          <p:nvPr/>
        </p:nvPicPr>
        <p:blipFill rotWithShape="1">
          <a:blip r:embed="rId3">
            <a:alphaModFix/>
          </a:blip>
          <a:srcRect b="0" l="0" r="0" t="0"/>
          <a:stretch/>
        </p:blipFill>
        <p:spPr>
          <a:xfrm>
            <a:off x="1181384" y="692696"/>
            <a:ext cx="5938434" cy="6165304"/>
          </a:xfrm>
          <a:prstGeom prst="rect">
            <a:avLst/>
          </a:prstGeom>
          <a:noFill/>
          <a:ln>
            <a:noFill/>
          </a:ln>
        </p:spPr>
      </p:pic>
      <p:sp>
        <p:nvSpPr>
          <p:cNvPr id="166" name="Google Shape;166;p8"/>
          <p:cNvSpPr/>
          <p:nvPr/>
        </p:nvSpPr>
        <p:spPr>
          <a:xfrm>
            <a:off x="2915328" y="4048790"/>
            <a:ext cx="577040" cy="327314"/>
          </a:xfrm>
          <a:prstGeom prst="ellipse">
            <a:avLst/>
          </a:prstGeom>
          <a:no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167" name="Google Shape;167;p8"/>
          <p:cNvSpPr/>
          <p:nvPr/>
        </p:nvSpPr>
        <p:spPr>
          <a:xfrm>
            <a:off x="1346653" y="2974533"/>
            <a:ext cx="1280155" cy="327314"/>
          </a:xfrm>
          <a:prstGeom prst="ellipse">
            <a:avLst/>
          </a:prstGeom>
          <a:no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168" name="Google Shape;168;p8"/>
          <p:cNvSpPr/>
          <p:nvPr/>
        </p:nvSpPr>
        <p:spPr>
          <a:xfrm>
            <a:off x="1140079" y="4577905"/>
            <a:ext cx="1991761" cy="327314"/>
          </a:xfrm>
          <a:prstGeom prst="ellipse">
            <a:avLst/>
          </a:prstGeom>
          <a:no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169" name="Google Shape;169;p8"/>
          <p:cNvSpPr/>
          <p:nvPr/>
        </p:nvSpPr>
        <p:spPr>
          <a:xfrm>
            <a:off x="3438666" y="5500989"/>
            <a:ext cx="504056" cy="327314"/>
          </a:xfrm>
          <a:prstGeom prst="ellipse">
            <a:avLst/>
          </a:prstGeom>
          <a:no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170" name="Google Shape;170;p8"/>
          <p:cNvSpPr/>
          <p:nvPr/>
        </p:nvSpPr>
        <p:spPr>
          <a:xfrm>
            <a:off x="2212469" y="6045633"/>
            <a:ext cx="471803" cy="327314"/>
          </a:xfrm>
          <a:prstGeom prst="ellipse">
            <a:avLst/>
          </a:prstGeom>
          <a:noFill/>
          <a:ln cap="flat" cmpd="sng" w="1905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171" name="Google Shape;171;p8"/>
          <p:cNvCxnSpPr/>
          <p:nvPr/>
        </p:nvCxnSpPr>
        <p:spPr>
          <a:xfrm>
            <a:off x="774588" y="536617"/>
            <a:ext cx="6534726"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9"/>
          <p:cNvSpPr txBox="1"/>
          <p:nvPr>
            <p:ph idx="1" type="body"/>
          </p:nvPr>
        </p:nvSpPr>
        <p:spPr>
          <a:xfrm>
            <a:off x="467544" y="955578"/>
            <a:ext cx="8475293" cy="4209840"/>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Char char="•"/>
            </a:pPr>
            <a:r>
              <a:rPr i="1" lang="hr-HR">
                <a:latin typeface="Calibri"/>
                <a:ea typeface="Calibri"/>
                <a:cs typeface="Calibri"/>
                <a:sym typeface="Calibri"/>
              </a:rPr>
              <a:t>Syntactic and Semantic Analysis of Arguments and Adjuncts in Croatian - SARGADA</a:t>
            </a:r>
            <a:endParaRPr/>
          </a:p>
          <a:p>
            <a:pPr indent="-342900" lvl="0" marL="342900" rtl="0" algn="l">
              <a:spcBef>
                <a:spcPts val="544"/>
              </a:spcBef>
              <a:spcAft>
                <a:spcPts val="0"/>
              </a:spcAft>
              <a:buClr>
                <a:schemeClr val="dk1"/>
              </a:buClr>
              <a:buSzPct val="100000"/>
              <a:buChar char="•"/>
            </a:pPr>
            <a:r>
              <a:rPr lang="hr-HR">
                <a:latin typeface="Calibri"/>
                <a:ea typeface="Calibri"/>
                <a:cs typeface="Calibri"/>
                <a:sym typeface="Calibri"/>
              </a:rPr>
              <a:t>aims:</a:t>
            </a:r>
            <a:endParaRPr/>
          </a:p>
          <a:p>
            <a:pPr indent="-285750" lvl="1" marL="742950" rtl="0" algn="l">
              <a:spcBef>
                <a:spcPts val="476"/>
              </a:spcBef>
              <a:spcAft>
                <a:spcPts val="0"/>
              </a:spcAft>
              <a:buClr>
                <a:schemeClr val="dk1"/>
              </a:buClr>
              <a:buSzPct val="100000"/>
              <a:buChar char="–"/>
            </a:pPr>
            <a:r>
              <a:rPr lang="hr-HR">
                <a:latin typeface="Calibri"/>
                <a:ea typeface="Calibri"/>
                <a:cs typeface="Calibri"/>
                <a:sym typeface="Calibri"/>
              </a:rPr>
              <a:t>theoretical research of the distinction between arguments and adjuncts within three theoretical frameworks</a:t>
            </a:r>
            <a:endParaRPr/>
          </a:p>
          <a:p>
            <a:pPr indent="-228600" lvl="2" marL="1143000" rtl="0" algn="l">
              <a:spcBef>
                <a:spcPts val="408"/>
              </a:spcBef>
              <a:spcAft>
                <a:spcPts val="0"/>
              </a:spcAft>
              <a:buClr>
                <a:schemeClr val="dk1"/>
              </a:buClr>
              <a:buSzPct val="100000"/>
              <a:buChar char="•"/>
            </a:pPr>
            <a:r>
              <a:rPr lang="hr-HR">
                <a:latin typeface="Calibri"/>
                <a:ea typeface="Calibri"/>
                <a:cs typeface="Calibri"/>
                <a:sym typeface="Calibri"/>
              </a:rPr>
              <a:t>valency theory and dependency grammar</a:t>
            </a:r>
            <a:endParaRPr/>
          </a:p>
          <a:p>
            <a:pPr indent="-228600" lvl="2" marL="1143000" rtl="0" algn="l">
              <a:spcBef>
                <a:spcPts val="408"/>
              </a:spcBef>
              <a:spcAft>
                <a:spcPts val="0"/>
              </a:spcAft>
              <a:buClr>
                <a:schemeClr val="dk1"/>
              </a:buClr>
              <a:buSzPct val="100000"/>
              <a:buChar char="•"/>
            </a:pPr>
            <a:r>
              <a:rPr lang="hr-HR">
                <a:latin typeface="Calibri"/>
                <a:ea typeface="Calibri"/>
                <a:cs typeface="Calibri"/>
                <a:sym typeface="Calibri"/>
              </a:rPr>
              <a:t>cognitive grammar</a:t>
            </a:r>
            <a:endParaRPr/>
          </a:p>
          <a:p>
            <a:pPr indent="-228600" lvl="2" marL="1143000" rtl="0" algn="l">
              <a:spcBef>
                <a:spcPts val="408"/>
              </a:spcBef>
              <a:spcAft>
                <a:spcPts val="0"/>
              </a:spcAft>
              <a:buClr>
                <a:schemeClr val="dk1"/>
              </a:buClr>
              <a:buSzPct val="100000"/>
              <a:buChar char="•"/>
            </a:pPr>
            <a:r>
              <a:rPr lang="hr-HR">
                <a:latin typeface="Calibri"/>
                <a:ea typeface="Calibri"/>
                <a:cs typeface="Calibri"/>
                <a:sym typeface="Calibri"/>
              </a:rPr>
              <a:t>generative grammar</a:t>
            </a:r>
            <a:endParaRPr/>
          </a:p>
          <a:p>
            <a:pPr indent="-285750" lvl="1" marL="742950" rtl="0" algn="l">
              <a:spcBef>
                <a:spcPts val="476"/>
              </a:spcBef>
              <a:spcAft>
                <a:spcPts val="0"/>
              </a:spcAft>
              <a:buClr>
                <a:schemeClr val="dk1"/>
              </a:buClr>
              <a:buSzPct val="100000"/>
              <a:buChar char="–"/>
            </a:pPr>
            <a:r>
              <a:rPr lang="hr-HR">
                <a:latin typeface="Calibri"/>
                <a:ea typeface="Calibri"/>
                <a:cs typeface="Calibri"/>
                <a:sym typeface="Calibri"/>
              </a:rPr>
              <a:t>syntactic repository – containing sentences with ambiguous syntactic parts regarding argument/adjunct distinction</a:t>
            </a:r>
            <a:endParaRPr>
              <a:latin typeface="Calibri"/>
              <a:ea typeface="Calibri"/>
              <a:cs typeface="Calibri"/>
              <a:sym typeface="Calibri"/>
            </a:endParaRPr>
          </a:p>
        </p:txBody>
      </p:sp>
      <p:sp>
        <p:nvSpPr>
          <p:cNvPr id="178" name="Google Shape;178;p9"/>
          <p:cNvSpPr txBox="1"/>
          <p:nvPr/>
        </p:nvSpPr>
        <p:spPr>
          <a:xfrm>
            <a:off x="981363" y="188640"/>
            <a:ext cx="6858000" cy="519522"/>
          </a:xfrm>
          <a:prstGeom prst="rect">
            <a:avLst/>
          </a:prstGeom>
          <a:noFill/>
          <a:ln>
            <a:noFill/>
          </a:ln>
        </p:spPr>
        <p:txBody>
          <a:bodyPr anchorCtr="0" anchor="ctr" bIns="34275" lIns="68575" spcFirstLastPara="1" rIns="68575" wrap="square" tIns="34275">
            <a:normAutofit fontScale="90000" lnSpcReduction="10000"/>
          </a:bodyPr>
          <a:lstStyle/>
          <a:p>
            <a:pPr indent="0" lvl="0" marL="0" marR="0" rtl="0" algn="ctr">
              <a:spcBef>
                <a:spcPts val="0"/>
              </a:spcBef>
              <a:spcAft>
                <a:spcPts val="0"/>
              </a:spcAft>
              <a:buClr>
                <a:schemeClr val="dk1"/>
              </a:buClr>
              <a:buSzPct val="100000"/>
              <a:buFont typeface="Calibri"/>
              <a:buNone/>
            </a:pPr>
            <a:r>
              <a:rPr lang="hr-HR" sz="3300">
                <a:solidFill>
                  <a:schemeClr val="dk1"/>
                </a:solidFill>
                <a:latin typeface="Calibri"/>
                <a:ea typeface="Calibri"/>
                <a:cs typeface="Calibri"/>
                <a:sym typeface="Calibri"/>
              </a:rPr>
              <a:t>Project SARGADA</a:t>
            </a:r>
            <a:endParaRPr/>
          </a:p>
        </p:txBody>
      </p:sp>
      <p:cxnSp>
        <p:nvCxnSpPr>
          <p:cNvPr id="179" name="Google Shape;179;p9"/>
          <p:cNvCxnSpPr/>
          <p:nvPr/>
        </p:nvCxnSpPr>
        <p:spPr>
          <a:xfrm>
            <a:off x="899592" y="836712"/>
            <a:ext cx="6534726" cy="0"/>
          </a:xfrm>
          <a:prstGeom prst="straightConnector1">
            <a:avLst/>
          </a:prstGeom>
          <a:noFill/>
          <a:ln cap="flat" cmpd="sng" w="50800">
            <a:solidFill>
              <a:schemeClr val="dk1">
                <a:alpha val="69803"/>
              </a:schemeClr>
            </a:solidFill>
            <a:prstDash val="solid"/>
            <a:round/>
            <a:headEnd len="sm" w="sm" type="none"/>
            <a:tailEnd len="sm" w="sm" type="none"/>
          </a:ln>
        </p:spPr>
      </p:cxn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2017-08-21T09:50:56Z</dcterms:created>
  <dc:creator>Ivana Brač</dc:creator>
</cp:coreProperties>
</file>