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rfDfouNVewRTKphEJSKOYRQT5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eld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/>
          <p:nvPr/>
        </p:nvSpPr>
        <p:spPr>
          <a:xfrm>
            <a:off x="0" y="1122365"/>
            <a:ext cx="9144000" cy="5735637"/>
          </a:xfrm>
          <a:prstGeom prst="rect">
            <a:avLst/>
          </a:prstGeom>
          <a:solidFill>
            <a:srgbClr val="359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 txBox="1"/>
          <p:nvPr>
            <p:ph type="ctrTitle"/>
          </p:nvPr>
        </p:nvSpPr>
        <p:spPr>
          <a:xfrm>
            <a:off x="683952" y="1931774"/>
            <a:ext cx="7772400" cy="2483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" type="subTitle"/>
          </p:nvPr>
        </p:nvSpPr>
        <p:spPr>
          <a:xfrm>
            <a:off x="683953" y="4872461"/>
            <a:ext cx="3531428" cy="1296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id="22" name="Google Shape;22;p32"/>
          <p:cNvCxnSpPr/>
          <p:nvPr/>
        </p:nvCxnSpPr>
        <p:spPr>
          <a:xfrm>
            <a:off x="683952" y="4697128"/>
            <a:ext cx="777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" name="Google Shape;23;p32"/>
          <p:cNvCxnSpPr/>
          <p:nvPr/>
        </p:nvCxnSpPr>
        <p:spPr>
          <a:xfrm rot="10800000">
            <a:off x="5049971" y="4697128"/>
            <a:ext cx="0" cy="179832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212" y="305367"/>
            <a:ext cx="2400738" cy="62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4747" y="-317289"/>
            <a:ext cx="4614681" cy="170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4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4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3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/>
          <p:nvPr>
            <p:ph type="title"/>
          </p:nvPr>
        </p:nvSpPr>
        <p:spPr>
          <a:xfrm rot="5400000">
            <a:off x="4623594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" type="body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5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4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p en gewoon tekstvak">
  <p:cSld name="Kop en gewoon tekstva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6200" y="3333750"/>
            <a:ext cx="13716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6200" y="3333750"/>
            <a:ext cx="13716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/>
          <p:nvPr/>
        </p:nvSpPr>
        <p:spPr>
          <a:xfrm>
            <a:off x="0" y="6439701"/>
            <a:ext cx="9144000" cy="433479"/>
          </a:xfrm>
          <a:prstGeom prst="rect">
            <a:avLst/>
          </a:prstGeom>
          <a:solidFill>
            <a:srgbClr val="359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6398798"/>
            <a:ext cx="3605516" cy="51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660" y="6191716"/>
            <a:ext cx="2307341" cy="8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>
  <p:cSld name="Inhoud van twe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idx="1" type="body"/>
          </p:nvPr>
        </p:nvSpPr>
        <p:spPr>
          <a:xfrm>
            <a:off x="628650" y="2037347"/>
            <a:ext cx="3886200" cy="41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2" type="body"/>
          </p:nvPr>
        </p:nvSpPr>
        <p:spPr>
          <a:xfrm>
            <a:off x="4629150" y="2037347"/>
            <a:ext cx="3886200" cy="4115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0" type="dt"/>
          </p:nvPr>
        </p:nvSpPr>
        <p:spPr>
          <a:xfrm>
            <a:off x="628651" y="6550433"/>
            <a:ext cx="2057400" cy="286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1" type="ftr"/>
          </p:nvPr>
        </p:nvSpPr>
        <p:spPr>
          <a:xfrm>
            <a:off x="3028950" y="6538915"/>
            <a:ext cx="3086100" cy="286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6457950" y="6538858"/>
            <a:ext cx="2057400" cy="286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5" name="Google Shape;55;p37"/>
          <p:cNvSpPr/>
          <p:nvPr/>
        </p:nvSpPr>
        <p:spPr>
          <a:xfrm>
            <a:off x="0" y="6431611"/>
            <a:ext cx="9144000" cy="433479"/>
          </a:xfrm>
          <a:prstGeom prst="rect">
            <a:avLst/>
          </a:prstGeom>
          <a:solidFill>
            <a:srgbClr val="359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37"/>
          <p:cNvGrpSpPr/>
          <p:nvPr/>
        </p:nvGrpSpPr>
        <p:grpSpPr>
          <a:xfrm>
            <a:off x="8499949" y="6626868"/>
            <a:ext cx="561806" cy="90448"/>
            <a:chOff x="8403973" y="6648348"/>
            <a:chExt cx="561806" cy="90448"/>
          </a:xfrm>
        </p:grpSpPr>
        <p:sp>
          <p:nvSpPr>
            <p:cNvPr id="57" name="Google Shape;57;p37"/>
            <p:cNvSpPr/>
            <p:nvPr/>
          </p:nvSpPr>
          <p:spPr>
            <a:xfrm>
              <a:off x="8875779" y="6648348"/>
              <a:ext cx="90000" cy="90000"/>
            </a:xfrm>
            <a:prstGeom prst="rect">
              <a:avLst/>
            </a:prstGeom>
            <a:solidFill>
              <a:srgbClr val="FFF0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7"/>
            <p:cNvSpPr/>
            <p:nvPr/>
          </p:nvSpPr>
          <p:spPr>
            <a:xfrm>
              <a:off x="8637212" y="6648796"/>
              <a:ext cx="90000" cy="90000"/>
            </a:xfrm>
            <a:prstGeom prst="rect">
              <a:avLst/>
            </a:prstGeom>
            <a:solidFill>
              <a:srgbClr val="89C2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7"/>
            <p:cNvSpPr/>
            <p:nvPr/>
          </p:nvSpPr>
          <p:spPr>
            <a:xfrm>
              <a:off x="8752766" y="6648348"/>
              <a:ext cx="90000" cy="90000"/>
            </a:xfrm>
            <a:prstGeom prst="rect">
              <a:avLst/>
            </a:prstGeom>
            <a:solidFill>
              <a:srgbClr val="E850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8518476" y="6648348"/>
              <a:ext cx="90000" cy="90000"/>
            </a:xfrm>
            <a:prstGeom prst="rect">
              <a:avLst/>
            </a:prstGeom>
            <a:solidFill>
              <a:srgbClr val="F48F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8403973" y="6648348"/>
              <a:ext cx="90000" cy="900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9593" y="6393907"/>
            <a:ext cx="3605516" cy="5152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7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/>
          <p:nvPr/>
        </p:nvSpPr>
        <p:spPr>
          <a:xfrm>
            <a:off x="0" y="6431611"/>
            <a:ext cx="9144000" cy="433479"/>
          </a:xfrm>
          <a:prstGeom prst="rect">
            <a:avLst/>
          </a:prstGeom>
          <a:solidFill>
            <a:srgbClr val="359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7"/>
          <p:cNvSpPr txBox="1"/>
          <p:nvPr/>
        </p:nvSpPr>
        <p:spPr>
          <a:xfrm>
            <a:off x="4377792" y="6522168"/>
            <a:ext cx="1159726" cy="286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11-6-2023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7"/>
          <p:cNvSpPr txBox="1"/>
          <p:nvPr/>
        </p:nvSpPr>
        <p:spPr>
          <a:xfrm>
            <a:off x="8114546" y="6513045"/>
            <a:ext cx="946588" cy="286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98798"/>
            <a:ext cx="3605516" cy="51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p en bullet list">
  <p:cSld name="Kop en bullet lis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idx="1" type="body"/>
          </p:nvPr>
        </p:nvSpPr>
        <p:spPr>
          <a:xfrm>
            <a:off x="628650" y="2085475"/>
            <a:ext cx="7886700" cy="4065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39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/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4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40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ctrTitle"/>
          </p:nvPr>
        </p:nvSpPr>
        <p:spPr>
          <a:xfrm>
            <a:off x="683952" y="1931774"/>
            <a:ext cx="7772400" cy="2483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de-DE"/>
              <a:t>The lexicographic process revisited</a:t>
            </a:r>
            <a:endParaRPr/>
          </a:p>
        </p:txBody>
      </p:sp>
      <p:sp>
        <p:nvSpPr>
          <p:cNvPr id="123" name="Google Shape;123;p1"/>
          <p:cNvSpPr txBox="1"/>
          <p:nvPr>
            <p:ph idx="1" type="subTitle"/>
          </p:nvPr>
        </p:nvSpPr>
        <p:spPr>
          <a:xfrm>
            <a:off x="683950" y="4872450"/>
            <a:ext cx="43635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Annette Klosa-Kückelhaus</a:t>
            </a:r>
            <a:br>
              <a:rPr lang="de-DE"/>
            </a:br>
            <a:r>
              <a:rPr i="1" lang="de-DE"/>
              <a:t>(Leibniz-Institute for the German Language)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Carole Tiberius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de-DE"/>
              <a:t>(Dutch Language Institute)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/>
        </p:nvSpPr>
        <p:spPr>
          <a:xfrm>
            <a:off x="251525" y="764700"/>
            <a:ext cx="342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for generic lexicographic database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3681527" y="1700808"/>
            <a:ext cx="9783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927" y="457552"/>
            <a:ext cx="4279775" cy="64004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1" name="Google Shape;191;p10"/>
          <p:cNvSpPr/>
          <p:nvPr/>
        </p:nvSpPr>
        <p:spPr>
          <a:xfrm>
            <a:off x="6372000" y="2482500"/>
            <a:ext cx="2772000" cy="43755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251525" y="764700"/>
            <a:ext cx="342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for generic lexicographic database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3681527" y="1700808"/>
            <a:ext cx="9783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927" y="457552"/>
            <a:ext cx="4279775" cy="64004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0" name="Google Shape;200;p11"/>
          <p:cNvSpPr/>
          <p:nvPr/>
        </p:nvSpPr>
        <p:spPr>
          <a:xfrm>
            <a:off x="6372000" y="2482500"/>
            <a:ext cx="2772000" cy="4375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6457950" y="2887825"/>
            <a:ext cx="232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Invisible Lexicography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/>
        </p:nvSpPr>
        <p:spPr>
          <a:xfrm>
            <a:off x="251521" y="764706"/>
            <a:ext cx="31683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for one dictionary or lexical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ldschirmausschnitt"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556" y="25261"/>
            <a:ext cx="5644444" cy="6858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08" name="Google Shape;208;p12"/>
          <p:cNvSpPr/>
          <p:nvPr/>
        </p:nvSpPr>
        <p:spPr>
          <a:xfrm>
            <a:off x="7909638" y="620688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628650" y="1743705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preparation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data acquisition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computerization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data processing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data analysis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preparation for publication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(Klosa 2013)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5" name="Google Shape;215;p13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Phases of the lexicographic process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2" y="322410"/>
            <a:ext cx="8839199" cy="46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00" y="5459410"/>
            <a:ext cx="8839200" cy="84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preparation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data acquisition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computerization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data processing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data analysis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/>
              <a:t>phase of preparation for publication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AutoNum type="arabicPeriod"/>
            </a:pPr>
            <a:r>
              <a:rPr lang="de-DE">
                <a:solidFill>
                  <a:srgbClr val="2F5496"/>
                </a:solidFill>
              </a:rPr>
              <a:t>phase of maintenance and preservation (COST ENeL)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7" name="Google Shape;227;p15"/>
          <p:cNvSpPr txBox="1"/>
          <p:nvPr>
            <p:ph type="title"/>
          </p:nvPr>
        </p:nvSpPr>
        <p:spPr>
          <a:xfrm>
            <a:off x="628650" y="365125"/>
            <a:ext cx="84345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Phases of the lexicographic process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COST ENeL (2014): most dictionary projects could fit in their process into these phases.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BUT: can we still distinguish the same phases when we move to a generic database?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Before we try to answer this, let’s first look at the reasons for this change.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234" name="Google Shape;234;p16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de-DE"/>
              <a:t>Phases of lexicographic process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idx="1" type="body"/>
          </p:nvPr>
        </p:nvSpPr>
        <p:spPr>
          <a:xfrm>
            <a:off x="628650" y="1382177"/>
            <a:ext cx="8299500" cy="415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The shift from print to online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The shift from unstructured to structured data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The emergence of Linguistic Linked Open Data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Changing role of lexicography: more content provider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Crowdsourcing and gamification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Technological innovations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 sz="2100"/>
              <a:t>Sources: 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 sz="2100"/>
              <a:t>ELEXIS surveys (Kallas et al. 2019; Tiberius et al. 2022),(Steurs et al. 2020)</a:t>
            </a:r>
            <a:endParaRPr sz="2100"/>
          </a:p>
        </p:txBody>
      </p:sp>
      <p:sp>
        <p:nvSpPr>
          <p:cNvPr id="240" name="Google Shape;240;p17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/>
              <a:t>Major changes in lexicography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idx="1" type="body"/>
          </p:nvPr>
        </p:nvSpPr>
        <p:spPr>
          <a:xfrm>
            <a:off x="283225" y="1351850"/>
            <a:ext cx="8749500" cy="4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613"/>
              <a:buNone/>
            </a:pPr>
            <a:r>
              <a:rPr lang="de-DE" sz="4425"/>
              <a:t>Definition: </a:t>
            </a:r>
            <a:br>
              <a:rPr lang="de-DE" sz="4425"/>
            </a:br>
            <a:r>
              <a:rPr lang="de-DE" sz="4425"/>
              <a:t>An integrated lexicographic database that contains at least a common core of lexicographic data that feeds into individual lexicographic projects and possibly other tools and applications.</a:t>
            </a:r>
            <a:endParaRPr sz="4425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613"/>
              <a:buNone/>
            </a:pPr>
            <a:r>
              <a:t/>
            </a:r>
            <a:endParaRPr sz="4425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613"/>
              <a:buNone/>
            </a:pPr>
            <a:r>
              <a:rPr lang="de-DE" sz="4425"/>
              <a:t>A few adopters of this approach: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Duden Dictionaries (Alexa et al. 2002, 2016)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KDictionaries (e.g. Kernerman 2011)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OUP (e.g. Parvizi et al. 2016)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Institute of the Estonian Language (EKI) (e.g. Tavast et al. 2018)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Jožef Stefan Institute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Dutch Language Institute (e.g. Depuydt et al. 2019)</a:t>
            </a:r>
            <a:endParaRPr sz="4425"/>
          </a:p>
          <a:p>
            <a:pPr indent="-38320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4425"/>
              <a:t>…</a:t>
            </a:r>
            <a:endParaRPr sz="4425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9067"/>
              <a:buNone/>
            </a:pPr>
            <a:r>
              <a:rPr b="1" lang="de-DE" sz="2581"/>
              <a:t>Please get in touch with us if your institute/department/project is adopting a similar approach!</a:t>
            </a:r>
            <a:endParaRPr b="1" sz="2581"/>
          </a:p>
        </p:txBody>
      </p:sp>
      <p:sp>
        <p:nvSpPr>
          <p:cNvPr id="246" name="Google Shape;246;p18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A generic lexicographic database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Having a single pool of data has several practical advantages. 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It supports </a:t>
            </a:r>
            <a:r>
              <a:rPr b="1" lang="de-DE"/>
              <a:t>reusability</a:t>
            </a:r>
            <a:r>
              <a:rPr lang="de-DE"/>
              <a:t> of the lexicographic data for different end products, dictionaries as well as language technology applications. 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It also supports </a:t>
            </a:r>
            <a:r>
              <a:rPr b="1" lang="de-DE"/>
              <a:t>efficient maintenance</a:t>
            </a:r>
            <a:r>
              <a:rPr lang="de-DE"/>
              <a:t> of the lexicographic data in a homogenous manner.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3" name="Google Shape;253;p19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Pros</a:t>
            </a:r>
            <a:endParaRPr/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050" y="4112723"/>
            <a:ext cx="2891674" cy="19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Why do we need to know about the lexicographic process?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facilitates the planning of new lexicographic resources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helps to understand in which parts of the process new technologies can be of use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supports the evaluation of form and content of existing dictionaries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supports users’ understanding of the lexicographic process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9" name="Google Shape;129;p2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Linking heterogenous content from existing projects in one integrated database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The need for more stable and established formats for encoding lexicographic data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de-DE"/>
              <a:t>How to organise language data in a complex data model efficiently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Challenges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628650" y="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/>
              <a:t>Slovene data model</a:t>
            </a:r>
            <a:endParaRPr/>
          </a:p>
        </p:txBody>
      </p:sp>
      <p:pic>
        <p:nvPicPr>
          <p:cNvPr descr="https://wiki.cjvt.si/uploads/images/gallery/2022-12/jedro-v1-15.png"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23" y="1196503"/>
            <a:ext cx="8595808" cy="723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 txBox="1"/>
          <p:nvPr/>
        </p:nvSpPr>
        <p:spPr>
          <a:xfrm>
            <a:off x="72325" y="6363850"/>
            <a:ext cx="63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https://wiki.cjvt.si/books/digital-dictionary-database/page/data-model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/>
              <a:t>Development of a specialised editing tool for the generic database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de-DE"/>
              <a:t>Different views on the data are required: per headword, per ‘feature’ = move to relational organisation (cf. DMLex presentation)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/>
              <a:t>Generic content creation (not something lexicographers are used to)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/>
              <a:t>Customisation of the generic content for specific end-products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/>
              <a:t>How to extract the most accurate data from corpora; to have an explicit link between corpus data and lexicographic description </a:t>
            </a:r>
            <a:endParaRPr/>
          </a:p>
        </p:txBody>
      </p:sp>
      <p:sp>
        <p:nvSpPr>
          <p:cNvPr id="276" name="Google Shape;276;p22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Challenges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idx="1" type="body"/>
          </p:nvPr>
        </p:nvSpPr>
        <p:spPr>
          <a:xfrm>
            <a:off x="628650" y="124353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 sz="3000"/>
              <a:t>This requires rethinking the lexicographic process as a modular approach.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 sz="3000"/>
              <a:t>(cf. Heylen &amp; Vandeghinste (2021))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3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idx="1" type="body"/>
          </p:nvPr>
        </p:nvSpPr>
        <p:spPr>
          <a:xfrm>
            <a:off x="628650" y="170263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de-DE"/>
              <a:t>phase of preparation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de-DE"/>
              <a:t>phase of data acquisition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de-DE"/>
              <a:t>phase of computerization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de-DE"/>
              <a:t>phase of data processing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de-DE"/>
              <a:t>phase of data analysis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de-DE"/>
              <a:t>phase of maintenance and preservation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Plus for the creation of individual end-products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phase of preparation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phase of preparation for publication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phase of maintenance and preservation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290" name="Google Shape;290;p24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de-DE"/>
              <a:t>Phases in the lexicographic process for a generic database</a:t>
            </a: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6460625" y="2409925"/>
            <a:ext cx="416700" cy="1121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7005425" y="2698325"/>
            <a:ext cx="206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task-based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AI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/>
              <a:t>Crowdsourcing and gamification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Where do we find these in the process?</a:t>
            </a:r>
            <a:endParaRPr/>
          </a:p>
        </p:txBody>
      </p:sp>
      <p:sp>
        <p:nvSpPr>
          <p:cNvPr id="299" name="Google Shape;299;p25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de-DE"/>
              <a:t>Integration of new technologies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Check out the Round Table on </a:t>
            </a:r>
            <a:r>
              <a:rPr i="1" lang="de-DE">
                <a:highlight>
                  <a:srgbClr val="FFFFFF"/>
                </a:highlight>
              </a:rPr>
              <a:t>Large language models and AI in lexicography</a:t>
            </a:r>
            <a:r>
              <a:rPr lang="de-DE"/>
              <a:t> on Wednesday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What does chatGPT think about this?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05" name="Google Shape;305;p26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/>
              <a:t>Will AI take over?</a:t>
            </a:r>
            <a:endParaRPr/>
          </a:p>
        </p:txBody>
      </p:sp>
      <p:pic>
        <p:nvPicPr>
          <p:cNvPr descr="Free Ai Generated Robot illustration and picture" id="306" name="Google Shape;3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8658" y="1"/>
            <a:ext cx="2725342" cy="155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/>
          <p:nvPr/>
        </p:nvSpPr>
        <p:spPr>
          <a:xfrm>
            <a:off x="6337570" y="1393267"/>
            <a:ext cx="319553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https://pixabay.com/illustrations/ai-generated-robot-7847688/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628650" y="1520800"/>
            <a:ext cx="8155200" cy="4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As a language model, ChatGPT can </a:t>
            </a:r>
            <a:r>
              <a:rPr b="1" lang="de-DE"/>
              <a:t>certainly be used for lexicography</a:t>
            </a:r>
            <a:r>
              <a:rPr lang="de-DE"/>
              <a:t>, which is the practice of compiling dictionaries or word lists. ChatGPT has been trained on a large corpus of text and can understand and generate language with a high degree of fluency and accuracy. This means that </a:t>
            </a:r>
            <a:r>
              <a:rPr b="1" lang="de-DE"/>
              <a:t>it can provide definitions, synonyms, antonyms, and other types of linguistic information</a:t>
            </a:r>
            <a:r>
              <a:rPr lang="de-DE"/>
              <a:t> for a wide range of words.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de-DE"/>
              <a:t>However, it's important to note that ChatGPT is a machine learning model and </a:t>
            </a:r>
            <a:r>
              <a:rPr b="1" lang="de-DE"/>
              <a:t>not a human expert</a:t>
            </a:r>
            <a:r>
              <a:rPr lang="de-DE"/>
              <a:t> in language. While it can provide a lot of useful information, it may </a:t>
            </a:r>
            <a:r>
              <a:rPr b="1" lang="de-DE"/>
              <a:t>not always be able to capture the nuances and complexities of language that a human lexicographer could</a:t>
            </a:r>
            <a:r>
              <a:rPr lang="de-DE"/>
              <a:t>. Additionally, ChatGPT is only as good as the data it was trained on, so </a:t>
            </a:r>
            <a:r>
              <a:rPr b="1" lang="de-DE"/>
              <a:t>there may be gaps or biases </a:t>
            </a:r>
            <a:r>
              <a:rPr lang="de-DE"/>
              <a:t>in its knowledge.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6111"/>
              <a:buNone/>
            </a:pPr>
            <a:r>
              <a:rPr lang="de-DE" sz="2787"/>
              <a:t>Overall, ChatGPT can be a </a:t>
            </a:r>
            <a:r>
              <a:rPr b="1" lang="de-DE" sz="2787"/>
              <a:t>useful tool for lexicography</a:t>
            </a:r>
            <a:r>
              <a:rPr lang="de-DE" sz="2787"/>
              <a:t>, but it should be used</a:t>
            </a:r>
            <a:r>
              <a:rPr b="1" lang="de-DE" sz="2787"/>
              <a:t> in conjunction with human expertise</a:t>
            </a:r>
            <a:r>
              <a:rPr lang="de-DE" sz="2787"/>
              <a:t> and careful editing and review to ensure the accuracy and completeness of any resulting dictionaries or word lists.</a:t>
            </a:r>
            <a:endParaRPr sz="2787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de-DE"/>
              <a:t>ChatGPT’s answer given in May 2023</a:t>
            </a:r>
            <a:endParaRPr/>
          </a:p>
        </p:txBody>
      </p:sp>
      <p:sp>
        <p:nvSpPr>
          <p:cNvPr id="313" name="Google Shape;313;p27"/>
          <p:cNvSpPr txBox="1"/>
          <p:nvPr>
            <p:ph type="title"/>
          </p:nvPr>
        </p:nvSpPr>
        <p:spPr>
          <a:xfrm>
            <a:off x="628650" y="268702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 sz="3600"/>
              <a:t>Is ChatGPT suitable for lexicography?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628650" y="1382175"/>
            <a:ext cx="85155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>
                <a:highlight>
                  <a:srgbClr val="FFFFFF"/>
                </a:highlight>
              </a:rPr>
              <a:t>We foresee potentially three roles for LLMs and AI in lexicography: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>
                <a:highlight>
                  <a:srgbClr val="FFFFFF"/>
                </a:highlight>
              </a:rPr>
              <a:t>data acquisition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>
                <a:highlight>
                  <a:schemeClr val="lt1"/>
                </a:highlight>
              </a:rPr>
              <a:t>evaluation (cf. crowdsourcing and gamification)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>
                <a:highlight>
                  <a:srgbClr val="FFFFFF"/>
                </a:highlight>
              </a:rPr>
              <a:t>as another secondary source that lexicographers consult whilst editing (dictionary entries), preferably integrated in the DWS (cf. OpenAI GPT integration in TLex (using their API).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9" name="Google Shape;319;p28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/>
              <a:t>Integration of AI</a:t>
            </a:r>
            <a:endParaRPr/>
          </a:p>
        </p:txBody>
      </p:sp>
      <p:pic>
        <p:nvPicPr>
          <p:cNvPr id="320" name="Google Shape;3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100" y="4937479"/>
            <a:ext cx="8837798" cy="130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phase of preparation: 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 pilot study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phase of data acquisition: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 crowdsourcing and gamification (e.g. finding synonyms)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phase of data analysis: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 crowdsourcing and gamification</a:t>
            </a:r>
            <a:endParaRPr>
              <a:solidFill>
                <a:srgbClr val="2F5496"/>
              </a:solidFill>
            </a:endParaRPr>
          </a:p>
          <a:p>
            <a:pPr indent="-2286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>
                <a:solidFill>
                  <a:srgbClr val="2F5496"/>
                </a:solidFill>
              </a:rPr>
              <a:t>  (e.g. evaluating automatically extracted data)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phase of preparation for publication: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 testing 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phase of maintenance and preservation: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 feedback forms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326" name="Google Shape;326;p29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User involvement: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crowdsourcing and gamification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Definition of lexicographic process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Phases of lexicographic processes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Reasons for new lexicographic processes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Discussion</a:t>
            </a:r>
            <a:endParaRPr/>
          </a:p>
        </p:txBody>
      </p:sp>
      <p:sp>
        <p:nvSpPr>
          <p:cNvPr id="135" name="Google Shape;135;p3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/>
              <a:t>Outline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>
            <p:ph type="title"/>
          </p:nvPr>
        </p:nvSpPr>
        <p:spPr>
          <a:xfrm>
            <a:off x="5339400" y="5404552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Thank you!</a:t>
            </a:r>
            <a:endParaRPr/>
          </a:p>
        </p:txBody>
      </p:sp>
      <p:pic>
        <p:nvPicPr>
          <p:cNvPr id="333" name="Google Shape;3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75" y="1126275"/>
            <a:ext cx="76200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Wiegand (1999: 134): 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A completed lexicographic process [...] is the set of process activities carried out to create a particular dictionary.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He distinguishes between a </a:t>
            </a:r>
            <a:r>
              <a:rPr lang="de-DE">
                <a:solidFill>
                  <a:schemeClr val="accent1"/>
                </a:solidFill>
              </a:rPr>
              <a:t>computer-assisted</a:t>
            </a:r>
            <a:r>
              <a:rPr lang="de-DE">
                <a:solidFill>
                  <a:srgbClr val="1155CC"/>
                </a:solidFill>
              </a:rPr>
              <a:t> </a:t>
            </a:r>
            <a:r>
              <a:rPr lang="de-DE"/>
              <a:t>lexicographic process and a </a:t>
            </a:r>
            <a:r>
              <a:rPr lang="de-DE">
                <a:solidFill>
                  <a:schemeClr val="accent1"/>
                </a:solidFill>
              </a:rPr>
              <a:t>computer</a:t>
            </a:r>
            <a:r>
              <a:rPr lang="de-DE"/>
              <a:t> lexicographic process.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141" name="Google Shape;141;p4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Definition of lexicographic process</a:t>
            </a: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75" y="3858827"/>
            <a:ext cx="7552250" cy="20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6894000" y="6098475"/>
            <a:ext cx="225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(Müller-Spitzer 2003:157)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de-DE"/>
              <a:t>Definition of lexicographic process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t/>
            </a: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325" y="1075979"/>
            <a:ext cx="6404098" cy="5309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91650" y="6000750"/>
            <a:ext cx="249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(Müller-Spitzer 2003:161)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6332175" y="2537325"/>
            <a:ext cx="2183100" cy="127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0" y="1790950"/>
            <a:ext cx="24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or without computer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0" y="2738575"/>
            <a:ext cx="2419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dictionary,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electronic dictionary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lexical resource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0" y="4236925"/>
            <a:ext cx="241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i="0" lang="de-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idx="1" type="body"/>
          </p:nvPr>
        </p:nvSpPr>
        <p:spPr>
          <a:xfrm>
            <a:off x="628650" y="1382180"/>
            <a:ext cx="78867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Klosa/Tiberius (2015): </a:t>
            </a:r>
            <a:br>
              <a:rPr lang="de-DE"/>
            </a:br>
            <a:r>
              <a:rPr lang="de-DE">
                <a:solidFill>
                  <a:srgbClr val="2F5496"/>
                </a:solidFill>
              </a:rPr>
              <a:t>A computer-lexicographic process is the sum of activities that have to be undertaken so that a particular dictionary or a group of dictionaries (in a portal) comes into being on or in an electronic carrier medium. This process can be divided into different phases in which computers are used consistently.</a:t>
            </a:r>
            <a:endParaRPr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 txBox="1"/>
          <p:nvPr>
            <p:ph type="title"/>
          </p:nvPr>
        </p:nvSpPr>
        <p:spPr>
          <a:xfrm>
            <a:off x="628650" y="365127"/>
            <a:ext cx="78867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de-DE"/>
              <a:t>Lexicographic Process including Dictionary Portals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idx="1" type="body"/>
          </p:nvPr>
        </p:nvSpPr>
        <p:spPr>
          <a:xfrm>
            <a:off x="628650" y="1382182"/>
            <a:ext cx="7886700" cy="463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Re-definition (2023): </a:t>
            </a:r>
            <a:br>
              <a:rPr lang="de-DE"/>
            </a:br>
            <a:endParaRPr>
              <a:solidFill>
                <a:srgbClr val="2F5496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>
                <a:solidFill>
                  <a:srgbClr val="2F5496"/>
                </a:solidFill>
              </a:rPr>
              <a:t>A (completed) lexicographic process is the set of process activities performed to create a lexicographic database. Lexicographic databases can be used in language technology or for creating dictionaries for human users or be integrated in a dictionary portal</a:t>
            </a:r>
            <a:endParaRPr>
              <a:solidFill>
                <a:srgbClr val="2F549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168" name="Google Shape;168;p7"/>
          <p:cNvSpPr txBox="1"/>
          <p:nvPr>
            <p:ph type="title"/>
          </p:nvPr>
        </p:nvSpPr>
        <p:spPr>
          <a:xfrm>
            <a:off x="628650" y="365127"/>
            <a:ext cx="788670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/>
              <a:t>Definition of lexicographic processes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5" y="474727"/>
            <a:ext cx="8839204" cy="574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251525" y="764700"/>
            <a:ext cx="342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for generic lexicographic database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681527" y="170080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927" y="457552"/>
            <a:ext cx="4279775" cy="64004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