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2193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A1D"/>
    <a:srgbClr val="FDB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4"/>
    <p:restoredTop sz="79006"/>
  </p:normalViewPr>
  <p:slideViewPr>
    <p:cSldViewPr snapToGrid="0">
      <p:cViewPr>
        <p:scale>
          <a:sx n="62" d="100"/>
          <a:sy n="62" d="100"/>
        </p:scale>
        <p:origin x="320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5EAB5-6C04-204A-95BD-3C588D3613E1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5073-AB2C-6048-9D86-CF9A7EC21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67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1pPr>
    <a:lvl2pPr marL="108859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2pPr>
    <a:lvl3pPr marL="217719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3pPr>
    <a:lvl4pPr marL="326578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4pPr>
    <a:lvl5pPr marL="435437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5pPr>
    <a:lvl6pPr marL="544297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6pPr>
    <a:lvl7pPr marL="653156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7pPr>
    <a:lvl8pPr marL="762015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8pPr>
    <a:lvl9pPr marL="870875" algn="l" defTabSz="217719" rtl="0" eaLnBrk="1" latinLnBrk="0" hangingPunct="1">
      <a:defRPr kumimoji="1" sz="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3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7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365125"/>
            <a:ext cx="2629242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09" y="365125"/>
            <a:ext cx="7735307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7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6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1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8" y="1709739"/>
            <a:ext cx="10516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8" y="4589464"/>
            <a:ext cx="10516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4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1825625"/>
            <a:ext cx="5182275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1825625"/>
            <a:ext cx="5182275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60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365126"/>
            <a:ext cx="1051697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8" y="1681163"/>
            <a:ext cx="51584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8" y="2505075"/>
            <a:ext cx="5158459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4" y="1681163"/>
            <a:ext cx="51838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4" y="2505075"/>
            <a:ext cx="5183863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33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2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91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987426"/>
            <a:ext cx="617300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03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412C-10A1-1542-BCBF-DAEFFC606A05}" type="datetimeFigureOut">
              <a:rPr kumimoji="1" lang="ja-JP" altLang="en-US" smtClean="0"/>
              <a:t>2023/6/24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E886-03D9-5E40-97EB-E3BEE902A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13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ローチャート: 代替処理 20">
            <a:extLst>
              <a:ext uri="{FF2B5EF4-FFF2-40B4-BE49-F238E27FC236}">
                <a16:creationId xmlns:a16="http://schemas.microsoft.com/office/drawing/2014/main" id="{B0B16F30-C4DC-C5BD-FD7E-CB62DC1C4D3D}"/>
              </a:ext>
            </a:extLst>
          </p:cNvPr>
          <p:cNvSpPr/>
          <p:nvPr/>
        </p:nvSpPr>
        <p:spPr>
          <a:xfrm>
            <a:off x="7976713" y="1594481"/>
            <a:ext cx="1713825" cy="283779"/>
          </a:xfrm>
          <a:prstGeom prst="flowChartAlternateProcess">
            <a:avLst/>
          </a:prstGeom>
          <a:solidFill>
            <a:srgbClr val="FDBD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: 代替処理 19">
            <a:extLst>
              <a:ext uri="{FF2B5EF4-FFF2-40B4-BE49-F238E27FC236}">
                <a16:creationId xmlns:a16="http://schemas.microsoft.com/office/drawing/2014/main" id="{31405768-A30E-F658-7166-08C5C6FFB6F4}"/>
              </a:ext>
            </a:extLst>
          </p:cNvPr>
          <p:cNvSpPr/>
          <p:nvPr/>
        </p:nvSpPr>
        <p:spPr>
          <a:xfrm>
            <a:off x="6022428" y="1594481"/>
            <a:ext cx="1397875" cy="283779"/>
          </a:xfrm>
          <a:prstGeom prst="flowChartAlternateProcess">
            <a:avLst/>
          </a:prstGeom>
          <a:solidFill>
            <a:srgbClr val="D3EA1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628525E-DAB9-FF9A-E59F-98B5D176AAAC}"/>
              </a:ext>
            </a:extLst>
          </p:cNvPr>
          <p:cNvSpPr/>
          <p:nvPr/>
        </p:nvSpPr>
        <p:spPr>
          <a:xfrm>
            <a:off x="-7987" y="-31430"/>
            <a:ext cx="12201575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800" dirty="0">
              <a:solidFill>
                <a:schemeClr val="tx1"/>
              </a:solidFill>
              <a:latin typeface="Arial" panose="020B0604020202020204" pitchFamily="34" charset="0"/>
              <a:ea typeface="Segoe UI Historic" panose="020B0502040204020203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D2F39E3E-3DD2-831A-513A-3ECC4E02F710}"/>
                  </a:ext>
                </a:extLst>
              </p:cNvPr>
              <p:cNvSpPr/>
              <p:nvPr/>
            </p:nvSpPr>
            <p:spPr>
              <a:xfrm>
                <a:off x="49812" y="4630"/>
                <a:ext cx="12121200" cy="1368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6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Segoe UI Historic" panose="020B0502040204020203" pitchFamily="34" charset="0"/>
                    <a:cs typeface="Arial" panose="020B0604020202020204" pitchFamily="34" charset="0"/>
                  </a:rPr>
                  <a:t>Utilizing Natural Language Processing Technologies for Controlled Lexicon Building: A Pilot Study Focusing on English and Japanese Verbs</a:t>
                </a:r>
                <a:endParaRPr kumimoji="1" lang="en-US" altLang="ja-JP" sz="2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Segoe UI Historic" panose="020B0502040204020203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b="1" i="1" baseline="30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†</m:t>
                    </m:r>
                  </m:oMath>
                </a14:m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Daichi Yamaguchi, </a:t>
                </a:r>
                <a14:m>
                  <m:oMath xmlns:m="http://schemas.openxmlformats.org/officeDocument/2006/math">
                    <m:r>
                      <a:rPr lang="en-US" altLang="ja-JP" b="1" i="1" baseline="30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†</m:t>
                    </m:r>
                  </m:oMath>
                </a14:m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Hodai Sugino </a:t>
                </a:r>
                <a14:m>
                  <m:oMath xmlns:m="http://schemas.openxmlformats.org/officeDocument/2006/math">
                    <m:r>
                      <a:rPr lang="en-US" altLang="ja-JP" i="1" baseline="30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‡</m:t>
                    </m:r>
                  </m:oMath>
                </a14:m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Rei Miyata and </a:t>
                </a:r>
                <a14:m>
                  <m:oMath xmlns:m="http://schemas.openxmlformats.org/officeDocument/2006/math">
                    <m:r>
                      <a:rPr lang="en-US" altLang="ja-JP" b="1" i="1" baseline="30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†</m:t>
                    </m:r>
                  </m:oMath>
                </a14:m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Satoshi Sato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b="1" i="1" baseline="30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†</m:t>
                    </m:r>
                  </m:oMath>
                </a14:m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Nagoya University, Japan   </a:t>
                </a:r>
                <a14:m>
                  <m:oMath xmlns:m="http://schemas.openxmlformats.org/officeDocument/2006/math">
                    <m:r>
                      <a:rPr lang="en-US" altLang="ja-JP" i="1" baseline="30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‡</m:t>
                    </m:r>
                  </m:oMath>
                </a14:m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university of Tokyo, Japan</a:t>
                </a:r>
                <a:endParaRPr lang="en-US" altLang="ja-JP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D2F39E3E-3DD2-831A-513A-3ECC4E02F7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2" y="4630"/>
                <a:ext cx="12121200" cy="1368000"/>
              </a:xfrm>
              <a:prstGeom prst="rect">
                <a:avLst/>
              </a:prstGeom>
              <a:blipFill>
                <a:blip r:embed="rId2"/>
                <a:stretch>
                  <a:fillRect l="-522" t="-6422" r="-1254" b="-9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グラフィックス 9" descr="心配そうな顔 (塗りつぶしなし)">
            <a:extLst>
              <a:ext uri="{FF2B5EF4-FFF2-40B4-BE49-F238E27FC236}">
                <a16:creationId xmlns:a16="http://schemas.microsoft.com/office/drawing/2014/main" id="{07D6A028-6BC4-CED1-E06D-8454371F7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94517" y="2226407"/>
            <a:ext cx="1039307" cy="1039307"/>
          </a:xfrm>
          <a:prstGeom prst="rect">
            <a:avLst/>
          </a:prstGeom>
        </p:spPr>
      </p:pic>
      <p:sp>
        <p:nvSpPr>
          <p:cNvPr id="11" name="雲形吹き出し 10">
            <a:extLst>
              <a:ext uri="{FF2B5EF4-FFF2-40B4-BE49-F238E27FC236}">
                <a16:creationId xmlns:a16="http://schemas.microsoft.com/office/drawing/2014/main" id="{E1F196CC-117F-7FE5-927B-2E7A7C76D867}"/>
              </a:ext>
            </a:extLst>
          </p:cNvPr>
          <p:cNvSpPr/>
          <p:nvPr/>
        </p:nvSpPr>
        <p:spPr>
          <a:xfrm>
            <a:off x="3633824" y="1956441"/>
            <a:ext cx="1480457" cy="539932"/>
          </a:xfrm>
          <a:prstGeom prst="cloudCallout">
            <a:avLst>
              <a:gd name="adj1" fmla="val -55259"/>
              <a:gd name="adj2" fmla="val 5330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delete?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雲形吹き出し 11">
            <a:extLst>
              <a:ext uri="{FF2B5EF4-FFF2-40B4-BE49-F238E27FC236}">
                <a16:creationId xmlns:a16="http://schemas.microsoft.com/office/drawing/2014/main" id="{1C647FB1-22BF-09F4-8A99-37ADD85AB16A}"/>
              </a:ext>
            </a:extLst>
          </p:cNvPr>
          <p:cNvSpPr/>
          <p:nvPr/>
        </p:nvSpPr>
        <p:spPr>
          <a:xfrm>
            <a:off x="1196605" y="1950959"/>
            <a:ext cx="1397912" cy="539932"/>
          </a:xfrm>
          <a:prstGeom prst="cloudCallout">
            <a:avLst>
              <a:gd name="adj1" fmla="val 56506"/>
              <a:gd name="adj2" fmla="val 5814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erase?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雲形吹き出し 12">
            <a:extLst>
              <a:ext uri="{FF2B5EF4-FFF2-40B4-BE49-F238E27FC236}">
                <a16:creationId xmlns:a16="http://schemas.microsoft.com/office/drawing/2014/main" id="{1A58F318-4E1E-D0E8-B0ED-3DC8B2EBB4B9}"/>
              </a:ext>
            </a:extLst>
          </p:cNvPr>
          <p:cNvSpPr/>
          <p:nvPr/>
        </p:nvSpPr>
        <p:spPr>
          <a:xfrm>
            <a:off x="3741872" y="2617094"/>
            <a:ext cx="1480457" cy="539932"/>
          </a:xfrm>
          <a:prstGeom prst="cloudCallout">
            <a:avLst>
              <a:gd name="adj1" fmla="val -61141"/>
              <a:gd name="adj2" fmla="val -2572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purge?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右矢印 14">
            <a:extLst>
              <a:ext uri="{FF2B5EF4-FFF2-40B4-BE49-F238E27FC236}">
                <a16:creationId xmlns:a16="http://schemas.microsoft.com/office/drawing/2014/main" id="{6A1B3F5E-30B2-7C0D-F7ED-AD7EACC43384}"/>
              </a:ext>
            </a:extLst>
          </p:cNvPr>
          <p:cNvSpPr/>
          <p:nvPr/>
        </p:nvSpPr>
        <p:spPr>
          <a:xfrm>
            <a:off x="5879440" y="2421151"/>
            <a:ext cx="426720" cy="3918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B02990AC-6773-2634-CADD-4F59340DD93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4952"/>
          <a:stretch/>
        </p:blipFill>
        <p:spPr>
          <a:xfrm>
            <a:off x="9142798" y="2220925"/>
            <a:ext cx="2516310" cy="935700"/>
          </a:xfrm>
          <a:prstGeom prst="rect">
            <a:avLst/>
          </a:prstGeom>
        </p:spPr>
      </p:pic>
      <p:pic>
        <p:nvPicPr>
          <p:cNvPr id="18" name="グラフィックス 17" descr="笑顔 (塗りつぶしなし)">
            <a:extLst>
              <a:ext uri="{FF2B5EF4-FFF2-40B4-BE49-F238E27FC236}">
                <a16:creationId xmlns:a16="http://schemas.microsoft.com/office/drawing/2014/main" id="{5A232B4D-9370-122B-B72E-99AC3EE157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71261" y="2117719"/>
            <a:ext cx="1039307" cy="1039307"/>
          </a:xfrm>
          <a:prstGeom prst="rect">
            <a:avLst/>
          </a:prstGeom>
        </p:spPr>
      </p:pic>
      <p:sp>
        <p:nvSpPr>
          <p:cNvPr id="19" name="雲形吹き出し 18">
            <a:extLst>
              <a:ext uri="{FF2B5EF4-FFF2-40B4-BE49-F238E27FC236}">
                <a16:creationId xmlns:a16="http://schemas.microsoft.com/office/drawing/2014/main" id="{46FA28CF-078B-1B54-293C-43D09E62BC04}"/>
              </a:ext>
            </a:extLst>
          </p:cNvPr>
          <p:cNvSpPr/>
          <p:nvPr/>
        </p:nvSpPr>
        <p:spPr>
          <a:xfrm>
            <a:off x="7976713" y="2023980"/>
            <a:ext cx="1397912" cy="539932"/>
          </a:xfrm>
          <a:prstGeom prst="cloudCallout">
            <a:avLst>
              <a:gd name="adj1" fmla="val -50258"/>
              <a:gd name="adj2" fmla="val 62038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erase!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89C8CB-B096-2C4E-810B-8B5277634F67}"/>
              </a:ext>
            </a:extLst>
          </p:cNvPr>
          <p:cNvSpPr txBox="1"/>
          <p:nvPr/>
        </p:nvSpPr>
        <p:spPr>
          <a:xfrm>
            <a:off x="68200" y="1480570"/>
            <a:ext cx="10942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Importance of controlled lexicon (pairs of approved and unapproved words)</a:t>
            </a:r>
            <a:endParaRPr kumimoji="1" lang="ja-JP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3A478A-5959-1A53-DA36-AE93E211B6AE}"/>
              </a:ext>
            </a:extLst>
          </p:cNvPr>
          <p:cNvSpPr txBox="1"/>
          <p:nvPr/>
        </p:nvSpPr>
        <p:spPr>
          <a:xfrm>
            <a:off x="106225" y="3353570"/>
            <a:ext cx="11964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Focusing on the </a:t>
            </a:r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interchangeability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of words, </a:t>
            </a:r>
            <a:b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we explored the use of NLP technologies to automate the controlled lexicon building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87F243-7C77-08A1-A272-A2AC9264194F}"/>
              </a:ext>
            </a:extLst>
          </p:cNvPr>
          <p:cNvSpPr txBox="1"/>
          <p:nvPr/>
        </p:nvSpPr>
        <p:spPr>
          <a:xfrm>
            <a:off x="68200" y="5986433"/>
            <a:ext cx="10798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Keywords: controlled lexicon building; word variation management; </a:t>
            </a:r>
            <a:b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Keywords: 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interchangeability of words; NLP application; automotive domain</a:t>
            </a:r>
          </a:p>
        </p:txBody>
      </p:sp>
      <p:pic>
        <p:nvPicPr>
          <p:cNvPr id="9" name="グラフィックス 8" descr="困った顔 (塗りつぶしなし)">
            <a:extLst>
              <a:ext uri="{FF2B5EF4-FFF2-40B4-BE49-F238E27FC236}">
                <a16:creationId xmlns:a16="http://schemas.microsoft.com/office/drawing/2014/main" id="{F60622E8-F43F-209F-7321-7755EB369F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88040" y="4757481"/>
            <a:ext cx="1039307" cy="1039307"/>
          </a:xfrm>
          <a:prstGeom prst="rect">
            <a:avLst/>
          </a:prstGeom>
        </p:spPr>
      </p:pic>
      <p:sp>
        <p:nvSpPr>
          <p:cNvPr id="14" name="雲形吹き出し 13">
            <a:extLst>
              <a:ext uri="{FF2B5EF4-FFF2-40B4-BE49-F238E27FC236}">
                <a16:creationId xmlns:a16="http://schemas.microsoft.com/office/drawing/2014/main" id="{693B32B7-2739-9494-13CD-02B1782FE988}"/>
              </a:ext>
            </a:extLst>
          </p:cNvPr>
          <p:cNvSpPr/>
          <p:nvPr/>
        </p:nvSpPr>
        <p:spPr>
          <a:xfrm>
            <a:off x="3584482" y="4233304"/>
            <a:ext cx="2775466" cy="720915"/>
          </a:xfrm>
          <a:prstGeom prst="cloudCallout">
            <a:avLst>
              <a:gd name="adj1" fmla="val -50869"/>
              <a:gd name="adj2" fmla="val 68508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interchangeable with “identify”?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507A78B0-1E8C-799C-18D0-99CE990C00E7}"/>
              </a:ext>
            </a:extLst>
          </p:cNvPr>
          <p:cNvSpPr/>
          <p:nvPr/>
        </p:nvSpPr>
        <p:spPr>
          <a:xfrm>
            <a:off x="5933227" y="5081192"/>
            <a:ext cx="426720" cy="3918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グラフィックス 25" descr="歯車付きの頭">
            <a:extLst>
              <a:ext uri="{FF2B5EF4-FFF2-40B4-BE49-F238E27FC236}">
                <a16:creationId xmlns:a16="http://schemas.microsoft.com/office/drawing/2014/main" id="{E32A4640-A193-B26A-6FF5-8D28A5DB9D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54074" y="4739650"/>
            <a:ext cx="1039307" cy="1039307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EDFA9CC-053C-C446-DCA2-D97C789A3C6C}"/>
              </a:ext>
            </a:extLst>
          </p:cNvPr>
          <p:cNvSpPr/>
          <p:nvPr/>
        </p:nvSpPr>
        <p:spPr>
          <a:xfrm>
            <a:off x="6665445" y="4688241"/>
            <a:ext cx="2088629" cy="419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cause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4A0C1F8-56BB-533E-44BC-7966ABB7B7B6}"/>
              </a:ext>
            </a:extLst>
          </p:cNvPr>
          <p:cNvSpPr/>
          <p:nvPr/>
        </p:nvSpPr>
        <p:spPr>
          <a:xfrm>
            <a:off x="6665444" y="5411196"/>
            <a:ext cx="2088630" cy="419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cause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7842ECE-CC35-F311-A77C-82A826F905CF}"/>
              </a:ext>
            </a:extLst>
          </p:cNvPr>
          <p:cNvSpPr/>
          <p:nvPr/>
        </p:nvSpPr>
        <p:spPr>
          <a:xfrm>
            <a:off x="521344" y="5067550"/>
            <a:ext cx="2088629" cy="419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cause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角丸四角形吹き出し 30">
            <a:extLst>
              <a:ext uri="{FF2B5EF4-FFF2-40B4-BE49-F238E27FC236}">
                <a16:creationId xmlns:a16="http://schemas.microsoft.com/office/drawing/2014/main" id="{FD135800-59FD-E7C0-FF9A-3E6FF8501B3E}"/>
              </a:ext>
            </a:extLst>
          </p:cNvPr>
          <p:cNvSpPr/>
          <p:nvPr/>
        </p:nvSpPr>
        <p:spPr>
          <a:xfrm>
            <a:off x="9659472" y="4654824"/>
            <a:ext cx="1999636" cy="446801"/>
          </a:xfrm>
          <a:prstGeom prst="wedgeRoundRectCallout">
            <a:avLst>
              <a:gd name="adj1" fmla="val -46365"/>
              <a:gd name="adj2" fmla="val 7327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interchangeable!</a:t>
            </a:r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6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3696</TotalTime>
  <Words>124</Words>
  <Application>Microsoft Macintosh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大地</dc:creator>
  <cp:lastModifiedBy> </cp:lastModifiedBy>
  <cp:revision>368</cp:revision>
  <dcterms:created xsi:type="dcterms:W3CDTF">2023-04-05T08:19:08Z</dcterms:created>
  <dcterms:modified xsi:type="dcterms:W3CDTF">2023-06-24T01:52:07Z</dcterms:modified>
</cp:coreProperties>
</file>