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6">
          <p15:clr>
            <a:srgbClr val="9AA0A6"/>
          </p15:clr>
        </p15:guide>
        <p15:guide id="4" orient="horz" pos="34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08"/>
    <p:restoredTop sz="94611"/>
  </p:normalViewPr>
  <p:slideViewPr>
    <p:cSldViewPr snapToGrid="0">
      <p:cViewPr>
        <p:scale>
          <a:sx n="178" d="100"/>
          <a:sy n="178" d="100"/>
        </p:scale>
        <p:origin x="-1080" y="-2144"/>
      </p:cViewPr>
      <p:guideLst>
        <p:guide orient="horz" pos="1620"/>
        <p:guide pos="2880"/>
        <p:guide orient="horz" pos="246"/>
        <p:guide orient="horz" pos="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206e7b1c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206e7b1c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206e7b1c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206e7b1c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206e7b1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206e7b1c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206e7b1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206e7b1c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604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5206e7b1c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5206e7b1c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206e7b1cc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206e7b1cc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206e7b1cc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206e7b1cc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206e7b1cc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206e7b1cc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206e7b1cc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206e7b1cc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206e7b1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206e7b1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206e7b1c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206e7b1c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206e7b1c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5206e7b1c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092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a4befd898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a4befd898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06e7b1c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206e7b1c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206e7b1c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206e7b1c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206e7b1c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206e7b1c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206e7b1c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206e7b1c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206e7b1c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206e7b1c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206e7b1c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206e7b1c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206e7b1c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206e7b1c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632250" y="2263425"/>
            <a:ext cx="78309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244" y="4189413"/>
            <a:ext cx="607443" cy="6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313" y="4119225"/>
            <a:ext cx="745103" cy="7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011" y="4157905"/>
            <a:ext cx="658863" cy="6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32250" y="979575"/>
            <a:ext cx="7879500" cy="12831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Definition Extraction for Slovene: Patterns, Transformer Classifiers and ChatGPT 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656550" y="2882250"/>
            <a:ext cx="7830900" cy="4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Hanh Thi Hong Tran, Vid Podpečan, Mateja Jemec Tomazin,</a:t>
            </a:r>
            <a:r>
              <a:rPr lang="en" sz="1600" b="1">
                <a:solidFill>
                  <a:schemeClr val="dk1"/>
                </a:solidFill>
              </a:rPr>
              <a:t> Senja Pollak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29214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/>
        </p:nvSpPr>
        <p:spPr>
          <a:xfrm>
            <a:off x="861550" y="1042500"/>
            <a:ext cx="7269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Zero-shot prompting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i="1" dirty="0" err="1">
                <a:solidFill>
                  <a:schemeClr val="dk1"/>
                </a:solidFill>
                <a:highlight>
                  <a:srgbClr val="FFFFFF"/>
                </a:highlight>
              </a:rPr>
              <a:t>ChatGPT</a:t>
            </a:r>
            <a:r>
              <a:rPr lang="en" sz="1500" i="1" dirty="0">
                <a:solidFill>
                  <a:schemeClr val="dk1"/>
                </a:solidFill>
                <a:highlight>
                  <a:srgbClr val="FFFFFF"/>
                </a:highlight>
              </a:rPr>
              <a:t> Mar 23 Version 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between 5</a:t>
            </a:r>
            <a:r>
              <a:rPr lang="en" sz="1500" baseline="30000" dirty="0">
                <a:solidFill>
                  <a:schemeClr val="dk1"/>
                </a:solidFill>
                <a:highlight>
                  <a:srgbClr val="FFFFFF"/>
                </a:highlight>
              </a:rPr>
              <a:t>th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 and 10</a:t>
            </a:r>
            <a:r>
              <a:rPr lang="en" sz="1500" baseline="30000" dirty="0">
                <a:solidFill>
                  <a:schemeClr val="dk1"/>
                </a:solidFill>
                <a:highlight>
                  <a:srgbClr val="FFFFFF"/>
                </a:highlight>
              </a:rPr>
              <a:t>th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 April 2023.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417525" y="445025"/>
            <a:ext cx="53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3200" b="1" dirty="0">
                <a:highlight>
                  <a:srgbClr val="FFFFFF"/>
                </a:highlight>
              </a:rPr>
              <a:t> </a:t>
            </a:r>
            <a:r>
              <a:rPr lang="sl-SI" sz="3200" b="1" dirty="0" smtClean="0">
                <a:highlight>
                  <a:srgbClr val="FFFFFF"/>
                </a:highlight>
              </a:rPr>
              <a:t>    </a:t>
            </a:r>
            <a:r>
              <a:rPr lang="en" sz="3200" dirty="0" err="1" smtClean="0">
                <a:highlight>
                  <a:srgbClr val="FFFFFF"/>
                </a:highlight>
              </a:rPr>
              <a:t>ChatGPT</a:t>
            </a:r>
            <a:r>
              <a:rPr lang="en" sz="3200" dirty="0" smtClean="0">
                <a:highlight>
                  <a:srgbClr val="FFFFFF"/>
                </a:highlight>
              </a:rPr>
              <a:t> </a:t>
            </a:r>
            <a:r>
              <a:rPr lang="en" sz="3200" dirty="0">
                <a:highlight>
                  <a:srgbClr val="FFFFFF"/>
                </a:highlight>
              </a:rPr>
              <a:t>prompting</a:t>
            </a:r>
            <a:endParaRPr sz="3000" b="1" dirty="0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507550" y="6136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highlight>
                  <a:srgbClr val="073763"/>
                </a:highlight>
              </a:rPr>
              <a:t>3</a:t>
            </a:r>
            <a:endParaRPr sz="1200" b="1" dirty="0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1345650" y="4380412"/>
            <a:ext cx="5913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5D6879"/>
                </a:solidFill>
              </a:rPr>
              <a:t>Figure 5: Slovene dataset prompt scenario. </a:t>
            </a:r>
            <a:endParaRPr sz="1100" i="1" dirty="0">
              <a:solidFill>
                <a:srgbClr val="5D6879"/>
              </a:solidFill>
            </a:endParaRPr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 b="5285"/>
          <a:stretch/>
        </p:blipFill>
        <p:spPr>
          <a:xfrm>
            <a:off x="307181" y="1798350"/>
            <a:ext cx="6537018" cy="194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/>
        </p:nvSpPr>
        <p:spPr>
          <a:xfrm>
            <a:off x="632250" y="1963350"/>
            <a:ext cx="7879500" cy="7989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Results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76497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000" b="1" dirty="0" smtClean="0"/>
              <a:t>Results</a:t>
            </a:r>
            <a:r>
              <a:rPr lang="sl-SI" sz="3000" b="1" dirty="0"/>
              <a:t>: </a:t>
            </a:r>
            <a:r>
              <a:rPr lang="sl-SI" sz="3000" dirty="0"/>
              <a:t>strict evaluation scenario</a:t>
            </a:r>
            <a:endParaRPr sz="3000" dirty="0"/>
          </a:p>
        </p:txBody>
      </p:sp>
      <p:sp>
        <p:nvSpPr>
          <p:cNvPr id="250" name="Google Shape;250;p24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13" y="1031143"/>
            <a:ext cx="7569923" cy="383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76497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000" b="1" dirty="0" smtClean="0"/>
              <a:t>Results</a:t>
            </a:r>
            <a:r>
              <a:rPr lang="sl-SI" sz="3000" b="1" dirty="0"/>
              <a:t>: </a:t>
            </a:r>
            <a:r>
              <a:rPr lang="sl-SI" sz="3000" dirty="0" smtClean="0"/>
              <a:t>relaxed </a:t>
            </a:r>
            <a:r>
              <a:rPr lang="sl-SI" sz="3000" dirty="0"/>
              <a:t>evaluation scenario</a:t>
            </a:r>
            <a:endParaRPr sz="3000" dirty="0"/>
          </a:p>
        </p:txBody>
      </p:sp>
      <p:sp>
        <p:nvSpPr>
          <p:cNvPr id="250" name="Google Shape;250;p24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" name="Google Shape;2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56" y="1143200"/>
            <a:ext cx="7866050" cy="379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3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/>
        </p:nvSpPr>
        <p:spPr>
          <a:xfrm>
            <a:off x="632250" y="1963350"/>
            <a:ext cx="7879500" cy="7989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Error analysis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Error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Error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507550" y="12867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950300" y="1244450"/>
            <a:ext cx="471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Rule-based approach</a:t>
            </a:r>
            <a:endParaRPr sz="1800"/>
          </a:p>
        </p:txBody>
      </p:sp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Error analysis</a:t>
            </a:r>
            <a:endParaRPr sz="3000" b="1"/>
          </a:p>
        </p:txBody>
      </p:sp>
      <p:sp>
        <p:nvSpPr>
          <p:cNvPr id="289" name="Google Shape;289;p26"/>
          <p:cNvSpPr txBox="1"/>
          <p:nvPr/>
        </p:nvSpPr>
        <p:spPr>
          <a:xfrm>
            <a:off x="861550" y="1748675"/>
            <a:ext cx="7269300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>
                <a:solidFill>
                  <a:schemeClr val="dk1"/>
                </a:solidFill>
                <a:highlight>
                  <a:srgbClr val="FFFFFF"/>
                </a:highlight>
              </a:rPr>
              <a:t>Error #1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: When sequence are too long, contain lists of items, or have wrong sentence segmentation, the segments rarely contain definitions.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>
                <a:solidFill>
                  <a:schemeClr val="dk1"/>
                </a:solidFill>
                <a:highlight>
                  <a:schemeClr val="lt1"/>
                </a:highlight>
              </a:rPr>
              <a:t>Error #2</a:t>
            </a:r>
            <a:r>
              <a:rPr lang="en" sz="1500" dirty="0">
                <a:solidFill>
                  <a:schemeClr val="dk1"/>
                </a:solidFill>
                <a:highlight>
                  <a:schemeClr val="lt1"/>
                </a:highlight>
              </a:rPr>
              <a:t>: There are several examples formulated as questions, but still matching the patterns </a:t>
            </a:r>
            <a:endParaRPr lang="sl-SI" sz="15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Error </a:t>
            </a:r>
            <a:r>
              <a:rPr lang="en" sz="1500" b="1" dirty="0">
                <a:solidFill>
                  <a:schemeClr val="dk1"/>
                </a:solidFill>
                <a:highlight>
                  <a:schemeClr val="lt1"/>
                </a:highlight>
              </a:rPr>
              <a:t>#3</a:t>
            </a:r>
            <a:r>
              <a:rPr lang="en" sz="1500" dirty="0">
                <a:solidFill>
                  <a:schemeClr val="dk1"/>
                </a:solidFill>
                <a:highlight>
                  <a:schemeClr val="lt1"/>
                </a:highlight>
              </a:rPr>
              <a:t>: Insufficient context for the extracted term, too general phrases, and errors in automated </a:t>
            </a:r>
            <a:r>
              <a:rPr lang="en" sz="1500" dirty="0" err="1">
                <a:solidFill>
                  <a:schemeClr val="dk1"/>
                </a:solidFill>
                <a:highlight>
                  <a:schemeClr val="lt1"/>
                </a:highlight>
              </a:rPr>
              <a:t>morpho</a:t>
            </a:r>
            <a:r>
              <a:rPr lang="en" sz="1500" dirty="0">
                <a:solidFill>
                  <a:schemeClr val="dk1"/>
                </a:solidFill>
                <a:highlight>
                  <a:schemeClr val="lt1"/>
                </a:highlight>
              </a:rPr>
              <a:t>-syntactic annotations.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/>
        </p:nvSpPr>
        <p:spPr>
          <a:xfrm>
            <a:off x="-1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95" name="Google Shape;295;p27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27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Error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64294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</a:t>
            </a:r>
            <a:r>
              <a:rPr lang="en" sz="1100" dirty="0" err="1">
                <a:solidFill>
                  <a:schemeClr val="lt1"/>
                </a:solidFill>
              </a:rPr>
              <a:t>ChatGPT</a:t>
            </a: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507550" y="12867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950300" y="1244450"/>
            <a:ext cx="471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Rule-based approach</a:t>
            </a:r>
            <a:endParaRPr sz="1800"/>
          </a:p>
        </p:txBody>
      </p:sp>
      <p:sp>
        <p:nvSpPr>
          <p:cNvPr id="304" name="Google Shape;304;p27"/>
          <p:cNvSpPr/>
          <p:nvPr/>
        </p:nvSpPr>
        <p:spPr>
          <a:xfrm>
            <a:off x="507550" y="12867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05" name="Google Shape;305;p27"/>
          <p:cNvSpPr txBox="1"/>
          <p:nvPr/>
        </p:nvSpPr>
        <p:spPr>
          <a:xfrm>
            <a:off x="950300" y="1244450"/>
            <a:ext cx="4719600" cy="22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highlight>
                  <a:srgbClr val="FFFFFF"/>
                </a:highlight>
              </a:rPr>
              <a:t>Transformer </a:t>
            </a:r>
            <a:r>
              <a:rPr lang="en" sz="1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classifiers</a:t>
            </a:r>
            <a:endParaRPr lang="sl-SI" sz="18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285750" lvl="0" indent="-285750">
              <a:lnSpc>
                <a:spcPct val="115000"/>
              </a:lnSpc>
              <a:buFont typeface="Arial" charset="0"/>
              <a:buChar char="•"/>
            </a:pPr>
            <a:r>
              <a:rPr lang="sl-SI" dirty="0" smtClean="0"/>
              <a:t>Misclassified long sequences -&gt; Sentence segmentation errors (long, concatenated sentences)</a:t>
            </a:r>
          </a:p>
          <a:p>
            <a:pPr marL="285750" lvl="0" indent="-285750">
              <a:lnSpc>
                <a:spcPct val="115000"/>
              </a:lnSpc>
              <a:buFont typeface="Arial" charset="0"/>
              <a:buChar char="•"/>
            </a:pPr>
            <a:r>
              <a:rPr lang="sl-SI" dirty="0" smtClean="0"/>
              <a:t>Many cases, which are informative, have e.g. </a:t>
            </a:r>
            <a:r>
              <a:rPr lang="sl-SI" dirty="0"/>
              <a:t>g</a:t>
            </a:r>
            <a:r>
              <a:rPr lang="sl-SI" dirty="0" smtClean="0"/>
              <a:t>enus, but not definitional (differentia not well expressed)</a:t>
            </a:r>
          </a:p>
          <a:p>
            <a:pPr marL="755650" lvl="2" indent="-285750">
              <a:lnSpc>
                <a:spcPct val="115000"/>
              </a:lnSpc>
              <a:buFont typeface="Arial" charset="0"/>
              <a:buChar char="•"/>
            </a:pPr>
            <a:r>
              <a:rPr lang="sl-SI" sz="1000" dirty="0"/>
              <a:t>“Steklina je zoonoza , prisotna na vseh celinah in </a:t>
            </a:r>
            <a:r>
              <a:rPr lang="sl-SI" sz="1000" dirty="0" smtClean="0"/>
              <a:t>ugotovljena že </a:t>
            </a:r>
            <a:r>
              <a:rPr lang="sl-SI" sz="1000" dirty="0"/>
              <a:t>v najmanj 150 državah sveta .” </a:t>
            </a:r>
            <a:endParaRPr lang="sl-SI" sz="1000" dirty="0" smtClean="0"/>
          </a:p>
          <a:p>
            <a:pPr marL="755650" lvl="2" indent="-285750">
              <a:lnSpc>
                <a:spcPct val="115000"/>
              </a:lnSpc>
              <a:buFont typeface="Arial" charset="0"/>
              <a:buChar char="•"/>
            </a:pPr>
            <a:r>
              <a:rPr lang="sl-SI" sz="1000" dirty="0" smtClean="0"/>
              <a:t>EN: </a:t>
            </a:r>
            <a:r>
              <a:rPr lang="sl-SI" sz="1000" dirty="0"/>
              <a:t>Rabies is a zoonosis, present onall continents and found in at least 150 countries of the world</a:t>
            </a:r>
            <a:r>
              <a:rPr lang="sl-SI" sz="1000" dirty="0" smtClean="0"/>
              <a:t>.)</a:t>
            </a:r>
            <a:endParaRPr sz="1800" dirty="0"/>
          </a:p>
        </p:txBody>
      </p:sp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Error analysis</a:t>
            </a:r>
            <a:endParaRPr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28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Error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507550" y="12867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3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950300" y="1244450"/>
            <a:ext cx="471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ChatGPT prompting</a:t>
            </a:r>
            <a:endParaRPr sz="1800"/>
          </a:p>
        </p:txBody>
      </p:sp>
      <p:sp>
        <p:nvSpPr>
          <p:cNvPr id="323" name="Google Shape;323;p28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Error analysis</a:t>
            </a:r>
            <a:endParaRPr sz="3000" b="1"/>
          </a:p>
        </p:txBody>
      </p:sp>
      <p:pic>
        <p:nvPicPr>
          <p:cNvPr id="324" name="Google Shape;3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75" y="1640762"/>
            <a:ext cx="4719600" cy="157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8"/>
          <p:cNvPicPr preferRelativeResize="0"/>
          <p:nvPr/>
        </p:nvPicPr>
        <p:blipFill rotWithShape="1">
          <a:blip r:embed="rId4">
            <a:alphaModFix/>
          </a:blip>
          <a:srcRect t="-2720" b="2719"/>
          <a:stretch/>
        </p:blipFill>
        <p:spPr>
          <a:xfrm>
            <a:off x="3967700" y="3087300"/>
            <a:ext cx="4719599" cy="165102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/>
          <p:nvPr/>
        </p:nvSpPr>
        <p:spPr>
          <a:xfrm>
            <a:off x="579004" y="3211175"/>
            <a:ext cx="399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5D6879"/>
                </a:solidFill>
              </a:rPr>
              <a:t>Figure 6: Prompt errors.</a:t>
            </a:r>
            <a:endParaRPr sz="1100" i="1">
              <a:solidFill>
                <a:srgbClr val="5D68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/>
          <p:nvPr/>
        </p:nvSpPr>
        <p:spPr>
          <a:xfrm>
            <a:off x="632250" y="1963350"/>
            <a:ext cx="7879500" cy="7989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Conclusion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46" name="Google Shape;346;p30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 smtClean="0"/>
              <a:t>Conclusions</a:t>
            </a:r>
            <a:endParaRPr sz="3000" b="1" dirty="0"/>
          </a:p>
        </p:txBody>
      </p:sp>
      <p:sp>
        <p:nvSpPr>
          <p:cNvPr id="347" name="Google Shape;347;p30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466475" y="1476925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466475" y="2334425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909225" y="1360025"/>
            <a:ext cx="7528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We presented a novel evaluation dataset for Slovene Definition Extraction using (1) random sampling; (2) pattern-based methods. </a:t>
            </a:r>
            <a:endParaRPr sz="16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881500" y="2133475"/>
            <a:ext cx="75558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n" sz="1650" dirty="0">
                <a:solidFill>
                  <a:schemeClr val="dk1"/>
                </a:solidFill>
              </a:rPr>
              <a:t>If there are only a few well-structured instances of </a:t>
            </a:r>
            <a:r>
              <a:rPr lang="en" sz="1650" dirty="0" smtClean="0">
                <a:solidFill>
                  <a:schemeClr val="dk1"/>
                </a:solidFill>
              </a:rPr>
              <a:t>definitions</a:t>
            </a:r>
            <a:r>
              <a:rPr lang="sl-SI" sz="1650" dirty="0" smtClean="0">
                <a:solidFill>
                  <a:schemeClr val="dk1"/>
                </a:solidFill>
              </a:rPr>
              <a:t> </a:t>
            </a:r>
            <a:r>
              <a:rPr lang="en" sz="1650" dirty="0">
                <a:solidFill>
                  <a:schemeClr val="dk1"/>
                </a:solidFill>
              </a:rPr>
              <a:t>that have clear linguistic characteristics</a:t>
            </a:r>
            <a:r>
              <a:rPr lang="sl-SI" sz="1650" dirty="0" smtClean="0">
                <a:solidFill>
                  <a:schemeClr val="dk1"/>
                </a:solidFill>
              </a:rPr>
              <a:t> (</a:t>
            </a:r>
            <a:r>
              <a:rPr lang="sl-SI" sz="1650" i="1" dirty="0" smtClean="0">
                <a:solidFill>
                  <a:schemeClr val="dk1"/>
                </a:solidFill>
              </a:rPr>
              <a:t>strict eval. scenario</a:t>
            </a:r>
            <a:r>
              <a:rPr lang="sl-SI" sz="1650" dirty="0" smtClean="0">
                <a:solidFill>
                  <a:schemeClr val="dk1"/>
                </a:solidFill>
              </a:rPr>
              <a:t>)</a:t>
            </a:r>
            <a:r>
              <a:rPr lang="en" sz="1650" dirty="0" smtClean="0">
                <a:solidFill>
                  <a:schemeClr val="dk1"/>
                </a:solidFill>
              </a:rPr>
              <a:t>, </a:t>
            </a:r>
            <a:r>
              <a:rPr lang="en" sz="1650" dirty="0">
                <a:solidFill>
                  <a:schemeClr val="dk1"/>
                </a:solidFill>
              </a:rPr>
              <a:t>a rule-based technique </a:t>
            </a:r>
            <a:r>
              <a:rPr lang="en" sz="1650" dirty="0" smtClean="0">
                <a:solidFill>
                  <a:schemeClr val="dk1"/>
                </a:solidFill>
              </a:rPr>
              <a:t>performed</a:t>
            </a:r>
            <a:r>
              <a:rPr lang="sl-SI" sz="1650" dirty="0">
                <a:solidFill>
                  <a:schemeClr val="dk1"/>
                </a:solidFill>
              </a:rPr>
              <a:t> </a:t>
            </a:r>
            <a:r>
              <a:rPr lang="sl-SI" sz="1650" dirty="0" smtClean="0">
                <a:solidFill>
                  <a:schemeClr val="dk1"/>
                </a:solidFill>
              </a:rPr>
              <a:t>best </a:t>
            </a:r>
            <a:r>
              <a:rPr lang="en" sz="1650" dirty="0" smtClean="0">
                <a:solidFill>
                  <a:schemeClr val="dk1"/>
                </a:solidFill>
              </a:rPr>
              <a:t>in </a:t>
            </a:r>
            <a:r>
              <a:rPr lang="en" sz="1650" dirty="0">
                <a:solidFill>
                  <a:schemeClr val="dk1"/>
                </a:solidFill>
              </a:rPr>
              <a:t>F1-score </a:t>
            </a:r>
            <a:r>
              <a:rPr lang="en" sz="1650" dirty="0" smtClean="0">
                <a:solidFill>
                  <a:schemeClr val="dk1"/>
                </a:solidFill>
              </a:rPr>
              <a:t>on </a:t>
            </a:r>
            <a:r>
              <a:rPr lang="en" sz="1650" dirty="0">
                <a:solidFill>
                  <a:schemeClr val="dk1"/>
                </a:solidFill>
              </a:rPr>
              <a:t>the Definition </a:t>
            </a:r>
            <a:r>
              <a:rPr lang="en" sz="1650" dirty="0" smtClean="0">
                <a:solidFill>
                  <a:schemeClr val="dk1"/>
                </a:solidFill>
              </a:rPr>
              <a:t>class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466463" y="350150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3</a:t>
            </a:r>
            <a:endParaRPr sz="1200" b="1" dirty="0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881500" y="3320450"/>
            <a:ext cx="7555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dirty="0">
                <a:solidFill>
                  <a:schemeClr val="dk1"/>
                </a:solidFill>
              </a:rPr>
              <a:t>For less structured </a:t>
            </a:r>
            <a:r>
              <a:rPr lang="en" sz="1650" dirty="0" smtClean="0">
                <a:solidFill>
                  <a:schemeClr val="dk1"/>
                </a:solidFill>
              </a:rPr>
              <a:t>examples</a:t>
            </a:r>
            <a:r>
              <a:rPr lang="sl-SI" sz="1650" dirty="0" smtClean="0">
                <a:solidFill>
                  <a:schemeClr val="dk1"/>
                </a:solidFill>
              </a:rPr>
              <a:t> (</a:t>
            </a:r>
            <a:r>
              <a:rPr lang="sl-SI" sz="1650" i="1" dirty="0" smtClean="0">
                <a:solidFill>
                  <a:schemeClr val="dk1"/>
                </a:solidFill>
              </a:rPr>
              <a:t>relaxed eval. Scenario</a:t>
            </a:r>
            <a:r>
              <a:rPr lang="sl-SI" sz="1650" dirty="0" smtClean="0">
                <a:solidFill>
                  <a:schemeClr val="dk1"/>
                </a:solidFill>
              </a:rPr>
              <a:t>)</a:t>
            </a:r>
            <a:r>
              <a:rPr lang="en" sz="1650" dirty="0" smtClean="0">
                <a:solidFill>
                  <a:schemeClr val="dk1"/>
                </a:solidFill>
              </a:rPr>
              <a:t>, </a:t>
            </a:r>
            <a:r>
              <a:rPr lang="en" sz="1650" dirty="0" err="1">
                <a:solidFill>
                  <a:schemeClr val="dk1"/>
                </a:solidFill>
              </a:rPr>
              <a:t>ChatGPT</a:t>
            </a:r>
            <a:r>
              <a:rPr lang="en" sz="1650" dirty="0">
                <a:solidFill>
                  <a:schemeClr val="dk1"/>
                </a:solidFill>
              </a:rPr>
              <a:t> prompting </a:t>
            </a:r>
            <a:r>
              <a:rPr lang="en" sz="1650" dirty="0" smtClean="0">
                <a:solidFill>
                  <a:schemeClr val="dk1"/>
                </a:solidFill>
              </a:rPr>
              <a:t>and</a:t>
            </a:r>
            <a:r>
              <a:rPr lang="sl-SI" sz="1650" dirty="0" smtClean="0">
                <a:solidFill>
                  <a:schemeClr val="dk1"/>
                </a:solidFill>
              </a:rPr>
              <a:t> </a:t>
            </a:r>
            <a:r>
              <a:rPr lang="en" sz="1650" dirty="0" smtClean="0">
                <a:solidFill>
                  <a:schemeClr val="dk1"/>
                </a:solidFill>
              </a:rPr>
              <a:t>language models</a:t>
            </a:r>
            <a:r>
              <a:rPr lang="sl-SI" sz="1650" dirty="0" smtClean="0">
                <a:solidFill>
                  <a:schemeClr val="dk1"/>
                </a:solidFill>
              </a:rPr>
              <a:t> classifiers</a:t>
            </a:r>
            <a:r>
              <a:rPr lang="en" sz="1650" dirty="0" smtClean="0">
                <a:solidFill>
                  <a:schemeClr val="dk1"/>
                </a:solidFill>
              </a:rPr>
              <a:t> </a:t>
            </a:r>
            <a:r>
              <a:rPr lang="en" sz="1650" dirty="0">
                <a:solidFill>
                  <a:schemeClr val="dk1"/>
                </a:solidFill>
              </a:rPr>
              <a:t>were more effective than classical rule-based approaches</a:t>
            </a:r>
            <a:r>
              <a:rPr lang="en" sz="1650" dirty="0" smtClean="0">
                <a:solidFill>
                  <a:schemeClr val="dk1"/>
                </a:solidFill>
              </a:rPr>
              <a:t>.</a:t>
            </a:r>
            <a:r>
              <a:rPr lang="sl-SI" sz="1650" dirty="0" smtClean="0">
                <a:solidFill>
                  <a:schemeClr val="dk1"/>
                </a:solidFill>
              </a:rPr>
              <a:t> Transformer classifiers have higher precision, while ChatGPT higher recall.</a:t>
            </a: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632250" y="1963350"/>
            <a:ext cx="7879500" cy="7989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Introduction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46" name="Google Shape;346;p30"/>
          <p:cNvSpPr txBox="1">
            <a:spLocks noGrp="1"/>
          </p:cNvSpPr>
          <p:nvPr>
            <p:ph type="title"/>
          </p:nvPr>
        </p:nvSpPr>
        <p:spPr>
          <a:xfrm>
            <a:off x="361500" y="445150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 smtClean="0"/>
              <a:t>Future work</a:t>
            </a:r>
            <a:endParaRPr sz="3000" b="1" dirty="0"/>
          </a:p>
        </p:txBody>
      </p:sp>
      <p:sp>
        <p:nvSpPr>
          <p:cNvPr id="347" name="Google Shape;347;p30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5814876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466475" y="1476925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466475" y="2334425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909225" y="1360025"/>
            <a:ext cx="7528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n" sz="1650" dirty="0"/>
              <a:t>Increasing the evaluation data’s size and diversity</a:t>
            </a:r>
            <a:r>
              <a:rPr lang="en" sz="1650" dirty="0">
                <a:solidFill>
                  <a:schemeClr val="dk1"/>
                </a:solidFill>
              </a:rPr>
              <a:t>.</a:t>
            </a:r>
            <a:endParaRPr lang="en" sz="1650" dirty="0"/>
          </a:p>
        </p:txBody>
      </p:sp>
      <p:sp>
        <p:nvSpPr>
          <p:cNvPr id="356" name="Google Shape;356;p30"/>
          <p:cNvSpPr txBox="1"/>
          <p:nvPr/>
        </p:nvSpPr>
        <p:spPr>
          <a:xfrm>
            <a:off x="895425" y="2000075"/>
            <a:ext cx="75558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n" sz="1650" smtClean="0">
                <a:solidFill>
                  <a:schemeClr val="dk1"/>
                </a:solidFill>
              </a:rPr>
              <a:t>Using </a:t>
            </a:r>
            <a:r>
              <a:rPr lang="en" sz="1650" dirty="0">
                <a:solidFill>
                  <a:schemeClr val="dk1"/>
                </a:solidFill>
              </a:rPr>
              <a:t>ensemble </a:t>
            </a:r>
            <a:r>
              <a:rPr lang="en" sz="1650" dirty="0" smtClean="0">
                <a:solidFill>
                  <a:schemeClr val="dk1"/>
                </a:solidFill>
              </a:rPr>
              <a:t>method</a:t>
            </a:r>
            <a:r>
              <a:rPr lang="sl-SI" sz="1650" dirty="0" smtClean="0">
                <a:solidFill>
                  <a:schemeClr val="dk1"/>
                </a:solidFill>
              </a:rPr>
              <a:t>s</a:t>
            </a:r>
            <a:r>
              <a:rPr lang="en" sz="1650" dirty="0" smtClean="0">
                <a:solidFill>
                  <a:schemeClr val="dk1"/>
                </a:solidFill>
              </a:rPr>
              <a:t> </a:t>
            </a:r>
            <a:r>
              <a:rPr lang="en" sz="1650" dirty="0">
                <a:solidFill>
                  <a:schemeClr val="dk1"/>
                </a:solidFill>
              </a:rPr>
              <a:t>to improve overall performance.</a:t>
            </a:r>
            <a:endParaRPr lang="en" sz="1650" dirty="0">
              <a:solidFill>
                <a:schemeClr val="dk1"/>
              </a:solidFill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466475" y="3191938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3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881500" y="3133500"/>
            <a:ext cx="75558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n" sz="1650" dirty="0">
                <a:solidFill>
                  <a:schemeClr val="dk1"/>
                </a:solidFill>
              </a:rPr>
              <a:t>Leveraging </a:t>
            </a:r>
            <a:r>
              <a:rPr lang="sl-SI" sz="1650" dirty="0" smtClean="0">
                <a:solidFill>
                  <a:schemeClr val="dk1"/>
                </a:solidFill>
              </a:rPr>
              <a:t>LLM for the definition generation</a:t>
            </a:r>
          </a:p>
          <a:p>
            <a:pPr lvl="0" algn="just">
              <a:lnSpc>
                <a:spcPct val="115000"/>
              </a:lnSpc>
            </a:pPr>
            <a:endParaRPr sz="16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81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/>
        </p:nvSpPr>
        <p:spPr>
          <a:xfrm>
            <a:off x="632250" y="1772850"/>
            <a:ext cx="7879500" cy="1597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Thank you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4" name="Google Shape;394;p32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66476" y="-40200"/>
            <a:ext cx="12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66476" y="2268288"/>
            <a:ext cx="35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Contributions</a:t>
            </a:r>
            <a:endParaRPr b="1" dirty="0"/>
          </a:p>
        </p:txBody>
      </p:sp>
      <p:sp>
        <p:nvSpPr>
          <p:cNvPr id="96" name="Google Shape;96;p15"/>
          <p:cNvSpPr/>
          <p:nvPr/>
        </p:nvSpPr>
        <p:spPr>
          <a:xfrm>
            <a:off x="666575" y="2922688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666575" y="3474638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109337" y="2822613"/>
            <a:ext cx="7129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</a:rPr>
              <a:t>The creation of a novel Slovene corpus for Definition Extraction evaluation.</a:t>
            </a:r>
            <a:endParaRPr sz="1700"/>
          </a:p>
        </p:txBody>
      </p:sp>
      <p:sp>
        <p:nvSpPr>
          <p:cNvPr id="99" name="Google Shape;99;p15"/>
          <p:cNvSpPr txBox="1"/>
          <p:nvPr/>
        </p:nvSpPr>
        <p:spPr>
          <a:xfrm>
            <a:off x="1123138" y="3311638"/>
            <a:ext cx="7101600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Filling the research gap in the Definition Extraction for Slovene by </a:t>
            </a:r>
            <a:r>
              <a:rPr lang="en" sz="165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different neural approaches.</a:t>
            </a:r>
            <a:endParaRPr sz="1800" dirty="0"/>
          </a:p>
        </p:txBody>
      </p:sp>
      <p:sp>
        <p:nvSpPr>
          <p:cNvPr id="100" name="Google Shape;100;p15"/>
          <p:cNvSpPr/>
          <p:nvPr/>
        </p:nvSpPr>
        <p:spPr>
          <a:xfrm>
            <a:off x="666575" y="4077388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3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136912" y="3983238"/>
            <a:ext cx="6977400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An empirical evaluation of rule-based, </a:t>
            </a:r>
            <a:r>
              <a:rPr lang="en" sz="1650" dirty="0" smtClean="0">
                <a:solidFill>
                  <a:schemeClr val="dk1"/>
                </a:solidFill>
                <a:highlight>
                  <a:srgbClr val="FFFFFF"/>
                </a:highlight>
              </a:rPr>
              <a:t>transform</a:t>
            </a:r>
            <a:r>
              <a:rPr lang="en-US" sz="1650" dirty="0" smtClean="0">
                <a:solidFill>
                  <a:schemeClr val="dk1"/>
                </a:solidFill>
                <a:highlight>
                  <a:srgbClr val="FFFFFF"/>
                </a:highlight>
              </a:rPr>
              <a:t>e</a:t>
            </a:r>
            <a:r>
              <a:rPr lang="en" sz="1650" dirty="0" smtClean="0">
                <a:solidFill>
                  <a:schemeClr val="dk1"/>
                </a:solidFill>
                <a:highlight>
                  <a:srgbClr val="FFFFFF"/>
                </a:highlight>
              </a:rPr>
              <a:t>r </a:t>
            </a: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binary classifier, and </a:t>
            </a:r>
            <a:r>
              <a:rPr lang="en" sz="1650" dirty="0" err="1">
                <a:solidFill>
                  <a:schemeClr val="dk1"/>
                </a:solidFill>
                <a:highlight>
                  <a:srgbClr val="FFFFFF"/>
                </a:highlight>
              </a:rPr>
              <a:t>ChatGPT</a:t>
            </a:r>
            <a:r>
              <a:rPr lang="en" sz="1650" dirty="0">
                <a:solidFill>
                  <a:schemeClr val="dk1"/>
                </a:solidFill>
                <a:highlight>
                  <a:srgbClr val="FFFFFF"/>
                </a:highlight>
              </a:rPr>
              <a:t> prompting.</a:t>
            </a:r>
            <a:endParaRPr sz="1800" dirty="0"/>
          </a:p>
        </p:txBody>
      </p:sp>
      <p:sp>
        <p:nvSpPr>
          <p:cNvPr id="21" name="Google Shape;95;p15"/>
          <p:cNvSpPr txBox="1">
            <a:spLocks/>
          </p:cNvSpPr>
          <p:nvPr/>
        </p:nvSpPr>
        <p:spPr>
          <a:xfrm>
            <a:off x="389088" y="519757"/>
            <a:ext cx="8365824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2075" lvl="0"/>
            <a:r>
              <a:rPr lang="sl-SI" b="1" dirty="0" smtClean="0"/>
              <a:t>Definition extraction: </a:t>
            </a:r>
            <a:r>
              <a:rPr lang="sl-SI" dirty="0">
                <a:highlight>
                  <a:srgbClr val="FFFFFF"/>
                </a:highlight>
              </a:rPr>
              <a:t>extracting textual definitions </a:t>
            </a:r>
            <a:r>
              <a:rPr lang="sl-SI" dirty="0" smtClean="0">
                <a:highlight>
                  <a:srgbClr val="FFFFFF"/>
                </a:highlight>
              </a:rPr>
              <a:t>from </a:t>
            </a:r>
            <a:r>
              <a:rPr lang="sl-SI" dirty="0">
                <a:highlight>
                  <a:srgbClr val="FFFFFF"/>
                </a:highlight>
              </a:rPr>
              <a:t>naturally occurring texts</a:t>
            </a:r>
            <a:r>
              <a:rPr lang="sl-SI" dirty="0" smtClean="0">
                <a:highlight>
                  <a:srgbClr val="FFFFFF"/>
                </a:highlight>
              </a:rPr>
              <a:t>.</a:t>
            </a:r>
          </a:p>
          <a:p>
            <a:endParaRPr lang="sl-SI" sz="1000" dirty="0" smtClean="0">
              <a:highlight>
                <a:srgbClr val="FFFFFF"/>
              </a:highlight>
            </a:endParaRPr>
          </a:p>
          <a:p>
            <a:r>
              <a:rPr lang="sl-SI" b="1" dirty="0" smtClean="0"/>
              <a:t> Context</a:t>
            </a:r>
            <a:r>
              <a:rPr lang="sl-SI" b="1" dirty="0"/>
              <a:t>: </a:t>
            </a:r>
            <a:r>
              <a:rPr lang="sl-SI" dirty="0" smtClean="0"/>
              <a:t>Slovene terminological portal</a:t>
            </a:r>
            <a:endParaRPr lang="en" b="1" dirty="0"/>
          </a:p>
          <a:p>
            <a:r>
              <a:rPr lang="sl-SI" sz="3000" b="1" dirty="0" smtClean="0"/>
              <a:t>  </a:t>
            </a:r>
            <a:endParaRPr lang="en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632250" y="1963350"/>
            <a:ext cx="7879500" cy="7989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</a:rPr>
              <a:t>Methods</a:t>
            </a:r>
            <a:endParaRPr sz="2800" b="1">
              <a:solidFill>
                <a:schemeClr val="lt1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17525" y="445025"/>
            <a:ext cx="53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New corpora: </a:t>
            </a:r>
            <a:r>
              <a:rPr lang="en" sz="3000" b="1">
                <a:solidFill>
                  <a:srgbClr val="FFFFFF"/>
                </a:solidFill>
                <a:highlight>
                  <a:srgbClr val="073763"/>
                </a:highlight>
              </a:rPr>
              <a:t>RSDO-def</a:t>
            </a:r>
            <a:endParaRPr sz="3000" b="1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3805474" y="3507775"/>
            <a:ext cx="2840001" cy="1499075"/>
            <a:chOff x="3520024" y="3440100"/>
            <a:chExt cx="2840001" cy="1499075"/>
          </a:xfrm>
        </p:grpSpPr>
        <p:pic>
          <p:nvPicPr>
            <p:cNvPr id="127" name="Google Shape;12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20024" y="3440100"/>
              <a:ext cx="2142350" cy="20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0750" y="4864325"/>
              <a:ext cx="1029275" cy="74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7"/>
          <p:cNvSpPr txBox="1"/>
          <p:nvPr/>
        </p:nvSpPr>
        <p:spPr>
          <a:xfrm>
            <a:off x="1057950" y="4072650"/>
            <a:ext cx="671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5D6879"/>
                </a:solidFill>
              </a:rPr>
              <a:t>Figure 1: The distribution of Definition, Weak definition, and Non-definition category in each corpus.</a:t>
            </a:r>
            <a:endParaRPr sz="1100" i="1">
              <a:solidFill>
                <a:srgbClr val="5D6879"/>
              </a:solidFill>
            </a:endParaRPr>
          </a:p>
        </p:txBody>
      </p:sp>
      <p:grpSp>
        <p:nvGrpSpPr>
          <p:cNvPr id="132" name="Google Shape;132;p17"/>
          <p:cNvGrpSpPr/>
          <p:nvPr/>
        </p:nvGrpSpPr>
        <p:grpSpPr>
          <a:xfrm>
            <a:off x="1646457" y="1393929"/>
            <a:ext cx="5801283" cy="2571811"/>
            <a:chOff x="1227875" y="1266550"/>
            <a:chExt cx="6661250" cy="2803675"/>
          </a:xfrm>
        </p:grpSpPr>
        <p:pic>
          <p:nvPicPr>
            <p:cNvPr id="133" name="Google Shape;133;p17"/>
            <p:cNvPicPr preferRelativeResize="0"/>
            <p:nvPr/>
          </p:nvPicPr>
          <p:blipFill rotWithShape="1">
            <a:blip r:embed="rId4">
              <a:alphaModFix/>
            </a:blip>
            <a:srcRect t="6080" b="7053"/>
            <a:stretch/>
          </p:blipFill>
          <p:spPr>
            <a:xfrm>
              <a:off x="1255012" y="1413900"/>
              <a:ext cx="6633975" cy="2602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7"/>
            <p:cNvSpPr/>
            <p:nvPr/>
          </p:nvSpPr>
          <p:spPr>
            <a:xfrm>
              <a:off x="1227875" y="1421225"/>
              <a:ext cx="125700" cy="26490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695925" y="1266550"/>
              <a:ext cx="193200" cy="27498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7"/>
          <p:cNvSpPr txBox="1"/>
          <p:nvPr/>
        </p:nvSpPr>
        <p:spPr>
          <a:xfrm>
            <a:off x="466475" y="2335725"/>
            <a:ext cx="1105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Random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522525" y="2335750"/>
            <a:ext cx="1330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Random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Pattern-based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Sampling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494400" y="1198850"/>
            <a:ext cx="18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961 examples</a:t>
            </a:r>
            <a:endParaRPr sz="1200"/>
          </a:p>
        </p:txBody>
      </p:sp>
      <p:sp>
        <p:nvSpPr>
          <p:cNvPr id="139" name="Google Shape;139;p17"/>
          <p:cNvSpPr txBox="1"/>
          <p:nvPr/>
        </p:nvSpPr>
        <p:spPr>
          <a:xfrm>
            <a:off x="5150875" y="1198850"/>
            <a:ext cx="18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1255 examples</a:t>
            </a:r>
            <a:endParaRPr sz="1200"/>
          </a:p>
        </p:txBody>
      </p:sp>
      <p:sp>
        <p:nvSpPr>
          <p:cNvPr id="130" name="Google Shape;130;p17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" name="Google Shape;119;p17"/>
          <p:cNvSpPr txBox="1"/>
          <p:nvPr/>
        </p:nvSpPr>
        <p:spPr>
          <a:xfrm>
            <a:off x="445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417525" y="445025"/>
            <a:ext cx="53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New Benchmarks</a:t>
            </a:r>
            <a:endParaRPr sz="3000" b="1" dirty="0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13" y="1017725"/>
            <a:ext cx="7406982" cy="35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1039300" y="4238575"/>
            <a:ext cx="671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5D6879"/>
                </a:solidFill>
              </a:rPr>
              <a:t>Figure 2: The experimental workflow.</a:t>
            </a:r>
            <a:endParaRPr sz="1100" i="1">
              <a:solidFill>
                <a:srgbClr val="5D68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507550" y="600950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1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cxnSp>
        <p:nvCxnSpPr>
          <p:cNvPr id="170" name="Google Shape;170;p19"/>
          <p:cNvCxnSpPr/>
          <p:nvPr/>
        </p:nvCxnSpPr>
        <p:spPr>
          <a:xfrm>
            <a:off x="4572000" y="1156675"/>
            <a:ext cx="0" cy="28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9"/>
          <p:cNvSpPr txBox="1"/>
          <p:nvPr/>
        </p:nvSpPr>
        <p:spPr>
          <a:xfrm>
            <a:off x="908800" y="1160050"/>
            <a:ext cx="2968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 dirty="0">
                <a:solidFill>
                  <a:srgbClr val="FFFFFF"/>
                </a:solidFill>
                <a:highlight>
                  <a:srgbClr val="073763"/>
                </a:highlight>
              </a:rPr>
              <a:t>Patterns-all</a:t>
            </a:r>
            <a:endParaRPr sz="1500" i="1" dirty="0"/>
          </a:p>
        </p:txBody>
      </p:sp>
      <p:sp>
        <p:nvSpPr>
          <p:cNvPr id="172" name="Google Shape;172;p19"/>
          <p:cNvSpPr txBox="1"/>
          <p:nvPr/>
        </p:nvSpPr>
        <p:spPr>
          <a:xfrm>
            <a:off x="5189550" y="1160050"/>
            <a:ext cx="2968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 dirty="0" err="1">
                <a:solidFill>
                  <a:srgbClr val="FFFFFF"/>
                </a:solidFill>
                <a:highlight>
                  <a:srgbClr val="073763"/>
                </a:highlight>
              </a:rPr>
              <a:t>JeStaSoPatterns</a:t>
            </a:r>
            <a:endParaRPr sz="1500" i="1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908800" y="1677900"/>
            <a:ext cx="29682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The list of all 12 patterns.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Based on a set of the soft </a:t>
            </a:r>
            <a:r>
              <a:rPr lang="en" sz="1500" dirty="0" err="1">
                <a:solidFill>
                  <a:schemeClr val="dk1"/>
                </a:solidFill>
                <a:highlight>
                  <a:srgbClr val="FFFFFF"/>
                </a:highlight>
              </a:rPr>
              <a:t>lexico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-syntactic patterns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4978800" y="1712550"/>
            <a:ext cx="3490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A subset of the entire pattern set.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Containing only the patterns of   “</a:t>
            </a:r>
            <a:r>
              <a:rPr lang="en" sz="1500" i="1">
                <a:solidFill>
                  <a:schemeClr val="dk1"/>
                </a:solidFill>
                <a:highlight>
                  <a:srgbClr val="FFFFFF"/>
                </a:highlight>
              </a:rPr>
              <a:t>X is a Y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” type and its variations.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357725" y="2798050"/>
            <a:ext cx="4089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1B786E"/>
                </a:solidFill>
              </a:rPr>
              <a:t>NP-nom je [Eng. is] NP-nom</a:t>
            </a:r>
            <a:endParaRPr b="1" i="1" dirty="0">
              <a:solidFill>
                <a:srgbClr val="1B786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1B786E"/>
                </a:solidFill>
              </a:rPr>
              <a:t>NP-nom se </a:t>
            </a:r>
            <a:r>
              <a:rPr lang="en" b="1" i="1" dirty="0" err="1">
                <a:solidFill>
                  <a:srgbClr val="1B786E"/>
                </a:solidFill>
              </a:rPr>
              <a:t>nanaša</a:t>
            </a:r>
            <a:r>
              <a:rPr lang="en" b="1" i="1" dirty="0">
                <a:solidFill>
                  <a:srgbClr val="1B786E"/>
                </a:solidFill>
              </a:rPr>
              <a:t> </a:t>
            </a:r>
            <a:r>
              <a:rPr lang="en" b="1" i="1" dirty="0" err="1">
                <a:solidFill>
                  <a:srgbClr val="1B786E"/>
                </a:solidFill>
              </a:rPr>
              <a:t>na</a:t>
            </a:r>
            <a:r>
              <a:rPr lang="en" b="1" i="1" dirty="0">
                <a:solidFill>
                  <a:srgbClr val="1B786E"/>
                </a:solidFill>
              </a:rPr>
              <a:t> [Eng. refers to] NP-nom</a:t>
            </a:r>
            <a:endParaRPr b="1" i="1" dirty="0">
              <a:solidFill>
                <a:srgbClr val="1B786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1B786E"/>
                </a:solidFill>
              </a:rPr>
              <a:t>NP-nom </a:t>
            </a:r>
            <a:r>
              <a:rPr lang="en" b="1" i="1" dirty="0" err="1">
                <a:solidFill>
                  <a:srgbClr val="1B786E"/>
                </a:solidFill>
              </a:rPr>
              <a:t>pomeni</a:t>
            </a:r>
            <a:r>
              <a:rPr lang="en" b="1" i="1" dirty="0">
                <a:solidFill>
                  <a:srgbClr val="1B786E"/>
                </a:solidFill>
              </a:rPr>
              <a:t> [Eng. denotes] NP-nom</a:t>
            </a:r>
            <a:endParaRPr b="1" i="1" dirty="0">
              <a:solidFill>
                <a:srgbClr val="1B786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chemeClr val="dk1"/>
                </a:solidFill>
              </a:rPr>
              <a:t>…</a:t>
            </a:r>
            <a:endParaRPr lang="en-US" i="1" dirty="0" smtClean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err="1">
                <a:solidFill>
                  <a:srgbClr val="1B786E"/>
                </a:solidFill>
              </a:rPr>
              <a:t>Naloga</a:t>
            </a:r>
            <a:r>
              <a:rPr lang="en-US" b="1" i="1" dirty="0">
                <a:solidFill>
                  <a:srgbClr val="1B786E"/>
                </a:solidFill>
              </a:rPr>
              <a:t> NP-nom je [Eng. </a:t>
            </a:r>
            <a:r>
              <a:rPr lang="en-US" b="1" i="1" dirty="0">
                <a:solidFill>
                  <a:srgbClr val="1B786E"/>
                </a:solidFill>
              </a:rPr>
              <a:t>The task of NP </a:t>
            </a:r>
            <a:r>
              <a:rPr lang="en-US" b="1" i="1" dirty="0" smtClean="0">
                <a:solidFill>
                  <a:srgbClr val="1B786E"/>
                </a:solidFill>
              </a:rPr>
              <a:t>is]</a:t>
            </a:r>
            <a:endParaRPr b="1" i="1" dirty="0">
              <a:solidFill>
                <a:srgbClr val="1B786E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5189550" y="2880888"/>
            <a:ext cx="269715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b="1" i="1" dirty="0">
                <a:solidFill>
                  <a:srgbClr val="1B786E"/>
                </a:solidFill>
              </a:rPr>
              <a:t>NP-nom je [Eng. is] NP-nom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smtClean="0">
                <a:solidFill>
                  <a:srgbClr val="1B786E"/>
                </a:solidFill>
              </a:rPr>
              <a:t>...</a:t>
            </a:r>
            <a:endParaRPr b="1" i="1" dirty="0">
              <a:solidFill>
                <a:srgbClr val="1B786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     </a:t>
            </a:r>
            <a:r>
              <a:rPr lang="en-US" b="1" dirty="0">
                <a:highlight>
                  <a:srgbClr val="FFFFFF"/>
                </a:highlight>
              </a:rPr>
              <a:t>Rule-based approach </a:t>
            </a:r>
            <a:r>
              <a:rPr lang="en-US" dirty="0">
                <a:highlight>
                  <a:srgbClr val="FFFFFF"/>
                </a:highlight>
              </a:rPr>
              <a:t>(Pollak et al., 2014)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93;p20"/>
          <p:cNvPicPr preferRelativeResize="0"/>
          <p:nvPr/>
        </p:nvPicPr>
        <p:blipFill rotWithShape="1">
          <a:blip r:embed="rId3">
            <a:alphaModFix/>
          </a:blip>
          <a:srcRect l="1514" r="33273"/>
          <a:stretch/>
        </p:blipFill>
        <p:spPr>
          <a:xfrm>
            <a:off x="2191039" y="1003604"/>
            <a:ext cx="5395950" cy="325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417525" y="445025"/>
            <a:ext cx="5342400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3200" dirty="0" smtClean="0">
                <a:highlight>
                  <a:srgbClr val="FFFFFF"/>
                </a:highlight>
              </a:rPr>
              <a:t>    Transformer </a:t>
            </a:r>
            <a:r>
              <a:rPr lang="sl-SI" sz="3200" dirty="0">
                <a:highlight>
                  <a:srgbClr val="FFFFFF"/>
                </a:highlight>
              </a:rPr>
              <a:t>classifiers</a:t>
            </a:r>
            <a:r>
              <a:rPr lang="sl-SI" sz="3200" dirty="0"/>
              <a:t/>
            </a:r>
            <a:br>
              <a:rPr lang="sl-SI" sz="3200" dirty="0"/>
            </a:br>
            <a:endParaRPr sz="3000" b="1" dirty="0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466463" y="600859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801225" y="1029709"/>
            <a:ext cx="4958700" cy="121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>
                <a:solidFill>
                  <a:schemeClr val="dk1"/>
                </a:solidFill>
                <a:highlight>
                  <a:srgbClr val="FFFFFF"/>
                </a:highlight>
              </a:rPr>
              <a:t>Training set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: </a:t>
            </a:r>
            <a:r>
              <a:rPr lang="en" sz="1500" b="1" i="1" dirty="0">
                <a:solidFill>
                  <a:schemeClr val="lt1"/>
                </a:solidFill>
                <a:highlight>
                  <a:srgbClr val="073763"/>
                </a:highlight>
              </a:rPr>
              <a:t> </a:t>
            </a:r>
            <a:r>
              <a:rPr lang="en" sz="1500" b="1" i="1" dirty="0" err="1">
                <a:solidFill>
                  <a:schemeClr val="lt1"/>
                </a:solidFill>
                <a:highlight>
                  <a:srgbClr val="073763"/>
                </a:highlight>
              </a:rPr>
              <a:t>DF_NDF_wiki_slo</a:t>
            </a:r>
            <a:endParaRPr sz="1500" b="1" i="1" dirty="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74295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Fišer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 et al. (2010)</a:t>
            </a:r>
          </a:p>
          <a:p>
            <a:pPr marL="74295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Wikipedia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 “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silver standard”</a:t>
            </a:r>
            <a:endParaRPr lang="en-US" sz="15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endParaRPr lang="en-US" sz="1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69" y="1897270"/>
            <a:ext cx="4513312" cy="2841010"/>
          </a:xfrm>
          <a:prstGeom prst="rect">
            <a:avLst/>
          </a:prstGeom>
        </p:spPr>
      </p:pic>
      <p:sp>
        <p:nvSpPr>
          <p:cNvPr id="17" name="PoljeZBesedilom 14"/>
          <p:cNvSpPr txBox="1"/>
          <p:nvPr/>
        </p:nvSpPr>
        <p:spPr>
          <a:xfrm>
            <a:off x="99668" y="3522536"/>
            <a:ext cx="635713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00" b="1" dirty="0">
                <a:solidFill>
                  <a:schemeClr val="accent3"/>
                </a:solidFill>
              </a:rPr>
              <a:t>n</a:t>
            </a:r>
            <a:r>
              <a:rPr lang="sl-SI" sz="900" b="1" dirty="0" smtClean="0">
                <a:solidFill>
                  <a:schemeClr val="accent3"/>
                </a:solidFill>
              </a:rPr>
              <a:t>on-def.</a:t>
            </a:r>
            <a:endParaRPr lang="sl-SI" sz="900" b="1" dirty="0">
              <a:solidFill>
                <a:schemeClr val="accent3"/>
              </a:solidFill>
            </a:endParaRPr>
          </a:p>
        </p:txBody>
      </p:sp>
      <p:sp>
        <p:nvSpPr>
          <p:cNvPr id="18" name="Zlomljena puščica 21"/>
          <p:cNvSpPr/>
          <p:nvPr/>
        </p:nvSpPr>
        <p:spPr>
          <a:xfrm>
            <a:off x="630786" y="3257316"/>
            <a:ext cx="250031" cy="26522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9" name="Zlomljena puščica 21"/>
          <p:cNvSpPr/>
          <p:nvPr/>
        </p:nvSpPr>
        <p:spPr>
          <a:xfrm rot="10800000" flipH="1">
            <a:off x="630786" y="3787755"/>
            <a:ext cx="173660" cy="38124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pic>
        <p:nvPicPr>
          <p:cNvPr id="21" name="Google Shape;193;p20"/>
          <p:cNvPicPr preferRelativeResize="0"/>
          <p:nvPr/>
        </p:nvPicPr>
        <p:blipFill rotWithShape="1">
          <a:blip r:embed="rId3">
            <a:alphaModFix/>
          </a:blip>
          <a:srcRect l="1513" t="65262" r="61459" b="13391"/>
          <a:stretch/>
        </p:blipFill>
        <p:spPr>
          <a:xfrm>
            <a:off x="5123714" y="4082886"/>
            <a:ext cx="3063777" cy="69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93;p20"/>
          <p:cNvPicPr preferRelativeResize="0"/>
          <p:nvPr/>
        </p:nvPicPr>
        <p:blipFill rotWithShape="1">
          <a:blip r:embed="rId3">
            <a:alphaModFix/>
          </a:blip>
          <a:srcRect l="69465" t="37908" r="2682" b="47666"/>
          <a:stretch/>
        </p:blipFill>
        <p:spPr>
          <a:xfrm>
            <a:off x="6734917" y="1496493"/>
            <a:ext cx="2304646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05500" y="749300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3,251 sent.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988453" y="4665717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20,684 sent.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515478" y="1897270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14,678 sent.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0" y="4939175"/>
            <a:ext cx="9144000" cy="2043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0" y="0"/>
            <a:ext cx="9144000" cy="3198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417525" y="445025"/>
            <a:ext cx="5342400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3200" dirty="0" smtClean="0">
                <a:highlight>
                  <a:srgbClr val="FFFFFF"/>
                </a:highlight>
              </a:rPr>
              <a:t>    Transformer </a:t>
            </a:r>
            <a:r>
              <a:rPr lang="sl-SI" sz="3200" dirty="0">
                <a:highlight>
                  <a:srgbClr val="FFFFFF"/>
                </a:highlight>
              </a:rPr>
              <a:t>classifiers</a:t>
            </a:r>
            <a:r>
              <a:rPr lang="sl-SI" sz="3200" dirty="0"/>
              <a:t/>
            </a:r>
            <a:br>
              <a:rPr lang="sl-SI" sz="3200" dirty="0"/>
            </a:br>
            <a:endParaRPr sz="3000" b="1" dirty="0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66463" y="-40200"/>
            <a:ext cx="115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546563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4242300" y="-402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869763" y="-40200"/>
            <a:ext cx="13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Error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0" y="4864325"/>
            <a:ext cx="8604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Definition Extraction for Slovene:  Patterns, Transformer Classifiers and ChatGPT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7758599" y="-40200"/>
            <a:ext cx="13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466463" y="600859"/>
            <a:ext cx="354000" cy="354000"/>
          </a:xfrm>
          <a:prstGeom prst="ellipse">
            <a:avLst/>
          </a:prstGeom>
          <a:solidFill>
            <a:srgbClr val="0C343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highlight>
                  <a:srgbClr val="073763"/>
                </a:highlight>
              </a:rPr>
              <a:t>2</a:t>
            </a:r>
            <a:endParaRPr sz="1200" b="1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801225" y="1218857"/>
            <a:ext cx="4958700" cy="306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Training </a:t>
            </a:r>
            <a:r>
              <a:rPr lang="en" sz="15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set: </a:t>
            </a:r>
            <a:r>
              <a:rPr lang="en" sz="1500" b="1" i="1" dirty="0" smtClean="0">
                <a:solidFill>
                  <a:schemeClr val="lt1"/>
                </a:solidFill>
                <a:highlight>
                  <a:srgbClr val="073763"/>
                </a:highlight>
              </a:rPr>
              <a:t> </a:t>
            </a:r>
            <a:r>
              <a:rPr lang="en" sz="1500" b="1" i="1" dirty="0" err="1">
                <a:solidFill>
                  <a:schemeClr val="lt1"/>
                </a:solidFill>
                <a:highlight>
                  <a:srgbClr val="073763"/>
                </a:highlight>
              </a:rPr>
              <a:t>DF_NDF_wiki_slo</a:t>
            </a:r>
            <a:endParaRPr sz="1500" b="1" i="1" dirty="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74295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Train-valid 75-25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lang="en-US" sz="15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endParaRPr lang="en-US" sz="1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 smtClean="0">
                <a:solidFill>
                  <a:schemeClr val="dk1"/>
                </a:solidFill>
                <a:highlight>
                  <a:srgbClr val="FFFFFF"/>
                </a:highlight>
              </a:rPr>
              <a:t>Models</a:t>
            </a: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74295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Multilingual: </a:t>
            </a:r>
            <a:r>
              <a:rPr lang="en" sz="1500" b="1" i="1" dirty="0">
                <a:solidFill>
                  <a:schemeClr val="lt1"/>
                </a:solidFill>
                <a:highlight>
                  <a:srgbClr val="073763"/>
                </a:highlight>
              </a:rPr>
              <a:t>mBERT</a:t>
            </a:r>
            <a:r>
              <a:rPr lang="en" sz="1500" i="1" dirty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sz="1500" b="1" i="1" dirty="0" err="1">
                <a:solidFill>
                  <a:schemeClr val="lt1"/>
                </a:solidFill>
                <a:highlight>
                  <a:srgbClr val="073763"/>
                </a:highlight>
              </a:rPr>
              <a:t>mDistilBERT</a:t>
            </a:r>
            <a:r>
              <a:rPr lang="en" sz="1500" i="1" dirty="0">
                <a:solidFill>
                  <a:schemeClr val="dk1"/>
                </a:solidFill>
                <a:highlight>
                  <a:srgbClr val="FFFFFF"/>
                </a:highlight>
              </a:rPr>
              <a:t> &amp; </a:t>
            </a:r>
            <a:r>
              <a:rPr lang="en" sz="1500" b="1" i="1" dirty="0">
                <a:solidFill>
                  <a:schemeClr val="lt1"/>
                </a:solidFill>
                <a:highlight>
                  <a:srgbClr val="073763"/>
                </a:highlight>
              </a:rPr>
              <a:t>XLMR</a:t>
            </a:r>
            <a:endParaRPr sz="15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74295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  <a:highlight>
                  <a:srgbClr val="FFFFFF"/>
                </a:highlight>
              </a:rPr>
              <a:t>Monolingual: </a:t>
            </a:r>
            <a:r>
              <a:rPr lang="en" sz="1500" b="1" i="1" dirty="0" err="1">
                <a:solidFill>
                  <a:schemeClr val="lt1"/>
                </a:solidFill>
                <a:highlight>
                  <a:srgbClr val="073763"/>
                </a:highlight>
              </a:rPr>
              <a:t>SloBERTa</a:t>
            </a:r>
            <a:endParaRPr sz="1500" b="1" i="1" dirty="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endParaRPr lang="en-US" sz="15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sl-SI" sz="1500" dirty="0" smtClean="0">
                <a:solidFill>
                  <a:schemeClr val="dk1"/>
                </a:solidFill>
                <a:highlight>
                  <a:srgbClr val="FFFFFF"/>
                </a:highlight>
              </a:rPr>
              <a:t>Class weighting</a:t>
            </a:r>
          </a:p>
          <a:p>
            <a:pPr marL="133350"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lang="sl-SI" sz="15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dirty="0" smtClean="0">
                <a:solidFill>
                  <a:schemeClr val="dk1"/>
                </a:solidFill>
                <a:highlight>
                  <a:srgbClr val="FFFFFF"/>
                </a:highlight>
              </a:rPr>
              <a:t>Configuration:</a:t>
            </a:r>
            <a:r>
              <a:rPr lang="en-US" sz="15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Learning 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rate: 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1e-05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Epoches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: 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5</a:t>
            </a:r>
            <a:r>
              <a:rPr lang="en-US" dirty="0" smtClean="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Batch 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size: </a:t>
            </a:r>
            <a:r>
              <a:rPr lang="en" dirty="0" smtClean="0">
                <a:solidFill>
                  <a:schemeClr val="dk1"/>
                </a:solidFill>
                <a:highlight>
                  <a:srgbClr val="FFFFFF"/>
                </a:highlight>
              </a:rPr>
              <a:t>8</a:t>
            </a:r>
            <a:r>
              <a:rPr lang="sl-SI" dirty="0" smtClean="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1500" b="1" i="1" dirty="0">
              <a:solidFill>
                <a:schemeClr val="lt1"/>
              </a:solidFill>
              <a:highlight>
                <a:srgbClr val="07376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05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992</Words>
  <Application>Microsoft Macintosh PowerPoint</Application>
  <PresentationFormat>On-screen Show (16:9)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PowerPoint Presentation</vt:lpstr>
      <vt:lpstr>PowerPoint Presentation</vt:lpstr>
      <vt:lpstr>Contributions</vt:lpstr>
      <vt:lpstr>PowerPoint Presentation</vt:lpstr>
      <vt:lpstr>New corpora: RSDO-def</vt:lpstr>
      <vt:lpstr>New Benchmarks</vt:lpstr>
      <vt:lpstr>      Rule-based approach (Pollak et al., 2014) </vt:lpstr>
      <vt:lpstr>    Transformer classifiers </vt:lpstr>
      <vt:lpstr>    Transformer classifiers </vt:lpstr>
      <vt:lpstr>     ChatGPT prompting</vt:lpstr>
      <vt:lpstr>PowerPoint Presentation</vt:lpstr>
      <vt:lpstr>Results: strict evaluation scenario</vt:lpstr>
      <vt:lpstr>Results: relaxed evaluation scenario</vt:lpstr>
      <vt:lpstr>PowerPoint Presentation</vt:lpstr>
      <vt:lpstr>Error analysis</vt:lpstr>
      <vt:lpstr>Error analysis</vt:lpstr>
      <vt:lpstr>Error analysis</vt:lpstr>
      <vt:lpstr>PowerPoint Presentation</vt:lpstr>
      <vt:lpstr>Conclusions</vt:lpstr>
      <vt:lpstr>Future work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Senja Pollak</cp:lastModifiedBy>
  <cp:revision>20</cp:revision>
  <cp:lastPrinted>2023-06-28T05:14:25Z</cp:lastPrinted>
  <dcterms:modified xsi:type="dcterms:W3CDTF">2023-06-28T05:15:48Z</dcterms:modified>
</cp:coreProperties>
</file>