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6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69" r:id="rId19"/>
    <p:sldId id="270" r:id="rId20"/>
    <p:sldId id="272" r:id="rId21"/>
    <p:sldId id="273" r:id="rId22"/>
    <p:sldId id="277" r:id="rId23"/>
    <p:sldId id="275" r:id="rId24"/>
    <p:sldId id="279" r:id="rId25"/>
    <p:sldId id="281" r:id="rId26"/>
    <p:sldId id="282" r:id="rId27"/>
  </p:sldIdLst>
  <p:sldSz cx="12192000" cy="6858000"/>
  <p:notesSz cx="9929813" cy="6797675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Merriweather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KRr++65+aOmtghJgx5ChVn/Gm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/>
    <p:restoredTop sz="94660"/>
  </p:normalViewPr>
  <p:slideViewPr>
    <p:cSldViewPr snapToGrid="0">
      <p:cViewPr varScale="1">
        <p:scale>
          <a:sx n="123" d="100"/>
          <a:sy n="123" d="100"/>
        </p:scale>
        <p:origin x="360" y="192"/>
      </p:cViewPr>
      <p:guideLst>
        <p:guide orient="horz" pos="2025"/>
        <p:guide pos="20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4308" y="0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00"/>
              <a:t>‹nº›</a:t>
            </a:fld>
            <a:endParaRPr sz="9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1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1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2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2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3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23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4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4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5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5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7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7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8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22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2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0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0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4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26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6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4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5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5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30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7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992740" y="3271603"/>
            <a:ext cx="7944335" cy="26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 txBox="1">
            <a:spLocks noGrp="1"/>
          </p:cNvSpPr>
          <p:nvPr>
            <p:ph type="sldNum" idx="12"/>
          </p:nvPr>
        </p:nvSpPr>
        <p:spPr>
          <a:xfrm>
            <a:off x="5624308" y="6456906"/>
            <a:ext cx="4303081" cy="34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600" rIns="67200" bIns="33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erriweathe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/>
          <p:nvPr/>
        </p:nvSpPr>
        <p:spPr>
          <a:xfrm rot="10800000" flipH="1">
            <a:off x="3733801" y="6500250"/>
            <a:ext cx="7661672" cy="52950"/>
          </a:xfrm>
          <a:custGeom>
            <a:avLst/>
            <a:gdLst/>
            <a:ahLst/>
            <a:cxnLst/>
            <a:rect l="l" t="t" r="r" b="b"/>
            <a:pathLst>
              <a:path w="7811770" h="120000" extrusionOk="0">
                <a:moveTo>
                  <a:pt x="7811198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B05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4547706" y="4903584"/>
            <a:ext cx="3111102" cy="25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87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>
            <a:off x="702469" y="1949362"/>
            <a:ext cx="5715594" cy="19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66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3505200" y="6377942"/>
            <a:ext cx="4541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11605291" y="6402589"/>
            <a:ext cx="183355" cy="30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6790" lvl="0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26790" lvl="1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26790" lvl="2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26790" lvl="3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6790" lvl="4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6790" lvl="5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6790" lvl="6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6790" lvl="7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6790" lvl="8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98" name="Google Shape;98;p31"/>
          <p:cNvSpPr/>
          <p:nvPr/>
        </p:nvSpPr>
        <p:spPr>
          <a:xfrm rot="10800000" flipH="1">
            <a:off x="457200" y="990600"/>
            <a:ext cx="11353800" cy="45719"/>
          </a:xfrm>
          <a:custGeom>
            <a:avLst/>
            <a:gdLst/>
            <a:ahLst/>
            <a:cxnLst/>
            <a:rect l="l" t="t" r="r" b="b"/>
            <a:pathLst>
              <a:path w="9601200" h="120000" extrusionOk="0">
                <a:moveTo>
                  <a:pt x="9601200" y="0"/>
                </a:moveTo>
                <a:lnTo>
                  <a:pt x="0" y="0"/>
                </a:lnTo>
              </a:path>
            </a:pathLst>
          </a:custGeom>
          <a:noFill/>
          <a:ln w="34925" cap="flat" cmpd="sng">
            <a:solidFill>
              <a:srgbClr val="B05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9" name="Google Shape;9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1549" y="0"/>
            <a:ext cx="1129451" cy="101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25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87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19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66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sldNum" idx="12"/>
          </p:nvPr>
        </p:nvSpPr>
        <p:spPr>
          <a:xfrm>
            <a:off x="11605291" y="6402589"/>
            <a:ext cx="183355" cy="30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6790" lvl="0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26790" lvl="1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26790" lvl="2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26790" lvl="3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6790" lvl="4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6790" lvl="5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6790" lvl="6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6790" lvl="7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6790" lvl="8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4547706" y="4903584"/>
            <a:ext cx="3111102" cy="25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87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609600" y="1577343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2"/>
          </p:nvPr>
        </p:nvSpPr>
        <p:spPr>
          <a:xfrm>
            <a:off x="6278880" y="1577343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11605290" y="6402586"/>
            <a:ext cx="491461" cy="15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6790" lvl="0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26790" lvl="1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26790" lvl="2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26790" lvl="3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6790" lvl="4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6790" lvl="5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6790" lvl="6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6790" lvl="7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6790" lvl="8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>
            <a:spLocks noGrp="1"/>
          </p:cNvSpPr>
          <p:nvPr>
            <p:ph type="title"/>
          </p:nvPr>
        </p:nvSpPr>
        <p:spPr>
          <a:xfrm>
            <a:off x="4547706" y="4903584"/>
            <a:ext cx="3111102" cy="25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87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sldNum" idx="12"/>
          </p:nvPr>
        </p:nvSpPr>
        <p:spPr>
          <a:xfrm>
            <a:off x="11605292" y="6402586"/>
            <a:ext cx="420023" cy="15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6790" lvl="0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26790" lvl="1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26790" lvl="2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26790" lvl="3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6790" lvl="4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6790" lvl="5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6790" lvl="6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6790" lvl="7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6790" lvl="8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sldNum" idx="12"/>
          </p:nvPr>
        </p:nvSpPr>
        <p:spPr>
          <a:xfrm>
            <a:off x="11605290" y="6402586"/>
            <a:ext cx="491461" cy="15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6790" lvl="0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26790" lvl="1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26790" lvl="2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26790" lvl="3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6790" lvl="4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6790" lvl="5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6790" lvl="6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6790" lvl="7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6790" lvl="8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 txBox="1">
            <a:spLocks noGrp="1"/>
          </p:cNvSpPr>
          <p:nvPr>
            <p:ph type="ctrTitle"/>
          </p:nvPr>
        </p:nvSpPr>
        <p:spPr>
          <a:xfrm>
            <a:off x="1524000" y="1122910"/>
            <a:ext cx="9144000" cy="238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19"/>
              <a:buFont typeface="Merriweather"/>
              <a:buNone/>
              <a:defRPr sz="421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87"/>
              <a:buNone/>
              <a:defRPr sz="1687"/>
            </a:lvl1pPr>
            <a:lvl2pPr lvl="1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None/>
              <a:defRPr sz="1406"/>
            </a:lvl2pPr>
            <a:lvl3pPr lvl="2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3pPr>
            <a:lvl4pPr lvl="3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lvl="4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lvl="5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lvl="6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lvl="7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lvl="8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body" idx="1"/>
          </p:nvPr>
        </p:nvSpPr>
        <p:spPr>
          <a:xfrm>
            <a:off x="837904" y="1826124"/>
            <a:ext cx="10516195" cy="435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0"/>
          <p:cNvSpPr txBox="1">
            <a:spLocks noGrp="1"/>
          </p:cNvSpPr>
          <p:nvPr>
            <p:ph type="title"/>
          </p:nvPr>
        </p:nvSpPr>
        <p:spPr>
          <a:xfrm>
            <a:off x="831951" y="1710038"/>
            <a:ext cx="10516195" cy="28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19"/>
              <a:buFont typeface="Merriweather"/>
              <a:buNone/>
              <a:defRPr sz="421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body" idx="1"/>
          </p:nvPr>
        </p:nvSpPr>
        <p:spPr>
          <a:xfrm>
            <a:off x="831951" y="4589859"/>
            <a:ext cx="10516195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888888"/>
              </a:buClr>
              <a:buSzPts val="1687"/>
              <a:buNone/>
              <a:defRPr sz="1687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1406"/>
              <a:buNone/>
              <a:defRPr sz="140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1266"/>
              <a:buNone/>
              <a:defRPr sz="126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0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1"/>
          <p:cNvSpPr txBox="1"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body" idx="1"/>
          </p:nvPr>
        </p:nvSpPr>
        <p:spPr>
          <a:xfrm>
            <a:off x="837903" y="1826124"/>
            <a:ext cx="5186660" cy="435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body" idx="2"/>
          </p:nvPr>
        </p:nvSpPr>
        <p:spPr>
          <a:xfrm>
            <a:off x="6167438" y="1826124"/>
            <a:ext cx="5186661" cy="435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1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1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1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>
            <a:spLocks noGrp="1"/>
          </p:cNvSpPr>
          <p:nvPr>
            <p:ph type="title"/>
          </p:nvPr>
        </p:nvSpPr>
        <p:spPr>
          <a:xfrm>
            <a:off x="839392" y="365001"/>
            <a:ext cx="10516195" cy="132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2"/>
          <p:cNvSpPr txBox="1">
            <a:spLocks noGrp="1"/>
          </p:cNvSpPr>
          <p:nvPr>
            <p:ph type="body" idx="1"/>
          </p:nvPr>
        </p:nvSpPr>
        <p:spPr>
          <a:xfrm>
            <a:off x="839393" y="1681017"/>
            <a:ext cx="5158383" cy="8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87"/>
              <a:buNone/>
              <a:defRPr sz="1687" b="1"/>
            </a:lvl1pPr>
            <a:lvl2pPr marL="914400" lvl="1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None/>
              <a:defRPr sz="1406" b="1"/>
            </a:lvl2pPr>
            <a:lvl3pPr marL="1371600" lvl="2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 b="1"/>
            </a:lvl3pPr>
            <a:lvl4pPr marL="1828800" lvl="3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4pPr>
            <a:lvl5pPr marL="2286000" lvl="4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9pPr>
          </a:lstStyle>
          <a:p>
            <a:endParaRPr/>
          </a:p>
        </p:txBody>
      </p:sp>
      <p:sp>
        <p:nvSpPr>
          <p:cNvPr id="160" name="Google Shape;160;p42"/>
          <p:cNvSpPr txBox="1">
            <a:spLocks noGrp="1"/>
          </p:cNvSpPr>
          <p:nvPr>
            <p:ph type="body" idx="2"/>
          </p:nvPr>
        </p:nvSpPr>
        <p:spPr>
          <a:xfrm>
            <a:off x="839393" y="2504777"/>
            <a:ext cx="5158383" cy="368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2"/>
          <p:cNvSpPr txBox="1">
            <a:spLocks noGrp="1"/>
          </p:cNvSpPr>
          <p:nvPr>
            <p:ph type="body" idx="3"/>
          </p:nvPr>
        </p:nvSpPr>
        <p:spPr>
          <a:xfrm>
            <a:off x="6171903" y="1681017"/>
            <a:ext cx="5183683" cy="8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87"/>
              <a:buNone/>
              <a:defRPr sz="1687" b="1"/>
            </a:lvl1pPr>
            <a:lvl2pPr marL="914400" lvl="1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None/>
              <a:defRPr sz="1406" b="1"/>
            </a:lvl2pPr>
            <a:lvl3pPr marL="1371600" lvl="2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 b="1"/>
            </a:lvl3pPr>
            <a:lvl4pPr marL="1828800" lvl="3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4pPr>
            <a:lvl5pPr marL="2286000" lvl="4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9pPr>
          </a:lstStyle>
          <a:p>
            <a:endParaRPr/>
          </a:p>
        </p:txBody>
      </p:sp>
      <p:sp>
        <p:nvSpPr>
          <p:cNvPr id="162" name="Google Shape;162;p42"/>
          <p:cNvSpPr txBox="1">
            <a:spLocks noGrp="1"/>
          </p:cNvSpPr>
          <p:nvPr>
            <p:ph type="body" idx="4"/>
          </p:nvPr>
        </p:nvSpPr>
        <p:spPr>
          <a:xfrm>
            <a:off x="6171903" y="2504777"/>
            <a:ext cx="5183683" cy="368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2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2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2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3"/>
          <p:cNvSpPr txBox="1"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3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3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Merriweather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5183684" y="987850"/>
            <a:ext cx="6171902" cy="487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1pPr>
            <a:lvl2pPr marL="914400" lvl="1" indent="-35363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969"/>
              <a:buChar char="•"/>
              <a:defRPr sz="1969"/>
            </a:lvl2pPr>
            <a:lvl3pPr marL="1371600" lvl="2" indent="-335724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Char char="•"/>
              <a:defRPr sz="1687"/>
            </a:lvl3pPr>
            <a:lvl4pPr marL="1828800" lvl="3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4pPr>
            <a:lvl5pPr marL="2286000" lvl="4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5pPr>
            <a:lvl6pPr marL="2743200" lvl="5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6pPr>
            <a:lvl7pPr marL="3200400" lvl="6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7pPr>
            <a:lvl8pPr marL="3657600" lvl="7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8pPr>
            <a:lvl9pPr marL="4114800" lvl="8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2"/>
          </p:nvPr>
        </p:nvSpPr>
        <p:spPr>
          <a:xfrm>
            <a:off x="839391" y="2057177"/>
            <a:ext cx="3932039" cy="38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marL="914400" lvl="1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984"/>
              <a:buNone/>
              <a:defRPr sz="984"/>
            </a:lvl2pPr>
            <a:lvl3pPr marL="1371600" lvl="2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3pPr>
            <a:lvl4pPr marL="1828800" lvl="3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4pPr>
            <a:lvl5pPr marL="2286000" lvl="4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9pPr>
          </a:lstStyle>
          <a:p>
            <a:endParaRPr/>
          </a:p>
        </p:txBody>
      </p:sp>
      <p:sp>
        <p:nvSpPr>
          <p:cNvPr id="175" name="Google Shape;175;p44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4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4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5"/>
          <p:cNvSpPr txBox="1"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Merriweather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5"/>
          <p:cNvSpPr>
            <a:spLocks noGrp="1"/>
          </p:cNvSpPr>
          <p:nvPr>
            <p:ph type="pic" idx="2"/>
          </p:nvPr>
        </p:nvSpPr>
        <p:spPr>
          <a:xfrm>
            <a:off x="5183684" y="987850"/>
            <a:ext cx="6171902" cy="4873377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5"/>
          <p:cNvSpPr txBox="1">
            <a:spLocks noGrp="1"/>
          </p:cNvSpPr>
          <p:nvPr>
            <p:ph type="body" idx="1"/>
          </p:nvPr>
        </p:nvSpPr>
        <p:spPr>
          <a:xfrm>
            <a:off x="839391" y="2057177"/>
            <a:ext cx="3932039" cy="38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marL="914400" lvl="1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984"/>
              <a:buNone/>
              <a:defRPr sz="984"/>
            </a:lvl2pPr>
            <a:lvl3pPr marL="1371600" lvl="2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3pPr>
            <a:lvl4pPr marL="1828800" lvl="3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4pPr>
            <a:lvl5pPr marL="2286000" lvl="4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9pPr>
          </a:lstStyle>
          <a:p>
            <a:endParaRPr/>
          </a:p>
        </p:txBody>
      </p:sp>
      <p:sp>
        <p:nvSpPr>
          <p:cNvPr id="182" name="Google Shape;182;p45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5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"/>
          <p:cNvSpPr txBox="1"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6"/>
          <p:cNvSpPr txBox="1">
            <a:spLocks noGrp="1"/>
          </p:cNvSpPr>
          <p:nvPr>
            <p:ph type="body" idx="1"/>
          </p:nvPr>
        </p:nvSpPr>
        <p:spPr>
          <a:xfrm rot="5400000">
            <a:off x="3920506" y="-1256478"/>
            <a:ext cx="4350990" cy="1051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6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6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6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"/>
          <p:cNvSpPr txBox="1">
            <a:spLocks noGrp="1"/>
          </p:cNvSpPr>
          <p:nvPr>
            <p:ph type="title"/>
          </p:nvPr>
        </p:nvSpPr>
        <p:spPr>
          <a:xfrm rot="5400000">
            <a:off x="7133893" y="1956903"/>
            <a:ext cx="5812110" cy="262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7"/>
          <p:cNvSpPr txBox="1">
            <a:spLocks noGrp="1"/>
          </p:cNvSpPr>
          <p:nvPr>
            <p:ph type="body" idx="1"/>
          </p:nvPr>
        </p:nvSpPr>
        <p:spPr>
          <a:xfrm rot="5400000">
            <a:off x="1804356" y="-601452"/>
            <a:ext cx="5812110" cy="774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7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7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7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erriweathe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26790" lvl="0" indent="-2679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erriweather"/>
              <a:buNone/>
              <a:defRPr sz="4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679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2679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2679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2679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2679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2679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2679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2679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2679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2679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4547706" y="4903583"/>
            <a:ext cx="31111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>
            <a:off x="702469" y="1949362"/>
            <a:ext cx="57155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11605291" y="6402589"/>
            <a:ext cx="183355" cy="30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6790" lvl="0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26790" lvl="1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26790" lvl="2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26790" lvl="3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6790" lvl="4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6790" lvl="5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6790" lvl="6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6790" lvl="7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6790" lvl="8" indent="0">
              <a:spcBef>
                <a:spcPts val="0"/>
              </a:spcBef>
              <a:buNone/>
              <a:defRPr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pic>
        <p:nvPicPr>
          <p:cNvPr id="90" name="Google Shape;9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8750" y="321470"/>
            <a:ext cx="6865561" cy="51491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94"/>
              <a:buFont typeface="Merriweather"/>
              <a:buNone/>
              <a:defRPr sz="3094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1"/>
          </p:nvPr>
        </p:nvSpPr>
        <p:spPr>
          <a:xfrm>
            <a:off x="837904" y="1826124"/>
            <a:ext cx="10516195" cy="435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3631" algn="l" rtl="0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5724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sz="1687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881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sz="1406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8991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8991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08991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8991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899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899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dt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43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43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843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ana.salgado@fcsh.unl.p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illlp@acad-ciencias.pt" TargetMode="External"/><Relationship Id="rId11" Type="http://schemas.openxmlformats.org/officeDocument/2006/relationships/image" Target="../media/image71.png"/><Relationship Id="rId5" Type="http://schemas.openxmlformats.org/officeDocument/2006/relationships/hyperlink" Target="mailto:alvaro@elach.uminho.pt" TargetMode="External"/><Relationship Id="rId10" Type="http://schemas.openxmlformats.org/officeDocument/2006/relationships/image" Target="../media/image70.png"/><Relationship Id="rId4" Type="http://schemas.openxmlformats.org/officeDocument/2006/relationships/hyperlink" Target="mailto:asimoes@ipca.pt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xmart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>
            <a:spLocks noGrp="1"/>
          </p:cNvSpPr>
          <p:nvPr>
            <p:ph type="subTitle" idx="1"/>
          </p:nvPr>
        </p:nvSpPr>
        <p:spPr>
          <a:xfrm>
            <a:off x="0" y="1645328"/>
            <a:ext cx="12191999" cy="399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PT" sz="3200" b="1" i="1"/>
              <a:t>Dicionário da Língua Portuguesa</a:t>
            </a:r>
            <a:r>
              <a:rPr lang="pt-PT" sz="3200" b="1"/>
              <a:t>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PT" sz="2800" b="1"/>
              <a:t>a new lexicographic resource of</a:t>
            </a:r>
            <a:endParaRPr sz="2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PT" sz="2800" b="1"/>
              <a:t>Academia das Ciências de Lisboa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b="1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000" b="0"/>
              <a:t>Ana Salgado, Alberto Simões, Álvaro Iriarte Sanromán,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000" b="0"/>
              <a:t>Rita Vieira, Manuela Ferreira, Rita Carmo, Conceição Pinheiro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 b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pt-PT" sz="1400" b="0">
                <a:solidFill>
                  <a:srgbClr val="7F7F7F"/>
                </a:solidFill>
              </a:rPr>
              <a:t>ELEX 2023: ELECTRONIC LEXICOGRAPHY IN THE 21ST CENTURY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pt-PT" sz="1400" b="0">
                <a:solidFill>
                  <a:srgbClr val="7F7F7F"/>
                </a:solidFill>
              </a:rPr>
              <a:t>Brno, Czech Republic, 27 June 2023</a:t>
            </a:r>
            <a:endParaRPr sz="1400" b="0">
              <a:solidFill>
                <a:srgbClr val="7F7F7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lang="pt-PT" sz="1600" b="0"/>
            </a:br>
            <a:endParaRPr sz="1400">
              <a:solidFill>
                <a:srgbClr val="7F7F7F"/>
              </a:solidFill>
            </a:endParaRPr>
          </a:p>
        </p:txBody>
      </p:sp>
      <p:pic>
        <p:nvPicPr>
          <p:cNvPr id="203" name="Google Shape;20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689" y="58465"/>
            <a:ext cx="1760619" cy="158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5826172"/>
            <a:ext cx="2260367" cy="70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5638800"/>
            <a:ext cx="1676400" cy="96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3800" y="5765815"/>
            <a:ext cx="990600" cy="76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77400" y="5728438"/>
            <a:ext cx="1821151" cy="728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10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4" name="Google Shape;284;p9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pic>
        <p:nvPicPr>
          <p:cNvPr id="285" name="Google Shape;2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709" y="1438261"/>
            <a:ext cx="347434" cy="52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1024" y="1655394"/>
            <a:ext cx="416922" cy="3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9494" y="1310291"/>
            <a:ext cx="330064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2132" y="1871050"/>
            <a:ext cx="503781" cy="31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6700" y="3838369"/>
            <a:ext cx="642756" cy="4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14727" y="2769802"/>
            <a:ext cx="469038" cy="4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92245" y="4863490"/>
            <a:ext cx="538523" cy="39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88465" y="3253868"/>
            <a:ext cx="503780" cy="3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41052" y="4977579"/>
            <a:ext cx="469038" cy="50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02675" y="5399408"/>
            <a:ext cx="608010" cy="64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30371" y="2954414"/>
            <a:ext cx="469038" cy="4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272132" y="4006445"/>
            <a:ext cx="642756" cy="4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333195" y="2256662"/>
            <a:ext cx="555896" cy="4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506680" y="3390163"/>
            <a:ext cx="816472" cy="4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21180" y="4436328"/>
            <a:ext cx="694869" cy="52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842307" y="1438261"/>
            <a:ext cx="2905354" cy="455172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9"/>
          <p:cNvSpPr txBox="1"/>
          <p:nvPr/>
        </p:nvSpPr>
        <p:spPr>
          <a:xfrm>
            <a:off x="1600200" y="5888273"/>
            <a:ext cx="52030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https://dicionario.acad-ciencias.pt/guia-de-uso/</a:t>
            </a:r>
            <a:endParaRPr/>
          </a:p>
        </p:txBody>
      </p:sp>
      <p:sp>
        <p:nvSpPr>
          <p:cNvPr id="21" name="Google Shape;214;p2">
            <a:extLst>
              <a:ext uri="{FF2B5EF4-FFF2-40B4-BE49-F238E27FC236}">
                <a16:creationId xmlns:a16="http://schemas.microsoft.com/office/drawing/2014/main" id="{DF81CF30-9515-4A8E-83A9-D6C5406BC037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sldNum" idx="12"/>
          </p:nvPr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  <p:sp>
        <p:nvSpPr>
          <p:cNvPr id="309" name="Google Shape;309;p10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pic>
        <p:nvPicPr>
          <p:cNvPr id="310" name="Google Shape;3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063" y="1056620"/>
            <a:ext cx="4254153" cy="404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9685" y="3266420"/>
            <a:ext cx="411616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3838" y="1065673"/>
            <a:ext cx="3350127" cy="54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4;p2">
            <a:extLst>
              <a:ext uri="{FF2B5EF4-FFF2-40B4-BE49-F238E27FC236}">
                <a16:creationId xmlns:a16="http://schemas.microsoft.com/office/drawing/2014/main" id="{B0F39A49-5E2B-4FE1-A684-13D764A5F2C0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12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9" name="Google Shape;319;p11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sp>
        <p:nvSpPr>
          <p:cNvPr id="320" name="Google Shape;320;p11"/>
          <p:cNvSpPr txBox="1"/>
          <p:nvPr/>
        </p:nvSpPr>
        <p:spPr>
          <a:xfrm>
            <a:off x="1142999" y="1676400"/>
            <a:ext cx="1041827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list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gaps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identified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previous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edition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060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comparison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entries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between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Jspell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DLP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060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b="0" i="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i="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b="0" i="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i="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list</a:t>
            </a:r>
            <a:r>
              <a:rPr lang="pt-PT" sz="1800" b="0" i="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i="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b="0" i="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i="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entries</a:t>
            </a:r>
            <a:r>
              <a:rPr lang="pt-PT" sz="1800" b="0" i="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i="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sz="1800" b="0" i="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i="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b="0" i="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i="1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Vocabulário Ortográfico da Língua Portuguesa </a:t>
            </a:r>
            <a:r>
              <a:rPr lang="pt-PT" sz="1800" b="0" i="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(ACL, 2018)</a:t>
            </a:r>
            <a:endParaRPr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None/>
            </a:pPr>
            <a:endParaRPr sz="1800" dirty="0">
              <a:solidFill>
                <a:srgbClr val="07060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lexical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units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extracted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corpus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Portuguese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periodics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pt-PT" sz="1800" i="1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Sketch </a:t>
            </a:r>
            <a:r>
              <a:rPr lang="pt-PT" sz="1800" i="1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Engine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rgbClr val="07060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manual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collection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lexical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units</a:t>
            </a:r>
            <a:endParaRPr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None/>
            </a:pPr>
            <a:endParaRPr sz="1800" dirty="0">
              <a:solidFill>
                <a:srgbClr val="07060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suggestions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sz="1800" dirty="0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solidFill>
                  <a:srgbClr val="070606"/>
                </a:solidFill>
                <a:latin typeface="Merriweather"/>
                <a:ea typeface="Merriweather"/>
                <a:cs typeface="Merriweather"/>
                <a:sym typeface="Merriweather"/>
              </a:rPr>
              <a:t>end-users</a:t>
            </a:r>
            <a:endParaRPr sz="1800" b="0" i="0" dirty="0">
              <a:solidFill>
                <a:srgbClr val="07060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" name="Google Shape;214;p2">
            <a:extLst>
              <a:ext uri="{FF2B5EF4-FFF2-40B4-BE49-F238E27FC236}">
                <a16:creationId xmlns:a16="http://schemas.microsoft.com/office/drawing/2014/main" id="{BFEA6754-0C9C-430E-B6DE-96EFE27B54F6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13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7" name="Google Shape;327;p12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pic>
        <p:nvPicPr>
          <p:cNvPr id="328" name="Google Shape;3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00200"/>
            <a:ext cx="5329181" cy="269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600200"/>
            <a:ext cx="5415991" cy="2522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4;p2">
            <a:extLst>
              <a:ext uri="{FF2B5EF4-FFF2-40B4-BE49-F238E27FC236}">
                <a16:creationId xmlns:a16="http://schemas.microsoft.com/office/drawing/2014/main" id="{F83D2003-C598-4CD2-8C19-CBCF044E6CAF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663" y="1219200"/>
            <a:ext cx="4414989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14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39" name="Google Shape;33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6350" y="1219200"/>
            <a:ext cx="6012567" cy="275616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3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pic>
        <p:nvPicPr>
          <p:cNvPr id="341" name="Google Shape;34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578" y="4353580"/>
            <a:ext cx="3946622" cy="20127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4;p2">
            <a:extLst>
              <a:ext uri="{FF2B5EF4-FFF2-40B4-BE49-F238E27FC236}">
                <a16:creationId xmlns:a16="http://schemas.microsoft.com/office/drawing/2014/main" id="{322E18F1-6C1B-4440-A134-56B321D73A5C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3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15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pic>
        <p:nvPicPr>
          <p:cNvPr id="443" name="Google Shape;44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576" y="1717441"/>
            <a:ext cx="3878295" cy="66769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/>
          <p:nvPr/>
        </p:nvSpPr>
        <p:spPr>
          <a:xfrm rot="-5400000">
            <a:off x="5586207" y="3181321"/>
            <a:ext cx="312190" cy="4953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5748"/>
          </a:solidFill>
          <a:ln w="25400" cap="flat" cmpd="sng">
            <a:solidFill>
              <a:srgbClr val="B05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446" name="Google Shape;44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41" y="3787900"/>
            <a:ext cx="3668215" cy="33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4710" y="3787900"/>
            <a:ext cx="4292831" cy="142689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3"/>
          <p:cNvSpPr/>
          <p:nvPr/>
        </p:nvSpPr>
        <p:spPr>
          <a:xfrm>
            <a:off x="1828800" y="2036899"/>
            <a:ext cx="1041149" cy="173330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355E38-1348-4007-9E4B-AB40A22E4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484" y="1551101"/>
            <a:ext cx="4446053" cy="1668063"/>
          </a:xfrm>
          <a:prstGeom prst="rect">
            <a:avLst/>
          </a:prstGeom>
        </p:spPr>
      </p:pic>
      <p:sp>
        <p:nvSpPr>
          <p:cNvPr id="451" name="Google Shape;451;p23"/>
          <p:cNvSpPr/>
          <p:nvPr/>
        </p:nvSpPr>
        <p:spPr>
          <a:xfrm>
            <a:off x="8087423" y="2504209"/>
            <a:ext cx="724067" cy="166562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5" name="Google Shape;214;p2">
            <a:extLst>
              <a:ext uri="{FF2B5EF4-FFF2-40B4-BE49-F238E27FC236}">
                <a16:creationId xmlns:a16="http://schemas.microsoft.com/office/drawing/2014/main" id="{C4065E48-BC4F-40AA-821D-D1FF14859D60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16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48" name="Google Shape;3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57673"/>
            <a:ext cx="11043754" cy="5292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4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sp>
        <p:nvSpPr>
          <p:cNvPr id="5" name="Google Shape;214;p2">
            <a:extLst>
              <a:ext uri="{FF2B5EF4-FFF2-40B4-BE49-F238E27FC236}">
                <a16:creationId xmlns:a16="http://schemas.microsoft.com/office/drawing/2014/main" id="{2205E82E-8411-4B93-B857-B6E1DFACC8A0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17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57" name="Google Shape;35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241" y="1156802"/>
            <a:ext cx="9652744" cy="270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964486"/>
            <a:ext cx="3631348" cy="242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9775" y="4030288"/>
            <a:ext cx="4667010" cy="167091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5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sp>
        <p:nvSpPr>
          <p:cNvPr id="9" name="Google Shape;214;p2">
            <a:extLst>
              <a:ext uri="{FF2B5EF4-FFF2-40B4-BE49-F238E27FC236}">
                <a16:creationId xmlns:a16="http://schemas.microsoft.com/office/drawing/2014/main" id="{F1313F57-154C-4DA7-A05D-58AE81D23E21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  <p:sp>
        <p:nvSpPr>
          <p:cNvPr id="10" name="Google Shape;450;p23">
            <a:extLst>
              <a:ext uri="{FF2B5EF4-FFF2-40B4-BE49-F238E27FC236}">
                <a16:creationId xmlns:a16="http://schemas.microsoft.com/office/drawing/2014/main" id="{53BA32B6-B005-4069-A33D-687EBB3F1AF4}"/>
              </a:ext>
            </a:extLst>
          </p:cNvPr>
          <p:cNvSpPr/>
          <p:nvPr/>
        </p:nvSpPr>
        <p:spPr>
          <a:xfrm>
            <a:off x="3014804" y="2444436"/>
            <a:ext cx="268584" cy="181069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1" name="Google Shape;450;p23">
            <a:extLst>
              <a:ext uri="{FF2B5EF4-FFF2-40B4-BE49-F238E27FC236}">
                <a16:creationId xmlns:a16="http://schemas.microsoft.com/office/drawing/2014/main" id="{8C9BD48C-2827-4196-B632-702116490BE5}"/>
              </a:ext>
            </a:extLst>
          </p:cNvPr>
          <p:cNvSpPr/>
          <p:nvPr/>
        </p:nvSpPr>
        <p:spPr>
          <a:xfrm>
            <a:off x="3463824" y="5448677"/>
            <a:ext cx="257150" cy="173526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2" name="Google Shape;450;p23">
            <a:extLst>
              <a:ext uri="{FF2B5EF4-FFF2-40B4-BE49-F238E27FC236}">
                <a16:creationId xmlns:a16="http://schemas.microsoft.com/office/drawing/2014/main" id="{BCE0C7E0-2712-4D6D-B2F7-A71CA9567E1E}"/>
              </a:ext>
            </a:extLst>
          </p:cNvPr>
          <p:cNvSpPr/>
          <p:nvPr/>
        </p:nvSpPr>
        <p:spPr>
          <a:xfrm>
            <a:off x="5857592" y="4579545"/>
            <a:ext cx="4359193" cy="1289102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18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78" name="Google Shape;3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5207" y="1521771"/>
            <a:ext cx="4399984" cy="40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591" y="2759234"/>
            <a:ext cx="3667150" cy="150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6160" y="1286067"/>
            <a:ext cx="3684905" cy="457898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7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54F938-C47B-4C0D-9FC4-8A7971FB1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658" y="4710869"/>
            <a:ext cx="4713083" cy="1209321"/>
          </a:xfrm>
          <a:prstGeom prst="rect">
            <a:avLst/>
          </a:prstGeom>
        </p:spPr>
      </p:pic>
      <p:sp>
        <p:nvSpPr>
          <p:cNvPr id="11" name="Google Shape;448;p23">
            <a:extLst>
              <a:ext uri="{FF2B5EF4-FFF2-40B4-BE49-F238E27FC236}">
                <a16:creationId xmlns:a16="http://schemas.microsoft.com/office/drawing/2014/main" id="{CCE578F7-224B-440D-B53F-C15B021D5DBC}"/>
              </a:ext>
            </a:extLst>
          </p:cNvPr>
          <p:cNvSpPr txBox="1"/>
          <p:nvPr/>
        </p:nvSpPr>
        <p:spPr>
          <a:xfrm>
            <a:off x="851027" y="6015376"/>
            <a:ext cx="511520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pt-PT" sz="1000" i="1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hi-fi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”, </a:t>
            </a:r>
            <a:r>
              <a:rPr lang="pt-PT" sz="1000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000" i="1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. Academia das Ciências de Lisboa</a:t>
            </a:r>
            <a:endParaRPr sz="1000" dirty="0"/>
          </a:p>
        </p:txBody>
      </p:sp>
      <p:sp>
        <p:nvSpPr>
          <p:cNvPr id="12" name="Google Shape;444;p23">
            <a:extLst>
              <a:ext uri="{FF2B5EF4-FFF2-40B4-BE49-F238E27FC236}">
                <a16:creationId xmlns:a16="http://schemas.microsoft.com/office/drawing/2014/main" id="{6DEE4CFB-7984-478E-8BC7-EF793C69FCF7}"/>
              </a:ext>
            </a:extLst>
          </p:cNvPr>
          <p:cNvSpPr/>
          <p:nvPr/>
        </p:nvSpPr>
        <p:spPr>
          <a:xfrm>
            <a:off x="3119074" y="2388387"/>
            <a:ext cx="312190" cy="4953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5748"/>
          </a:solidFill>
          <a:ln w="25400" cap="flat" cmpd="sng">
            <a:solidFill>
              <a:srgbClr val="B05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5" name="Google Shape;448;p23">
            <a:extLst>
              <a:ext uri="{FF2B5EF4-FFF2-40B4-BE49-F238E27FC236}">
                <a16:creationId xmlns:a16="http://schemas.microsoft.com/office/drawing/2014/main" id="{91B6C72C-7917-43A3-AF56-F5000B4358F1}"/>
              </a:ext>
            </a:extLst>
          </p:cNvPr>
          <p:cNvSpPr txBox="1"/>
          <p:nvPr/>
        </p:nvSpPr>
        <p:spPr>
          <a:xfrm>
            <a:off x="1305207" y="2030925"/>
            <a:ext cx="471308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pt-PT" sz="1000" i="1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hi-fi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”, </a:t>
            </a:r>
            <a:r>
              <a:rPr lang="pt-PT" sz="1000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000" i="1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Contemporânea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. Academia das Ciências de Lisboa</a:t>
            </a:r>
            <a:endParaRPr sz="1000" dirty="0"/>
          </a:p>
        </p:txBody>
      </p:sp>
      <p:sp>
        <p:nvSpPr>
          <p:cNvPr id="8" name="Google Shape;444;p23">
            <a:extLst>
              <a:ext uri="{FF2B5EF4-FFF2-40B4-BE49-F238E27FC236}">
                <a16:creationId xmlns:a16="http://schemas.microsoft.com/office/drawing/2014/main" id="{8292356E-A65D-4AA2-AD27-FEF8AC2B63D0}"/>
              </a:ext>
            </a:extLst>
          </p:cNvPr>
          <p:cNvSpPr/>
          <p:nvPr/>
        </p:nvSpPr>
        <p:spPr>
          <a:xfrm>
            <a:off x="3119074" y="4314329"/>
            <a:ext cx="312190" cy="4953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5748"/>
          </a:solidFill>
          <a:ln w="25400" cap="flat" cmpd="sng">
            <a:solidFill>
              <a:srgbClr val="B05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6" name="Google Shape;214;p2">
            <a:extLst>
              <a:ext uri="{FF2B5EF4-FFF2-40B4-BE49-F238E27FC236}">
                <a16:creationId xmlns:a16="http://schemas.microsoft.com/office/drawing/2014/main" id="{870E1024-039D-4D33-94FE-83E436F45DE6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  <p:sp>
        <p:nvSpPr>
          <p:cNvPr id="17" name="Google Shape;450;p23">
            <a:extLst>
              <a:ext uri="{FF2B5EF4-FFF2-40B4-BE49-F238E27FC236}">
                <a16:creationId xmlns:a16="http://schemas.microsoft.com/office/drawing/2014/main" id="{6FF3B753-9A94-40F8-87B9-34D142EB0AD6}"/>
              </a:ext>
            </a:extLst>
          </p:cNvPr>
          <p:cNvSpPr/>
          <p:nvPr/>
        </p:nvSpPr>
        <p:spPr>
          <a:xfrm>
            <a:off x="2077925" y="3276505"/>
            <a:ext cx="1253750" cy="697752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89" name="Google Shape;3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92" y="1464996"/>
            <a:ext cx="4467029" cy="9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240" y="3486702"/>
            <a:ext cx="4398118" cy="20545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8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sp>
        <p:nvSpPr>
          <p:cNvPr id="8" name="Google Shape;444;p23">
            <a:extLst>
              <a:ext uri="{FF2B5EF4-FFF2-40B4-BE49-F238E27FC236}">
                <a16:creationId xmlns:a16="http://schemas.microsoft.com/office/drawing/2014/main" id="{E5F004AA-6AC6-473B-8F94-A6EB2DAF67E7}"/>
              </a:ext>
            </a:extLst>
          </p:cNvPr>
          <p:cNvSpPr/>
          <p:nvPr/>
        </p:nvSpPr>
        <p:spPr>
          <a:xfrm rot="16200000">
            <a:off x="5807954" y="1628068"/>
            <a:ext cx="312190" cy="4953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5748"/>
          </a:solidFill>
          <a:ln w="25400" cap="flat" cmpd="sng">
            <a:solidFill>
              <a:srgbClr val="B05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1" name="Google Shape;444;p23">
            <a:extLst>
              <a:ext uri="{FF2B5EF4-FFF2-40B4-BE49-F238E27FC236}">
                <a16:creationId xmlns:a16="http://schemas.microsoft.com/office/drawing/2014/main" id="{E997DE97-BC4F-429F-B04F-D4D61656BEDF}"/>
              </a:ext>
            </a:extLst>
          </p:cNvPr>
          <p:cNvSpPr/>
          <p:nvPr/>
        </p:nvSpPr>
        <p:spPr>
          <a:xfrm rot="16200000">
            <a:off x="5807953" y="4422385"/>
            <a:ext cx="312190" cy="4953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5748"/>
          </a:solidFill>
          <a:ln w="25400" cap="flat" cmpd="sng">
            <a:solidFill>
              <a:srgbClr val="B05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2" name="Google Shape;214;p2">
            <a:extLst>
              <a:ext uri="{FF2B5EF4-FFF2-40B4-BE49-F238E27FC236}">
                <a16:creationId xmlns:a16="http://schemas.microsoft.com/office/drawing/2014/main" id="{C071D542-AFED-4F19-8565-AAD119E9B55F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CE71A4-AECF-4439-9D4E-5152E6D8B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738" y="1674176"/>
            <a:ext cx="4892539" cy="12022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F839B3-8FBA-486F-A60B-AA67E6C31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615" y="3595829"/>
            <a:ext cx="4850841" cy="1723508"/>
          </a:xfrm>
          <a:prstGeom prst="rect">
            <a:avLst/>
          </a:prstGeom>
        </p:spPr>
      </p:pic>
      <p:sp>
        <p:nvSpPr>
          <p:cNvPr id="17" name="Google Shape;450;p23">
            <a:extLst>
              <a:ext uri="{FF2B5EF4-FFF2-40B4-BE49-F238E27FC236}">
                <a16:creationId xmlns:a16="http://schemas.microsoft.com/office/drawing/2014/main" id="{685019C7-4D36-48F9-B86B-4165C5FEEB18}"/>
              </a:ext>
            </a:extLst>
          </p:cNvPr>
          <p:cNvSpPr/>
          <p:nvPr/>
        </p:nvSpPr>
        <p:spPr>
          <a:xfrm>
            <a:off x="955992" y="4380234"/>
            <a:ext cx="700792" cy="142787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8" name="Google Shape;450;p23">
            <a:extLst>
              <a:ext uri="{FF2B5EF4-FFF2-40B4-BE49-F238E27FC236}">
                <a16:creationId xmlns:a16="http://schemas.microsoft.com/office/drawing/2014/main" id="{3B70BB02-2279-4423-910E-E2744ED13ADE}"/>
              </a:ext>
            </a:extLst>
          </p:cNvPr>
          <p:cNvSpPr/>
          <p:nvPr/>
        </p:nvSpPr>
        <p:spPr>
          <a:xfrm>
            <a:off x="9677400" y="4523021"/>
            <a:ext cx="725032" cy="230048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>
            <a:spLocks noGrp="1"/>
          </p:cNvSpPr>
          <p:nvPr>
            <p:ph type="sldNum" idx="12"/>
          </p:nvPr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  <p:sp>
        <p:nvSpPr>
          <p:cNvPr id="214" name="Google Shape;214;p2"/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  <p:sp>
        <p:nvSpPr>
          <p:cNvPr id="215" name="Google Shape;215;p2"/>
          <p:cNvSpPr txBox="1">
            <a:spLocks noGrp="1"/>
          </p:cNvSpPr>
          <p:nvPr>
            <p:ph type="body" idx="1"/>
          </p:nvPr>
        </p:nvSpPr>
        <p:spPr>
          <a:xfrm>
            <a:off x="1259782" y="1558947"/>
            <a:ext cx="10439400" cy="493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351830" marR="3572" lvl="0" indent="-34290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2000"/>
              <a:buFont typeface="Arial" panose="020B0604020202020204" pitchFamily="34" charset="0"/>
              <a:buChar char="•"/>
            </a:pPr>
            <a:r>
              <a:rPr lang="pt-PT" sz="20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Academia das Ciências de Lisboa [Lisbon </a:t>
            </a:r>
            <a:r>
              <a:rPr lang="pt-PT" sz="20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Academy</a:t>
            </a:r>
            <a:r>
              <a:rPr lang="pt-PT" sz="20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20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20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20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Sciences</a:t>
            </a:r>
            <a:r>
              <a:rPr lang="pt-PT" sz="20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]</a:t>
            </a:r>
            <a:endParaRPr dirty="0"/>
          </a:p>
          <a:p>
            <a:pPr marL="8930" marR="3572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294680" marR="3572" lvl="0" indent="-28575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2000"/>
              <a:buFont typeface="Arial"/>
              <a:buChar char="•"/>
            </a:pPr>
            <a:r>
              <a:rPr lang="pt-PT" sz="2000" b="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0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 dirty="0"/>
          </a:p>
          <a:p>
            <a:pPr marL="673303" marR="3572" lvl="1" indent="-34290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1400"/>
              <a:buFont typeface="Arial"/>
              <a:buChar char="•"/>
            </a:pP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presentation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workflow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(DLP)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project</a:t>
            </a:r>
            <a:endParaRPr dirty="0"/>
          </a:p>
          <a:p>
            <a:pPr marL="673303" marR="3572" lvl="1" indent="-34290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1400"/>
              <a:buFont typeface="Arial"/>
              <a:buChar char="•"/>
            </a:pP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presentation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DLP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model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general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characteristics</a:t>
            </a:r>
            <a:endParaRPr dirty="0"/>
          </a:p>
          <a:p>
            <a:pPr marL="673303" marR="3572" lvl="1" indent="-34290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1400"/>
              <a:buFont typeface="Arial"/>
              <a:buChar char="•"/>
            </a:pP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main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conversion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errors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PDF to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database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dirty="0"/>
          </a:p>
          <a:p>
            <a:pPr marL="673303" marR="3572" lvl="1" indent="-34290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1400"/>
              <a:buFont typeface="Arial"/>
              <a:buChar char="•"/>
            </a:pP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main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changes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introduced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compared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previous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edition</a:t>
            </a:r>
            <a:endParaRPr dirty="0"/>
          </a:p>
          <a:p>
            <a:pPr marL="673303" marR="3572" lvl="1" indent="-34290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1400"/>
              <a:buFont typeface="Arial"/>
              <a:buChar char="•"/>
            </a:pP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measures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implemented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ensure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quality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long-term</a:t>
            </a:r>
            <a:r>
              <a:rPr lang="pt-PT" sz="14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preservation</a:t>
            </a:r>
            <a:endParaRPr sz="1400" b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8930" marR="3572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294680" marR="3572" lvl="0" indent="-28575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2000"/>
              <a:buFont typeface="Arial"/>
              <a:buChar char="•"/>
            </a:pPr>
            <a:r>
              <a:rPr lang="pt-PT" sz="2000" b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</a:t>
            </a:r>
            <a:r>
              <a:rPr lang="pt-PT" sz="2000" b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work</a:t>
            </a:r>
            <a:endParaRPr sz="2000" b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94680" marR="3572" lvl="0" indent="-15875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2000"/>
              <a:buFont typeface="Arial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294680" marR="3572" lvl="0" indent="-15875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2000"/>
              <a:buFont typeface="Arial"/>
              <a:buNone/>
            </a:pPr>
            <a:endParaRPr sz="2000" b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94680" marR="3572" lvl="0" indent="-15875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2000"/>
              <a:buFont typeface="Arial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294680" marR="3572" lvl="0" indent="-158750" algn="l" rtl="0">
              <a:spcBef>
                <a:spcPts val="600"/>
              </a:spcBef>
              <a:spcAft>
                <a:spcPts val="0"/>
              </a:spcAft>
              <a:buClr>
                <a:srgbClr val="B05748"/>
              </a:buClr>
              <a:buSzPts val="2000"/>
              <a:buFont typeface="Arial"/>
              <a:buNone/>
            </a:pPr>
            <a:endParaRPr sz="2000" b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Google Shape;216;p2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Outline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20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33" name="Google Shape;4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268" y="2384929"/>
            <a:ext cx="4130532" cy="163481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2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sp>
        <p:nvSpPr>
          <p:cNvPr id="7" name="Google Shape;214;p2">
            <a:extLst>
              <a:ext uri="{FF2B5EF4-FFF2-40B4-BE49-F238E27FC236}">
                <a16:creationId xmlns:a16="http://schemas.microsoft.com/office/drawing/2014/main" id="{800A7611-016D-45E3-9F86-B2ADCA9EF0B1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9F5CCCC-B4C4-42BE-9317-E4BC5BB72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13" y="2027697"/>
            <a:ext cx="5142368" cy="2971793"/>
          </a:xfrm>
          <a:prstGeom prst="rect">
            <a:avLst/>
          </a:prstGeom>
        </p:spPr>
      </p:pic>
      <p:sp>
        <p:nvSpPr>
          <p:cNvPr id="10" name="Google Shape;444;p23">
            <a:extLst>
              <a:ext uri="{FF2B5EF4-FFF2-40B4-BE49-F238E27FC236}">
                <a16:creationId xmlns:a16="http://schemas.microsoft.com/office/drawing/2014/main" id="{3E110DB8-106B-4DF2-97B3-61DE44C9061E}"/>
              </a:ext>
            </a:extLst>
          </p:cNvPr>
          <p:cNvSpPr/>
          <p:nvPr/>
        </p:nvSpPr>
        <p:spPr>
          <a:xfrm rot="16200000">
            <a:off x="5438728" y="2954655"/>
            <a:ext cx="312190" cy="4953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5748"/>
          </a:solidFill>
          <a:ln w="25400" cap="flat" cmpd="sng">
            <a:solidFill>
              <a:srgbClr val="B05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1" name="Google Shape;450;p23">
            <a:extLst>
              <a:ext uri="{FF2B5EF4-FFF2-40B4-BE49-F238E27FC236}">
                <a16:creationId xmlns:a16="http://schemas.microsoft.com/office/drawing/2014/main" id="{12A0B297-A3AC-4B8C-A2B6-E19456D42DE5}"/>
              </a:ext>
            </a:extLst>
          </p:cNvPr>
          <p:cNvSpPr/>
          <p:nvPr/>
        </p:nvSpPr>
        <p:spPr>
          <a:xfrm>
            <a:off x="2764295" y="2393982"/>
            <a:ext cx="386310" cy="186255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2" name="Google Shape;450;p23">
            <a:extLst>
              <a:ext uri="{FF2B5EF4-FFF2-40B4-BE49-F238E27FC236}">
                <a16:creationId xmlns:a16="http://schemas.microsoft.com/office/drawing/2014/main" id="{C2517797-B3FF-4E8A-9E51-8D02D1F16422}"/>
              </a:ext>
            </a:extLst>
          </p:cNvPr>
          <p:cNvSpPr/>
          <p:nvPr/>
        </p:nvSpPr>
        <p:spPr>
          <a:xfrm>
            <a:off x="6301213" y="2580238"/>
            <a:ext cx="1620568" cy="172016"/>
          </a:xfrm>
          <a:prstGeom prst="rect">
            <a:avLst/>
          </a:prstGeom>
          <a:solidFill>
            <a:srgbClr val="FFFF00">
              <a:alpha val="32941"/>
            </a:srgbClr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pic>
        <p:nvPicPr>
          <p:cNvPr id="409" name="Google Shape;4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6982" y="3519686"/>
            <a:ext cx="4751310" cy="280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8020" y="1554932"/>
            <a:ext cx="3694650" cy="17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2527" y="1874901"/>
            <a:ext cx="3009511" cy="18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9474" y="2186516"/>
            <a:ext cx="3019657" cy="17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8019" y="2560018"/>
            <a:ext cx="2425875" cy="17255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0"/>
          <p:cNvSpPr txBox="1"/>
          <p:nvPr/>
        </p:nvSpPr>
        <p:spPr>
          <a:xfrm>
            <a:off x="1349475" y="3030453"/>
            <a:ext cx="277890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pt-PT" sz="1000" i="1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free</a:t>
            </a:r>
            <a:r>
              <a:rPr lang="pt-PT" sz="1000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/</a:t>
            </a:r>
            <a:r>
              <a:rPr lang="pt-PT" sz="1000" i="1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ice-cream</a:t>
            </a:r>
            <a:r>
              <a:rPr lang="pt-PT" sz="1000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/</a:t>
            </a:r>
            <a:r>
              <a:rPr lang="pt-PT" sz="1000" i="1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nonsense</a:t>
            </a:r>
            <a:r>
              <a:rPr lang="pt-PT" sz="1000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/</a:t>
            </a:r>
            <a:r>
              <a:rPr lang="pt-PT" sz="1000" i="1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volley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”,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dirty="0" err="1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000" i="1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Contemporânea </a:t>
            </a:r>
            <a:r>
              <a:rPr lang="pt-PT" sz="1000" dirty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(2001) </a:t>
            </a:r>
            <a:endParaRPr sz="1000" dirty="0"/>
          </a:p>
        </p:txBody>
      </p:sp>
      <p:pic>
        <p:nvPicPr>
          <p:cNvPr id="416" name="Google Shape;41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6983" y="1408830"/>
            <a:ext cx="4751309" cy="190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14;p2">
            <a:extLst>
              <a:ext uri="{FF2B5EF4-FFF2-40B4-BE49-F238E27FC236}">
                <a16:creationId xmlns:a16="http://schemas.microsoft.com/office/drawing/2014/main" id="{17E635B7-6E12-490B-AEAB-54D5432E677F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22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58" name="Google Shape;458;p24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sp>
        <p:nvSpPr>
          <p:cNvPr id="459" name="Google Shape;459;p24"/>
          <p:cNvSpPr txBox="1"/>
          <p:nvPr/>
        </p:nvSpPr>
        <p:spPr>
          <a:xfrm>
            <a:off x="1166743" y="1596639"/>
            <a:ext cx="10287000" cy="41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Long-Term</a:t>
            </a:r>
            <a:r>
              <a:rPr lang="pt-PT" sz="18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1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Preservation</a:t>
            </a:r>
            <a:endParaRPr dirty="0"/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127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Use open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formats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following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public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standards</a:t>
            </a:r>
          </a:p>
          <a:p>
            <a:pPr marL="4127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Document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decisions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standard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adaptation/interpretation</a:t>
            </a:r>
            <a:endParaRPr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2857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2857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Ensure</a:t>
            </a:r>
            <a:r>
              <a:rPr lang="pt-PT" sz="18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1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Quality</a:t>
            </a:r>
            <a:endParaRPr sz="18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285750" lvl="1">
              <a:lnSpc>
                <a:spcPct val="125000"/>
              </a:lnSpc>
              <a:buClr>
                <a:schemeClr val="dk1"/>
              </a:buClr>
              <a:buSzPts val="1100"/>
            </a:pPr>
            <a:endParaRPr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marR="285750" lvl="1" indent="-285750">
              <a:lnSpc>
                <a:spcPct val="125000"/>
              </a:lnSpc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Development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tools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check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consistency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001713" marR="285750" lvl="2" indent="-285750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references/cross-references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existing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entries</a:t>
            </a:r>
            <a:endParaRPr lang="pt-PT"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001713" marR="285750" lvl="2" indent="-285750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conventions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for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specific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contexts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language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constructs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sense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0, etc.) </a:t>
            </a:r>
          </a:p>
          <a:p>
            <a:pPr marL="1001713" marR="285750" lvl="2" indent="-285750">
              <a:lnSpc>
                <a:spcPct val="125000"/>
              </a:lnSpc>
              <a:buClr>
                <a:schemeClr val="accent6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order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components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collocations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pt-PT" sz="160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quotes</a:t>
            </a:r>
            <a:r>
              <a:rPr lang="pt-PT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" name="Google Shape;214;p2">
            <a:extLst>
              <a:ext uri="{FF2B5EF4-FFF2-40B4-BE49-F238E27FC236}">
                <a16:creationId xmlns:a16="http://schemas.microsoft.com/office/drawing/2014/main" id="{C5CD55E2-DB18-404E-BEB9-0677E17CDDDE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work</a:t>
            </a:r>
            <a:endParaRPr sz="2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5" name="Google Shape;475;p26"/>
          <p:cNvSpPr txBox="1"/>
          <p:nvPr/>
        </p:nvSpPr>
        <p:spPr>
          <a:xfrm>
            <a:off x="685800" y="1905000"/>
            <a:ext cx="11303000" cy="370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56590" lvl="0" indent="-1365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Merriweather"/>
              <a:buChar char="•"/>
            </a:pP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Continuously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update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DLP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by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adding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new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lexical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units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  <a:p>
            <a:pPr marL="656590" lvl="0" indent="-349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656590" lvl="0" indent="-1365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Merriweather"/>
              <a:buChar char="•"/>
            </a:pP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Improve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overall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encoding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lexicographic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components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develop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clear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metalanguage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  <a:p>
            <a:pPr marL="656590" lvl="0" indent="-349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656590" lvl="0" indent="-1365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Merriweather"/>
              <a:buChar char="•"/>
            </a:pP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Enhance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search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engine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algorithm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for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accurate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results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  <a:p>
            <a:pPr marL="656590" lvl="0" indent="-349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656590" lvl="0" indent="-1365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Merriweather"/>
              <a:buChar char="•"/>
            </a:pP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Link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DLP’s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lexicographic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data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with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other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reference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resources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for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comprehensive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information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  <a:p>
            <a:pPr marL="656590" lvl="0" indent="-349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656590" lvl="0" indent="-1365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Merriweather"/>
              <a:buChar char="•"/>
            </a:pP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Review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organise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terms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DLP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based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on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terminological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principles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create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definitions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that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align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with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these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principles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  <a:p>
            <a:pPr marL="656590" lvl="0" indent="-349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656590" lvl="0" indent="-1365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Merriweather"/>
              <a:buChar char="•"/>
            </a:pP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Stay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informed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involved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other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lexicographic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projects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for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ongoing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learning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collaboration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  <a:p>
            <a:pPr marL="656590" lvl="0" indent="-349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656590" lvl="0" indent="-136525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Merriweather"/>
              <a:buChar char="•"/>
            </a:pP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Explore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collaborations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with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research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centres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 cultural </a:t>
            </a:r>
            <a:r>
              <a:rPr lang="pt-PT" sz="1600" dirty="0" err="1">
                <a:latin typeface="Merriweather"/>
                <a:ea typeface="Merriweather"/>
                <a:cs typeface="Merriweather"/>
                <a:sym typeface="Merriweather"/>
              </a:rPr>
              <a:t>organisations</a:t>
            </a:r>
            <a:r>
              <a:rPr lang="pt-PT" sz="16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65659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" name="Google Shape;214;p2">
            <a:extLst>
              <a:ext uri="{FF2B5EF4-FFF2-40B4-BE49-F238E27FC236}">
                <a16:creationId xmlns:a16="http://schemas.microsoft.com/office/drawing/2014/main" id="{656D7FB1-649B-4AF4-80E3-CA02D2B36044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 idx="4294967295"/>
          </p:nvPr>
        </p:nvSpPr>
        <p:spPr>
          <a:xfrm>
            <a:off x="2200521" y="1918925"/>
            <a:ext cx="9144000" cy="36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25" rIns="0" bIns="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None/>
            </a:pPr>
            <a:r>
              <a:rPr lang="pt-PT" sz="1800" b="0"/>
              <a:t>Ana Salgado </a:t>
            </a:r>
            <a:r>
              <a:rPr lang="pt-PT" sz="1800" b="0" u="sng">
                <a:solidFill>
                  <a:schemeClr val="hlink"/>
                </a:solidFill>
                <a:hlinkClick r:id="rId3"/>
              </a:rPr>
              <a:t>ana.salgado@fcsh.unl.pt</a:t>
            </a:r>
            <a:br>
              <a:rPr lang="pt-PT" sz="1800" b="0"/>
            </a:br>
            <a:br>
              <a:rPr lang="pt-PT" sz="1800" b="0"/>
            </a:br>
            <a:r>
              <a:rPr lang="pt-PT" sz="1800" b="0"/>
              <a:t>Alberto Simões </a:t>
            </a:r>
            <a:r>
              <a:rPr lang="pt-PT" sz="1800" b="0" i="0" u="sng" strike="noStrike">
                <a:solidFill>
                  <a:schemeClr val="hlink"/>
                </a:solidFill>
                <a:hlinkClick r:id="rId4"/>
              </a:rPr>
              <a:t>asimoes@ipca.pt</a:t>
            </a:r>
            <a:br>
              <a:rPr lang="pt-PT" sz="1800" b="0" i="0" u="none" strike="noStrike"/>
            </a:br>
            <a:br>
              <a:rPr lang="pt-PT" sz="1800" b="0"/>
            </a:br>
            <a:r>
              <a:rPr lang="pt-PT" sz="1800" b="0"/>
              <a:t>Álvaro Iriarte Sanromán </a:t>
            </a:r>
            <a:r>
              <a:rPr lang="pt-PT" sz="1800" b="0" u="sng">
                <a:solidFill>
                  <a:schemeClr val="hlink"/>
                </a:solidFill>
                <a:hlinkClick r:id="rId5"/>
              </a:rPr>
              <a:t>alvaro@elach.uminho.pt</a:t>
            </a:r>
            <a:br>
              <a:rPr lang="pt-PT" sz="1800" b="0"/>
            </a:br>
            <a:br>
              <a:rPr lang="pt-PT" sz="1800" b="0"/>
            </a:br>
            <a:r>
              <a:rPr lang="pt-PT" sz="1800" b="0"/>
              <a:t>Rita Vieira </a:t>
            </a:r>
            <a:r>
              <a:rPr lang="pt-PT" sz="1800" b="0" u="sng">
                <a:solidFill>
                  <a:schemeClr val="hlink"/>
                </a:solidFill>
                <a:hlinkClick r:id="rId6"/>
              </a:rPr>
              <a:t>illlp@acad-ciencias.pt</a:t>
            </a:r>
            <a:br>
              <a:rPr lang="pt-PT" sz="1800" b="0"/>
            </a:br>
            <a:br>
              <a:rPr lang="pt-PT" sz="1800" b="0"/>
            </a:br>
            <a:r>
              <a:rPr lang="pt-PT" sz="1800" b="0"/>
              <a:t>Manuela Ferreira </a:t>
            </a:r>
            <a:r>
              <a:rPr lang="pt-PT" sz="1800" b="0" u="sng">
                <a:solidFill>
                  <a:schemeClr val="hlink"/>
                </a:solidFill>
                <a:hlinkClick r:id="rId6"/>
              </a:rPr>
              <a:t>illlp@acad-ciencias.pt</a:t>
            </a:r>
            <a:br>
              <a:rPr lang="pt-PT" sz="1800" b="0"/>
            </a:br>
            <a:br>
              <a:rPr lang="pt-PT" sz="1800" b="0"/>
            </a:br>
            <a:r>
              <a:rPr lang="pt-PT" sz="1800" b="0"/>
              <a:t>Rita Carmo </a:t>
            </a:r>
            <a:r>
              <a:rPr lang="pt-PT" sz="1800" b="0" u="sng">
                <a:solidFill>
                  <a:schemeClr val="hlink"/>
                </a:solidFill>
                <a:hlinkClick r:id="rId6"/>
              </a:rPr>
              <a:t>illlp@acad-ciencias.pt</a:t>
            </a:r>
            <a:br>
              <a:rPr lang="pt-PT" sz="1800" b="0"/>
            </a:br>
            <a:br>
              <a:rPr lang="pt-PT" sz="1800" b="0"/>
            </a:br>
            <a:r>
              <a:rPr lang="pt-PT" sz="1800" b="0"/>
              <a:t>Conceição Pinheiro </a:t>
            </a:r>
            <a:r>
              <a:rPr lang="pt-PT" sz="1800" b="0" u="sng">
                <a:solidFill>
                  <a:schemeClr val="hlink"/>
                </a:solidFill>
                <a:hlinkClick r:id="rId6"/>
              </a:rPr>
              <a:t>illlp@acad-ciencias.pt</a:t>
            </a:r>
            <a:endParaRPr sz="1800"/>
          </a:p>
        </p:txBody>
      </p:sp>
      <p:pic>
        <p:nvPicPr>
          <p:cNvPr id="481" name="Google Shape;48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3033" y="6041604"/>
            <a:ext cx="2260367" cy="70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6800" y="5858497"/>
            <a:ext cx="1676400" cy="96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08849" y="6019800"/>
            <a:ext cx="1821151" cy="72846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7"/>
          <p:cNvSpPr/>
          <p:nvPr/>
        </p:nvSpPr>
        <p:spPr>
          <a:xfrm>
            <a:off x="846011" y="457200"/>
            <a:ext cx="10499990" cy="923330"/>
          </a:xfrm>
          <a:prstGeom prst="rect">
            <a:avLst/>
          </a:prstGeom>
          <a:solidFill>
            <a:srgbClr val="B0574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 for your attention!</a:t>
            </a:r>
            <a:endParaRPr/>
          </a:p>
        </p:txBody>
      </p:sp>
      <p:pic>
        <p:nvPicPr>
          <p:cNvPr id="485" name="Google Shape;485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3559" y="5507545"/>
            <a:ext cx="1449042" cy="130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43800" y="5952691"/>
            <a:ext cx="1066800" cy="82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>
            <a:spLocks noGrp="1"/>
          </p:cNvSpPr>
          <p:nvPr>
            <p:ph type="sldNum" idx="12"/>
          </p:nvPr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  <p:sp>
        <p:nvSpPr>
          <p:cNvPr id="223" name="Google Shape;223;p3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Academia das Ciências de Lisboa</a:t>
            </a:r>
            <a:endParaRPr/>
          </a:p>
        </p:txBody>
      </p:sp>
      <p:sp>
        <p:nvSpPr>
          <p:cNvPr id="224" name="Google Shape;224;p3"/>
          <p:cNvSpPr txBox="1"/>
          <p:nvPr/>
        </p:nvSpPr>
        <p:spPr>
          <a:xfrm>
            <a:off x="785674" y="1425537"/>
            <a:ext cx="10962582" cy="35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«</a:t>
            </a:r>
            <a:r>
              <a:rPr lang="pt-PT" sz="1800" i="1" dirty="0">
                <a:latin typeface="Merriweather"/>
                <a:ea typeface="Merriweather"/>
                <a:cs typeface="Merriweather"/>
                <a:sym typeface="Merriweather"/>
              </a:rPr>
              <a:t>utilíssimos intentos, que a composição de hum </a:t>
            </a:r>
            <a:r>
              <a:rPr lang="pt-PT" sz="1800" i="1" dirty="0" err="1">
                <a:latin typeface="Merriweather"/>
                <a:ea typeface="Merriweather"/>
                <a:cs typeface="Merriweather"/>
                <a:sym typeface="Merriweather"/>
              </a:rPr>
              <a:t>Diccionario</a:t>
            </a:r>
            <a:r>
              <a:rPr lang="pt-PT" sz="1800" i="1" dirty="0">
                <a:latin typeface="Merriweather"/>
                <a:ea typeface="Merriweather"/>
                <a:cs typeface="Merriweather"/>
                <a:sym typeface="Merriweather"/>
              </a:rPr>
              <a:t> da mesma </a:t>
            </a:r>
            <a:r>
              <a:rPr lang="pt-PT" sz="1800" i="1" dirty="0" err="1">
                <a:latin typeface="Merriweather"/>
                <a:ea typeface="Merriweather"/>
                <a:cs typeface="Merriweather"/>
                <a:sym typeface="Merriweather"/>
              </a:rPr>
              <a:t>lingoa</a:t>
            </a:r>
            <a:r>
              <a:rPr lang="pt-PT" sz="1800" i="1" dirty="0">
                <a:latin typeface="Merriweather"/>
                <a:ea typeface="Merriweather"/>
                <a:cs typeface="Merriweather"/>
                <a:sym typeface="Merriweather"/>
              </a:rPr>
              <a:t> fizesse parte de seus primeiros trabalhos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» [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very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useful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intentions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that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composition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dictionary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same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language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should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be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part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its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first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works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] (ACL, 1793, s. p.) </a:t>
            </a:r>
            <a:endParaRPr sz="1800" dirty="0"/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plan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for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dictionary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was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presented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during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an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academic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session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on </a:t>
            </a:r>
            <a:r>
              <a:rPr lang="pt-PT" sz="1800" dirty="0" err="1">
                <a:latin typeface="Merriweather"/>
                <a:ea typeface="Merriweather"/>
                <a:cs typeface="Merriweather"/>
                <a:sym typeface="Merriweather"/>
              </a:rPr>
              <a:t>July</a:t>
            </a:r>
            <a:r>
              <a:rPr lang="pt-PT" sz="1800" dirty="0">
                <a:latin typeface="Merriweather"/>
                <a:ea typeface="Merriweather"/>
                <a:cs typeface="Merriweather"/>
                <a:sym typeface="Merriweather"/>
              </a:rPr>
              <a:t> 4, 1780. 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25" name="Google Shape;2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007597"/>
            <a:ext cx="2286000" cy="139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1904" y="2428269"/>
            <a:ext cx="4977594" cy="2001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"/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et al. (2023). </a:t>
            </a:r>
            <a:r>
              <a:rPr lang="pt-PT" sz="843" i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"/>
          <p:cNvSpPr txBox="1">
            <a:spLocks noGrp="1"/>
          </p:cNvSpPr>
          <p:nvPr>
            <p:ph type="sldNum" idx="12"/>
          </p:nvPr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  <p:sp>
        <p:nvSpPr>
          <p:cNvPr id="234" name="Google Shape;234;p4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Academia das Ciências de Lisboa (dictionaries)</a:t>
            </a:r>
            <a:endParaRPr/>
          </a:p>
        </p:txBody>
      </p:sp>
      <p:sp>
        <p:nvSpPr>
          <p:cNvPr id="235" name="Google Shape;235;p4"/>
          <p:cNvSpPr txBox="1"/>
          <p:nvPr/>
        </p:nvSpPr>
        <p:spPr>
          <a:xfrm>
            <a:off x="761998" y="1566731"/>
            <a:ext cx="7086601" cy="39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1" dirty="0" err="1">
                <a:latin typeface="Merriweather"/>
                <a:ea typeface="Merriweather"/>
                <a:cs typeface="Merriweather"/>
                <a:sym typeface="Merriweather"/>
              </a:rPr>
              <a:t>Diccionario</a:t>
            </a:r>
            <a:r>
              <a:rPr lang="pt-PT" sz="1800" b="1" i="1" dirty="0">
                <a:latin typeface="Merriweather"/>
                <a:ea typeface="Merriweather"/>
                <a:cs typeface="Merriweather"/>
                <a:sym typeface="Merriweather"/>
              </a:rPr>
              <a:t> da </a:t>
            </a:r>
            <a:r>
              <a:rPr lang="pt-PT" sz="1800" b="1" i="1" dirty="0" err="1">
                <a:latin typeface="Merriweather"/>
                <a:ea typeface="Merriweather"/>
                <a:cs typeface="Merriweather"/>
                <a:sym typeface="Merriweather"/>
              </a:rPr>
              <a:t>Lingoa</a:t>
            </a:r>
            <a:r>
              <a:rPr lang="pt-PT" sz="1800" b="1" i="1" dirty="0">
                <a:latin typeface="Merriweather"/>
                <a:ea typeface="Merriweather"/>
                <a:cs typeface="Merriweather"/>
                <a:sym typeface="Merriweather"/>
              </a:rPr>
              <a:t> Portuguesa</a:t>
            </a:r>
            <a:r>
              <a:rPr lang="pt-PT" sz="1800" b="1" dirty="0">
                <a:latin typeface="Merriweather"/>
                <a:ea typeface="Merriweather"/>
                <a:cs typeface="Merriweather"/>
                <a:sym typeface="Merriweather"/>
              </a:rPr>
              <a:t> (1793)</a:t>
            </a:r>
            <a:endParaRPr dirty="0"/>
          </a:p>
          <a:p>
            <a:pPr marL="12700" marR="5080" lvl="0" indent="0" algn="l" rtl="0">
              <a:lnSpc>
                <a:spcPct val="120400"/>
              </a:lnSpc>
              <a:spcBef>
                <a:spcPts val="100"/>
              </a:spcBef>
              <a:spcAft>
                <a:spcPts val="0"/>
              </a:spcAft>
              <a:buSzPts val="1400"/>
              <a:buFont typeface="Merriweather"/>
              <a:buNone/>
            </a:pP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Academia Real das </a:t>
            </a: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Sciencias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 de Lisboa</a:t>
            </a:r>
            <a:endParaRPr sz="1400" b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100"/>
              </a:spcBef>
              <a:spcAft>
                <a:spcPts val="0"/>
              </a:spcAft>
              <a:buSzPts val="1400"/>
              <a:buFont typeface="Merriweather"/>
              <a:buNone/>
            </a:pP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sz="1400" b="1" dirty="0"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to </a:t>
            </a:r>
            <a:r>
              <a:rPr lang="pt-PT" sz="1400" b="1" dirty="0" err="1">
                <a:latin typeface="Merriweather"/>
                <a:ea typeface="Merriweather"/>
                <a:cs typeface="Merriweather"/>
                <a:sym typeface="Merriweather"/>
              </a:rPr>
              <a:t>azurrar</a:t>
            </a:r>
            <a:endParaRPr sz="1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None/>
            </a:pP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1" dirty="0"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1800" b="1" dirty="0">
                <a:latin typeface="Merriweather"/>
                <a:ea typeface="Merriweather"/>
                <a:cs typeface="Merriweather"/>
                <a:sym typeface="Merriweather"/>
              </a:rPr>
              <a:t>(1976)</a:t>
            </a:r>
            <a:endParaRPr dirty="0"/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Academia das Ciências de Lisboa, </a:t>
            </a: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coord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. Jacinto Prado Coelho (1920–1984) 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1" dirty="0"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pt-PT" sz="1400" b="1" dirty="0" err="1">
                <a:latin typeface="Merriweather"/>
                <a:ea typeface="Merriweather"/>
                <a:cs typeface="Merriweather"/>
                <a:sym typeface="Merriweather"/>
              </a:rPr>
              <a:t>azuverte</a:t>
            </a:r>
            <a:r>
              <a:rPr lang="pt-PT" sz="14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(678pp.)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1" dirty="0">
                <a:latin typeface="Merriweather"/>
                <a:ea typeface="Merriweather"/>
                <a:cs typeface="Merriweather"/>
                <a:sym typeface="Merriweather"/>
              </a:rPr>
              <a:t>Dicionário da Língua Portuguesa Contemporânea</a:t>
            </a:r>
            <a:r>
              <a:rPr lang="pt-PT" sz="1800" b="1" dirty="0">
                <a:latin typeface="Merriweather"/>
                <a:ea typeface="Merriweather"/>
                <a:cs typeface="Merriweather"/>
                <a:sym typeface="Merriweather"/>
              </a:rPr>
              <a:t> (2001)</a:t>
            </a:r>
            <a:endParaRPr dirty="0"/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Academia das Ciências de Lisboa, </a:t>
            </a: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coord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. João Malaca Casteleiro (1920–1984), Editorial Verbo</a:t>
            </a:r>
            <a:endParaRPr dirty="0"/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1" dirty="0"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pt-PT" sz="1400" b="1" dirty="0">
                <a:latin typeface="Merriweather"/>
                <a:ea typeface="Merriweather"/>
                <a:cs typeface="Merriweather"/>
                <a:sym typeface="Merriweather"/>
              </a:rPr>
              <a:t>z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, 2 </a:t>
            </a: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vols</a:t>
            </a: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. (A-F e G-Z; pp. 3809pp.)</a:t>
            </a:r>
            <a:b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69,426 </a:t>
            </a: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entries</a:t>
            </a:r>
            <a:endParaRPr sz="1400" b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dirty="0">
                <a:latin typeface="Merriweather"/>
                <a:ea typeface="Merriweather"/>
                <a:cs typeface="Merriweather"/>
                <a:sym typeface="Merriweather"/>
              </a:rPr>
              <a:t>167,556 </a:t>
            </a:r>
            <a:r>
              <a:rPr lang="pt-PT" sz="1400" b="0" dirty="0" err="1">
                <a:latin typeface="Merriweather"/>
                <a:ea typeface="Merriweather"/>
                <a:cs typeface="Merriweather"/>
                <a:sym typeface="Merriweather"/>
              </a:rPr>
              <a:t>senses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6" name="Google Shape;236;p4" descr="DICCIONARIO DA LINGOA PORTUGUEZA. Publicado pela Academia Real das  Sciencias de Lisboa.: Fair Hard Cover | Livraria Castro e Silv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1752600"/>
            <a:ext cx="1112901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562300" y="3096301"/>
            <a:ext cx="1605604" cy="120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400" y="4267200"/>
            <a:ext cx="1413049" cy="14280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4;p2">
            <a:extLst>
              <a:ext uri="{FF2B5EF4-FFF2-40B4-BE49-F238E27FC236}">
                <a16:creationId xmlns:a16="http://schemas.microsoft.com/office/drawing/2014/main" id="{18A73A8A-CE8D-4D29-AF79-2437EAEADBE9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"/>
          <p:cNvSpPr txBox="1">
            <a:spLocks noGrp="1"/>
          </p:cNvSpPr>
          <p:nvPr>
            <p:ph type="body" idx="1"/>
          </p:nvPr>
        </p:nvSpPr>
        <p:spPr>
          <a:xfrm>
            <a:off x="1005348" y="1366839"/>
            <a:ext cx="10439400" cy="43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25" rIns="0" bIns="0" anchor="t" anchorCtr="0">
            <a:spAutoFit/>
          </a:bodyPr>
          <a:lstStyle/>
          <a:p>
            <a:pPr marL="805815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2015, ACL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decided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proceed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with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preparatory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work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for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creation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new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language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dictionary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dirty="0"/>
          </a:p>
          <a:p>
            <a:pPr marL="805815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000"/>
              <a:buFont typeface="Arial"/>
              <a:buNone/>
            </a:pPr>
            <a:endParaRPr sz="1000" b="0" dirty="0"/>
          </a:p>
          <a:p>
            <a:pPr marL="1263015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to continue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work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previous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edition</a:t>
            </a:r>
            <a:endParaRPr dirty="0"/>
          </a:p>
          <a:p>
            <a:pPr marL="977264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63015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to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conduct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comprehensive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review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previous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edition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pt-PT" b="0" dirty="0" err="1">
                <a:latin typeface="Merriweather"/>
                <a:ea typeface="Merriweather"/>
                <a:cs typeface="Merriweather"/>
                <a:sym typeface="Merriweather"/>
              </a:rPr>
              <a:t>domains</a:t>
            </a:r>
            <a:r>
              <a:rPr lang="pt-PT" b="0" dirty="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dirty="0"/>
          </a:p>
          <a:p>
            <a:pPr marL="977264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63015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to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address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any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potential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gaps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or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inconsistencies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found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previous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edition</a:t>
            </a:r>
            <a:endParaRPr dirty="0"/>
          </a:p>
          <a:p>
            <a:pPr marL="977264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63015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to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expand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update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range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lexical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units</a:t>
            </a:r>
            <a:endParaRPr dirty="0"/>
          </a:p>
          <a:p>
            <a:pPr marL="977264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63015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to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adhere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to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new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spelling</a:t>
            </a:r>
            <a:r>
              <a:rPr lang="pt-PT" sz="18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800" b="0" dirty="0" err="1">
                <a:latin typeface="Merriweather"/>
                <a:ea typeface="Merriweather"/>
                <a:cs typeface="Merriweather"/>
                <a:sym typeface="Merriweather"/>
              </a:rPr>
              <a:t>agreement</a:t>
            </a:r>
            <a:endParaRPr dirty="0"/>
          </a:p>
          <a:p>
            <a:pPr marL="977264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263015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800"/>
              <a:buFont typeface="Arial"/>
              <a:buChar char="•"/>
            </a:pP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to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bet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on a digital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edition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using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standardised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dirty="0" err="1">
                <a:latin typeface="Merriweather"/>
                <a:ea typeface="Merriweather"/>
                <a:cs typeface="Merriweather"/>
                <a:sym typeface="Merriweather"/>
              </a:rPr>
              <a:t>interoperable</a:t>
            </a:r>
            <a:r>
              <a:rPr lang="pt-PT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dirty="0"/>
          </a:p>
        </p:txBody>
      </p:sp>
      <p:sp>
        <p:nvSpPr>
          <p:cNvPr id="245" name="Google Shape;245;p5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6" name="Google Shape;246;p5"/>
          <p:cNvSpPr txBox="1"/>
          <p:nvPr/>
        </p:nvSpPr>
        <p:spPr>
          <a:xfrm>
            <a:off x="533400" y="533400"/>
            <a:ext cx="990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Academia das Ciências de Lisboa (a new dictionary)</a:t>
            </a:r>
            <a:endParaRPr/>
          </a:p>
        </p:txBody>
      </p:sp>
      <p:sp>
        <p:nvSpPr>
          <p:cNvPr id="5" name="Google Shape;214;p2">
            <a:extLst>
              <a:ext uri="{FF2B5EF4-FFF2-40B4-BE49-F238E27FC236}">
                <a16:creationId xmlns:a16="http://schemas.microsoft.com/office/drawing/2014/main" id="{0D3CC662-EC1F-4AD2-9E64-73E02AF46D7E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6" name="Google Shape;246;p5"/>
          <p:cNvSpPr txBox="1"/>
          <p:nvPr/>
        </p:nvSpPr>
        <p:spPr>
          <a:xfrm>
            <a:off x="533400" y="533400"/>
            <a:ext cx="990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Academia das Ciências de Lisboa (a new dictionary)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274056-6335-41D7-84AA-AA761F89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72" y="1156014"/>
            <a:ext cx="3328717" cy="5168586"/>
          </a:xfrm>
          <a:prstGeom prst="rect">
            <a:avLst/>
          </a:prstGeom>
        </p:spPr>
      </p:pic>
      <p:pic>
        <p:nvPicPr>
          <p:cNvPr id="8" name="Picture 2" descr="PDF - Wikipedia">
            <a:extLst>
              <a:ext uri="{FF2B5EF4-FFF2-40B4-BE49-F238E27FC236}">
                <a16:creationId xmlns:a16="http://schemas.microsoft.com/office/drawing/2014/main" id="{F99E7855-0B8A-41F1-8744-0B97E5B5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07" y="1346642"/>
            <a:ext cx="845929" cy="10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o converter um arquivo do Word para PDF e vice-versa - TNH1">
            <a:extLst>
              <a:ext uri="{FF2B5EF4-FFF2-40B4-BE49-F238E27FC236}">
                <a16:creationId xmlns:a16="http://schemas.microsoft.com/office/drawing/2014/main" id="{B3F48296-F472-4DD6-99D3-11BB1FD8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49519"/>
            <a:ext cx="1524000" cy="9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4047FC-C747-419B-9BC4-1C5DBD513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223" y="1991560"/>
            <a:ext cx="3969157" cy="3832289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77D5609C-663E-4E53-AF37-C49AA820988F}"/>
              </a:ext>
            </a:extLst>
          </p:cNvPr>
          <p:cNvSpPr/>
          <p:nvPr/>
        </p:nvSpPr>
        <p:spPr>
          <a:xfrm>
            <a:off x="5090261" y="2635519"/>
            <a:ext cx="344518" cy="186274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Google Shape;214;p2">
            <a:extLst>
              <a:ext uri="{FF2B5EF4-FFF2-40B4-BE49-F238E27FC236}">
                <a16:creationId xmlns:a16="http://schemas.microsoft.com/office/drawing/2014/main" id="{B8F43E59-B193-45E3-A229-3AEAF78C04A4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92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7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1066800" y="1332154"/>
            <a:ext cx="10287000" cy="560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Protocol with the University of Minho (2016)</a:t>
            </a:r>
            <a:endParaRPr/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524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Char char="•"/>
            </a:pPr>
            <a:r>
              <a:rPr lang="pt-PT" sz="1600" b="0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ACL signed a protocol with the University of Minho for the development of a database that would support a digital version of the ACL dictionary.</a:t>
            </a:r>
            <a:endParaRPr/>
          </a:p>
          <a:p>
            <a:pPr marL="552450" marR="28575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524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Char char="•"/>
            </a:pPr>
            <a:r>
              <a:rPr lang="pt-PT" sz="1600" b="0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agreement included the provision of programming expertise and a commitment from both parties to share resources.</a:t>
            </a:r>
            <a:endParaRPr/>
          </a:p>
          <a:p>
            <a:pPr marL="552450" marR="28575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524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Char char="•"/>
            </a:pPr>
            <a:r>
              <a:rPr lang="pt-PT" sz="1600" b="0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first task was to convert the aforementioned PDF into an XML document, following the guidelines of the Text Encoding Initiative (TEI).</a:t>
            </a:r>
            <a:endParaRPr/>
          </a:p>
          <a:p>
            <a:pPr marL="552450" marR="28575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524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Char char="•"/>
            </a:pPr>
            <a:r>
              <a:rPr lang="pt-PT" sz="1600" b="0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necessity of ensuring a daily backup system capable of registering changes and allowing reverting to previous versions if necessary.</a:t>
            </a:r>
            <a:endParaRPr/>
          </a:p>
          <a:p>
            <a:pPr marL="552450" marR="28575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524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Char char="•"/>
            </a:pPr>
            <a:r>
              <a:rPr lang="pt-PT" sz="1600" b="0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initial editing support was the Oxygen editor, which has never ceased to be used. However, it has gradually been replaced by </a:t>
            </a:r>
            <a:r>
              <a:rPr lang="pt-PT" sz="1600" b="1" i="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LeXmart</a:t>
            </a:r>
            <a:r>
              <a:rPr lang="pt-PT" sz="1600" b="0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pt-PT" sz="1600" b="0" i="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http://lexmart.eu/</a:t>
            </a:r>
            <a:r>
              <a:rPr lang="pt-PT" sz="1600" b="0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).</a:t>
            </a:r>
            <a:endParaRPr/>
          </a:p>
          <a:p>
            <a:pPr marL="552450" marR="28575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6700" marR="2857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533400" y="533400"/>
            <a:ext cx="990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Academia das Ciências de Lisboa (a new dictionary)</a:t>
            </a:r>
            <a:endParaRPr/>
          </a:p>
        </p:txBody>
      </p:sp>
      <p:sp>
        <p:nvSpPr>
          <p:cNvPr id="5" name="Google Shape;214;p2">
            <a:extLst>
              <a:ext uri="{FF2B5EF4-FFF2-40B4-BE49-F238E27FC236}">
                <a16:creationId xmlns:a16="http://schemas.microsoft.com/office/drawing/2014/main" id="{7ED21EA4-8B22-48EF-87C6-C94B0D78D442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8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533400" y="533400"/>
            <a:ext cx="990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Academia das Ciências de Lisboa (a new dictionary)</a:t>
            </a:r>
            <a:endParaRPr/>
          </a:p>
        </p:txBody>
      </p:sp>
      <p:sp>
        <p:nvSpPr>
          <p:cNvPr id="262" name="Google Shape;262;p7"/>
          <p:cNvSpPr txBox="1">
            <a:spLocks noGrp="1"/>
          </p:cNvSpPr>
          <p:nvPr>
            <p:ph type="body" idx="1"/>
          </p:nvPr>
        </p:nvSpPr>
        <p:spPr>
          <a:xfrm>
            <a:off x="1386099" y="2350041"/>
            <a:ext cx="4876800" cy="141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8450" marR="5080" lvl="0" indent="-28575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200"/>
              <a:buFont typeface="Arial"/>
              <a:buChar char="•"/>
            </a:pPr>
            <a:r>
              <a:rPr lang="pt-PT"/>
              <a:t>LeXmart </a:t>
            </a:r>
            <a:r>
              <a:rPr lang="pt-PT" b="0"/>
              <a:t>(Simões &amp; Salgado) is an open-source web platform created to support the lexicographic word of ACL.</a:t>
            </a:r>
            <a:endParaRPr/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298450" marR="5080" lvl="0" indent="-28575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200"/>
              <a:buFont typeface="Arial"/>
              <a:buChar char="•"/>
            </a:pPr>
            <a:r>
              <a:rPr lang="pt-PT" b="0"/>
              <a:t>LeXmart includes an editor, but it also allows you to edit an entry directly in Oxygen.</a:t>
            </a:r>
            <a:endParaRPr b="0"/>
          </a:p>
        </p:txBody>
      </p:sp>
      <p:pic>
        <p:nvPicPr>
          <p:cNvPr id="263" name="Google Shape;2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96196"/>
            <a:ext cx="2582564" cy="90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 descr="Oxygen XML Editor (@oxygenxml) / Twi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7792" y="121920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 txBox="1"/>
          <p:nvPr/>
        </p:nvSpPr>
        <p:spPr>
          <a:xfrm>
            <a:off x="6756400" y="1219795"/>
            <a:ext cx="52832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>
                <a:solidFill>
                  <a:srgbClr val="8B26C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&lt;?xml-model href="http://dacl.zbr.pt/exist/rest/db/schemas/academia.rng" type="application/xml" schematypens="http://relaxng.org/ns/structure/1.0"?&gt;&lt;?xml-model href="https://exist.dacl.zbr.pt/exist/rest/db/schemas/academia.rng" type="application/xml" schematypens="http://relaxng.org/ns/structure/1.0"?&gt;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&lt;entry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xmlns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"http://www.tei-c.org/ns/1.0"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xml:id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"DLP-covidiano_1-78de5.xml"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xml:lang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"pt"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&lt;dacl:meta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PT" sz="700">
                <a:solidFill>
                  <a:srgbClr val="0099C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xmlns:dacl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"http://dacl.zbr.pt/annotations"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status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"new"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/&gt;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&lt;form&gt;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&lt;orth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fem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"covidiana"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covidiano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&lt;/orth&gt;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&lt;pron&gt;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kɔviˈdjɐnu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&lt;/pron&gt;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&lt;/form&gt;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&lt;gramGrp&gt;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adj.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&lt;/gramGrp&gt;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&lt;sense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new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"2021-02-04"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xml:id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"DLP-covidiano_1-78de5.xml-1"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&lt;def&gt;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relativo à covid-19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&lt;/def&gt;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&lt;xr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"synonymy"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&lt;ref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"entry"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covídico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&lt;/ref&gt;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&lt;/xr&gt;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&lt;/sense&gt;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&lt;etym&gt;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&lt;xr&gt;&lt;ref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"entry"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covid-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&lt;/ref&gt;&lt;/xr&gt;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+ sufixo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&lt;xr&gt;&lt;ref</a:t>
            </a: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pt-PT" sz="70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pt-PT" sz="70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"entry"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-iano</a:t>
            </a: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&lt;/ref&gt;&lt;/xr&gt;&lt;/etym&gt;</a:t>
            </a:r>
            <a:br>
              <a:rPr lang="pt-PT" sz="7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70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&lt;/entry&gt;</a:t>
            </a:r>
            <a:endParaRPr/>
          </a:p>
        </p:txBody>
      </p:sp>
      <p:pic>
        <p:nvPicPr>
          <p:cNvPr id="266" name="Google Shape;26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4196715"/>
            <a:ext cx="3670862" cy="22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4606" y="3276600"/>
            <a:ext cx="2457269" cy="3221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14;p2">
            <a:extLst>
              <a:ext uri="{FF2B5EF4-FFF2-40B4-BE49-F238E27FC236}">
                <a16:creationId xmlns:a16="http://schemas.microsoft.com/office/drawing/2014/main" id="{F479FD76-B242-4858-9D1F-876633C71DA1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 txBox="1"/>
          <p:nvPr/>
        </p:nvSpPr>
        <p:spPr>
          <a:xfrm>
            <a:off x="11724582" y="6477000"/>
            <a:ext cx="315018" cy="15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75" rIns="0" bIns="0" anchor="t" anchorCtr="0">
            <a:spAutoFit/>
          </a:bodyPr>
          <a:lstStyle/>
          <a:p>
            <a:pPr marL="267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984" b="1" i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9</a:t>
            </a:fld>
            <a:endParaRPr sz="984" b="1" i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533400" y="533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/>
          </a:p>
        </p:txBody>
      </p:sp>
      <p:pic>
        <p:nvPicPr>
          <p:cNvPr id="275" name="Google Shape;27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9392" y="1219200"/>
            <a:ext cx="4615190" cy="461519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8"/>
          <p:cNvSpPr txBox="1"/>
          <p:nvPr/>
        </p:nvSpPr>
        <p:spPr>
          <a:xfrm>
            <a:off x="1071154" y="1251185"/>
            <a:ext cx="6753498" cy="545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 </a:t>
            </a:r>
            <a:r>
              <a:rPr lang="pt-PT" sz="1800" b="1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(2023)</a:t>
            </a:r>
            <a:endParaRPr dirty="0"/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Academia das Ciências de Lisboa, </a:t>
            </a:r>
            <a:r>
              <a:rPr lang="pt-PT" sz="14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coord</a:t>
            </a: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Ana Salgado</a:t>
            </a:r>
            <a:endParaRPr sz="1400" b="0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From</a:t>
            </a: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1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pt-PT" sz="1400" b="1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z</a:t>
            </a: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pt-PT" sz="1400" b="1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digital </a:t>
            </a:r>
            <a:r>
              <a:rPr lang="pt-PT" sz="14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edition</a:t>
            </a:r>
            <a:b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More </a:t>
            </a:r>
            <a:r>
              <a:rPr lang="pt-PT" sz="14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than</a:t>
            </a: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100 000 </a:t>
            </a:r>
            <a:r>
              <a:rPr lang="pt-PT" sz="14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entries</a:t>
            </a:r>
            <a:endParaRPr sz="1400" b="0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2700" marR="5080" lvl="0" indent="0" algn="l" rtl="0">
              <a:lnSpc>
                <a:spcPct val="12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194,683 </a:t>
            </a:r>
            <a:r>
              <a:rPr lang="pt-PT" sz="14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senses</a:t>
            </a:r>
            <a:endParaRPr sz="1400" b="1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6700" marR="2857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524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Char char="•"/>
            </a:pP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digital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version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academy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dictionary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based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on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lexicographic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work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published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2001,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is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result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commitment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collaboration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of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several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academics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researchers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600" b="0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6700" marR="2857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524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Char char="•"/>
            </a:pP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More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than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30,000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entries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have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been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added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compared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previous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edition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previous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content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has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been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partially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revised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dirty="0"/>
          </a:p>
          <a:p>
            <a:pPr marL="266700" marR="2857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52450" marR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05748"/>
              </a:buClr>
              <a:buSzPts val="1600"/>
              <a:buFont typeface="Arial"/>
              <a:buChar char="•"/>
            </a:pP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project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was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supported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by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Support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Fund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(FAC)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through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Foundation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for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Science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PT" sz="1600" b="0" i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Technology</a:t>
            </a:r>
            <a:r>
              <a:rPr lang="pt-PT" sz="1600" b="0" i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(FCT).</a:t>
            </a:r>
            <a:endParaRPr dirty="0"/>
          </a:p>
          <a:p>
            <a:pPr marL="266700" marR="2857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7744098" y="4419600"/>
            <a:ext cx="3457302" cy="30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B05748"/>
                </a:solidFill>
                <a:latin typeface="Merriweather"/>
                <a:ea typeface="Merriweather"/>
                <a:cs typeface="Merriweather"/>
                <a:sym typeface="Merriweather"/>
              </a:rPr>
              <a:t>https://dicionario.acad-ciencias.pt/</a:t>
            </a:r>
            <a:endParaRPr/>
          </a:p>
        </p:txBody>
      </p:sp>
      <p:sp>
        <p:nvSpPr>
          <p:cNvPr id="7" name="Google Shape;214;p2">
            <a:extLst>
              <a:ext uri="{FF2B5EF4-FFF2-40B4-BE49-F238E27FC236}">
                <a16:creationId xmlns:a16="http://schemas.microsoft.com/office/drawing/2014/main" id="{3FAF64AE-072C-4CFF-A60F-5B4490DB614E}"/>
              </a:ext>
            </a:extLst>
          </p:cNvPr>
          <p:cNvSpPr txBox="1"/>
          <p:nvPr/>
        </p:nvSpPr>
        <p:spPr>
          <a:xfrm>
            <a:off x="457200" y="6492279"/>
            <a:ext cx="3104704" cy="1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89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Salgado </a:t>
            </a:r>
            <a:r>
              <a:rPr lang="pt-PT" sz="843" dirty="0" err="1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 al. (2023). </a:t>
            </a:r>
            <a:r>
              <a:rPr lang="pt-PT" sz="843" i="1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Dicionário da Língua Portuguesa</a:t>
            </a:r>
            <a:r>
              <a:rPr lang="pt-PT" sz="843" dirty="0">
                <a:solidFill>
                  <a:srgbClr val="A5A5A5"/>
                </a:solidFill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elo de apresentação personalizado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lo de apresentaçã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1729</Words>
  <Application>Microsoft Macintosh PowerPoint</Application>
  <PresentationFormat>Ecrã Panorâmico</PresentationFormat>
  <Paragraphs>217</Paragraphs>
  <Slides>24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24</vt:i4>
      </vt:variant>
    </vt:vector>
  </HeadingPairs>
  <TitlesOfParts>
    <vt:vector size="31" baseType="lpstr">
      <vt:lpstr>Arial</vt:lpstr>
      <vt:lpstr>Consolas</vt:lpstr>
      <vt:lpstr>Merriweather</vt:lpstr>
      <vt:lpstr>Calibri</vt:lpstr>
      <vt:lpstr>1_Modelo de apresentação personalizado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Ana Salgado ana.salgado@fcsh.unl.pt  Alberto Simões asimoes@ipca.pt  Álvaro Iriarte Sanromán alvaro@elach.uminho.pt  Rita Vieira illlp@acad-ciencias.pt  Manuela Ferreira illlp@acad-ciencias.pt  Rita Carmo illlp@acad-ciencias.pt  Conceição Pinheiro illlp@acad-ciencias.pt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Salgado</dc:creator>
  <cp:lastModifiedBy>Ana Salgado</cp:lastModifiedBy>
  <cp:revision>15</cp:revision>
  <cp:lastPrinted>2023-06-24T17:38:47Z</cp:lastPrinted>
  <dcterms:created xsi:type="dcterms:W3CDTF">2022-12-08T19:03:20Z</dcterms:created>
  <dcterms:modified xsi:type="dcterms:W3CDTF">2023-06-26T19:26:18Z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2022-12-08T00:00:00Z</vt:filetime>
  </property>
  <property fmtid="{D5CDD505-2E9C-101B-9397-08002B2CF9AE}" pid="5" name="Producer">
    <vt:lpwstr>Adobe PDF Library 17.0</vt:lpwstr>
  </property>
</Properties>
</file>