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59" r:id="rId2"/>
    <p:sldMasterId id="2147484012" r:id="rId3"/>
    <p:sldMasterId id="2147484017" r:id="rId4"/>
  </p:sldMasterIdLst>
  <p:notesMasterIdLst>
    <p:notesMasterId r:id="rId36"/>
  </p:notesMasterIdLst>
  <p:handoutMasterIdLst>
    <p:handoutMasterId r:id="rId37"/>
  </p:handoutMasterIdLst>
  <p:sldIdLst>
    <p:sldId id="274" r:id="rId5"/>
    <p:sldId id="321" r:id="rId6"/>
    <p:sldId id="330" r:id="rId7"/>
    <p:sldId id="331" r:id="rId8"/>
    <p:sldId id="333" r:id="rId9"/>
    <p:sldId id="334" r:id="rId10"/>
    <p:sldId id="335" r:id="rId11"/>
    <p:sldId id="337" r:id="rId12"/>
    <p:sldId id="353" r:id="rId13"/>
    <p:sldId id="350" r:id="rId14"/>
    <p:sldId id="340" r:id="rId15"/>
    <p:sldId id="354" r:id="rId16"/>
    <p:sldId id="342" r:id="rId17"/>
    <p:sldId id="351" r:id="rId18"/>
    <p:sldId id="355" r:id="rId19"/>
    <p:sldId id="343" r:id="rId20"/>
    <p:sldId id="339" r:id="rId21"/>
    <p:sldId id="356" r:id="rId22"/>
    <p:sldId id="363" r:id="rId23"/>
    <p:sldId id="349" r:id="rId24"/>
    <p:sldId id="352" r:id="rId25"/>
    <p:sldId id="347" r:id="rId26"/>
    <p:sldId id="348" r:id="rId27"/>
    <p:sldId id="367" r:id="rId28"/>
    <p:sldId id="364" r:id="rId29"/>
    <p:sldId id="366" r:id="rId30"/>
    <p:sldId id="336" r:id="rId31"/>
    <p:sldId id="357" r:id="rId32"/>
    <p:sldId id="341" r:id="rId33"/>
    <p:sldId id="359" r:id="rId34"/>
    <p:sldId id="346" r:id="rId35"/>
  </p:sldIdLst>
  <p:sldSz cx="9144000" cy="5143500" type="screen16x9"/>
  <p:notesSz cx="7315200" cy="9601200"/>
  <p:defaultTex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Section par défaut" id="{5BA12688-12C4-2243-B993-F7569EE73EB1}">
          <p14:sldIdLst>
            <p14:sldId id="274"/>
            <p14:sldId id="321"/>
          </p14:sldIdLst>
        </p14:section>
        <p14:section name="Introduction" id="{C64954C4-FEF8-4270-AF1D-5B6D83938AD3}">
          <p14:sldIdLst>
            <p14:sldId id="330"/>
            <p14:sldId id="331"/>
            <p14:sldId id="333"/>
            <p14:sldId id="334"/>
            <p14:sldId id="335"/>
            <p14:sldId id="337"/>
          </p14:sldIdLst>
        </p14:section>
        <p14:section name="Construction" id="{8EDD19E3-6FE3-4498-B659-D86B64B8EF8B}">
          <p14:sldIdLst>
            <p14:sldId id="353"/>
            <p14:sldId id="350"/>
            <p14:sldId id="340"/>
            <p14:sldId id="354"/>
            <p14:sldId id="342"/>
          </p14:sldIdLst>
        </p14:section>
        <p14:section name="Decision Tree" id="{5F391CE1-94C1-4242-8B00-FD8960277C86}">
          <p14:sldIdLst>
            <p14:sldId id="351"/>
            <p14:sldId id="355"/>
            <p14:sldId id="343"/>
            <p14:sldId id="339"/>
            <p14:sldId id="356"/>
            <p14:sldId id="363"/>
            <p14:sldId id="349"/>
          </p14:sldIdLst>
        </p14:section>
        <p14:section name="Conclusion" id="{2C43F747-D708-43A0-932D-BAC66982F0DC}">
          <p14:sldIdLst>
            <p14:sldId id="352"/>
            <p14:sldId id="347"/>
            <p14:sldId id="348"/>
            <p14:sldId id="367"/>
            <p14:sldId id="364"/>
            <p14:sldId id="366"/>
            <p14:sldId id="336"/>
            <p14:sldId id="357"/>
            <p14:sldId id="341"/>
            <p14:sldId id="359"/>
            <p14:sldId id="34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73241" autoAdjust="0"/>
  </p:normalViewPr>
  <p:slideViewPr>
    <p:cSldViewPr snapToGrid="0" snapToObjects="1">
      <p:cViewPr varScale="1">
        <p:scale>
          <a:sx n="103" d="100"/>
          <a:sy n="103" d="100"/>
        </p:scale>
        <p:origin x="964"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418"/>
    </p:cViewPr>
  </p:sorterViewPr>
  <p:notesViewPr>
    <p:cSldViewPr snapToGrid="0" snapToObjects="1">
      <p:cViewPr varScale="1">
        <p:scale>
          <a:sx n="145" d="100"/>
          <a:sy n="145" d="100"/>
        </p:scale>
        <p:origin x="2960" y="1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4D91D44-1277-0148-AB5D-3FD73E416E41}"/>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eaLnBrk="1" hangingPunct="1">
              <a:defRPr sz="1300">
                <a:latin typeface="Calibri" charset="0"/>
                <a:ea typeface="ＭＳ Ｐゴシック" charset="0"/>
                <a:cs typeface="ＭＳ Ｐゴシック" charset="0"/>
              </a:defRPr>
            </a:lvl1pPr>
          </a:lstStyle>
          <a:p>
            <a:pPr>
              <a:defRPr/>
            </a:pPr>
            <a:endParaRPr lang="fr-FR"/>
          </a:p>
        </p:txBody>
      </p:sp>
      <p:sp>
        <p:nvSpPr>
          <p:cNvPr id="3" name="Espace réservé de la date 2">
            <a:extLst>
              <a:ext uri="{FF2B5EF4-FFF2-40B4-BE49-F238E27FC236}">
                <a16:creationId xmlns:a16="http://schemas.microsoft.com/office/drawing/2014/main" id="{D69D17BC-D3E0-2D4A-B1EA-61B606EF3F08}"/>
              </a:ext>
            </a:extLst>
          </p:cNvPr>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atin typeface="Calibri" charset="0"/>
                <a:ea typeface="ＭＳ Ｐゴシック" charset="-128"/>
              </a:defRPr>
            </a:lvl1pPr>
          </a:lstStyle>
          <a:p>
            <a:pPr>
              <a:defRPr/>
            </a:pPr>
            <a:fld id="{A93C179D-8689-9242-B02F-83B1F25195AB}" type="datetimeFigureOut">
              <a:rPr lang="fr-FR" altLang="fr-FR"/>
              <a:pPr>
                <a:defRPr/>
              </a:pPr>
              <a:t>28/06/2023</a:t>
            </a:fld>
            <a:endParaRPr lang="fr-FR" altLang="fr-FR"/>
          </a:p>
        </p:txBody>
      </p:sp>
      <p:sp>
        <p:nvSpPr>
          <p:cNvPr id="4" name="Espace réservé du pied de page 3">
            <a:extLst>
              <a:ext uri="{FF2B5EF4-FFF2-40B4-BE49-F238E27FC236}">
                <a16:creationId xmlns:a16="http://schemas.microsoft.com/office/drawing/2014/main" id="{7A98CB2F-1977-9640-A606-0D3A4595C063}"/>
              </a:ext>
            </a:extLst>
          </p:cNvPr>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eaLnBrk="1" hangingPunct="1">
              <a:defRPr sz="1300">
                <a:latin typeface="Calibri" charset="0"/>
                <a:ea typeface="ＭＳ Ｐゴシック" charset="0"/>
                <a:cs typeface="ＭＳ Ｐゴシック" charset="0"/>
              </a:defRPr>
            </a:lvl1pPr>
          </a:lstStyle>
          <a:p>
            <a:pPr>
              <a:defRPr/>
            </a:pPr>
            <a:endParaRPr lang="fr-FR"/>
          </a:p>
        </p:txBody>
      </p:sp>
      <p:sp>
        <p:nvSpPr>
          <p:cNvPr id="5" name="Espace réservé du numéro de diapositive 4">
            <a:extLst>
              <a:ext uri="{FF2B5EF4-FFF2-40B4-BE49-F238E27FC236}">
                <a16:creationId xmlns:a16="http://schemas.microsoft.com/office/drawing/2014/main" id="{EDFC7868-781C-E04A-A99F-0A0EAE7C6EF9}"/>
              </a:ext>
            </a:extLst>
          </p:cNvPr>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C1D08B5F-0BB1-7049-BCD4-DB0215F496C4}" type="slidenum">
              <a:rPr lang="fr-FR" altLang="fr-F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CEE30A6-39BE-D847-AB2E-8D3DC52C5CDA}"/>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eaLnBrk="1" fontAlgn="auto" hangingPunct="1">
              <a:spcBef>
                <a:spcPts val="0"/>
              </a:spcBef>
              <a:spcAft>
                <a:spcPts val="0"/>
              </a:spcAft>
              <a:defRPr sz="1300">
                <a:latin typeface="+mn-lt"/>
                <a:ea typeface="+mn-ea"/>
                <a:cs typeface="+mn-cs"/>
              </a:defRPr>
            </a:lvl1pPr>
          </a:lstStyle>
          <a:p>
            <a:pPr>
              <a:defRPr/>
            </a:pPr>
            <a:endParaRPr lang="fr-FR"/>
          </a:p>
        </p:txBody>
      </p:sp>
      <p:sp>
        <p:nvSpPr>
          <p:cNvPr id="3" name="Espace réservé de la date 2">
            <a:extLst>
              <a:ext uri="{FF2B5EF4-FFF2-40B4-BE49-F238E27FC236}">
                <a16:creationId xmlns:a16="http://schemas.microsoft.com/office/drawing/2014/main" id="{312C97B0-2341-BF4A-97CC-31F45AF330FC}"/>
              </a:ext>
            </a:extLst>
          </p:cNvPr>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atin typeface="Calibri" charset="0"/>
                <a:ea typeface="ＭＳ Ｐゴシック" charset="-128"/>
              </a:defRPr>
            </a:lvl1pPr>
          </a:lstStyle>
          <a:p>
            <a:pPr>
              <a:defRPr/>
            </a:pPr>
            <a:fld id="{E8A71527-2BF7-B746-82B6-84516C468B89}" type="datetimeFigureOut">
              <a:rPr lang="fr-FR" altLang="fr-FR"/>
              <a:pPr>
                <a:defRPr/>
              </a:pPr>
              <a:t>28/06/2023</a:t>
            </a:fld>
            <a:endParaRPr lang="fr-FR" altLang="fr-FR"/>
          </a:p>
        </p:txBody>
      </p:sp>
      <p:sp>
        <p:nvSpPr>
          <p:cNvPr id="4" name="Espace réservé de l'image des diapositives 3">
            <a:extLst>
              <a:ext uri="{FF2B5EF4-FFF2-40B4-BE49-F238E27FC236}">
                <a16:creationId xmlns:a16="http://schemas.microsoft.com/office/drawing/2014/main" id="{353FFF12-F39B-DD4C-9CB7-C4550325822D}"/>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fr-FR" noProof="0"/>
          </a:p>
        </p:txBody>
      </p:sp>
      <p:sp>
        <p:nvSpPr>
          <p:cNvPr id="5" name="Espace réservé des commentaires 4">
            <a:extLst>
              <a:ext uri="{FF2B5EF4-FFF2-40B4-BE49-F238E27FC236}">
                <a16:creationId xmlns:a16="http://schemas.microsoft.com/office/drawing/2014/main" id="{96F32CF5-0041-014F-BDA8-9A365E2FF48A}"/>
              </a:ext>
            </a:extLst>
          </p:cNvPr>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6" name="Espace réservé du pied de page 5">
            <a:extLst>
              <a:ext uri="{FF2B5EF4-FFF2-40B4-BE49-F238E27FC236}">
                <a16:creationId xmlns:a16="http://schemas.microsoft.com/office/drawing/2014/main" id="{C3473F92-2BB4-F944-8F45-10EF38ED5C2D}"/>
              </a:ext>
            </a:extLst>
          </p:cNvPr>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ea typeface="+mn-ea"/>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D6A12C26-6559-3747-A90E-791FA510FE8E}"/>
              </a:ext>
            </a:extLst>
          </p:cNvPr>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E1B3C0B6-FA21-E74F-B966-81DD78B3A2C2}" type="slidenum">
              <a:rPr lang="fr-FR" altLang="fr-FR"/>
              <a:pPr/>
              <a:t>‹#›</a:t>
            </a:fld>
            <a:endParaRPr lang="fr-FR" altLang="fr-F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e l’image des diapositives 1">
            <a:extLst>
              <a:ext uri="{FF2B5EF4-FFF2-40B4-BE49-F238E27FC236}">
                <a16:creationId xmlns:a16="http://schemas.microsoft.com/office/drawing/2014/main" id="{72396353-FF6F-0F43-9320-48E91DE7DB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Espace réservé des commentaires 2">
            <a:extLst>
              <a:ext uri="{FF2B5EF4-FFF2-40B4-BE49-F238E27FC236}">
                <a16:creationId xmlns:a16="http://schemas.microsoft.com/office/drawing/2014/main" id="{C5694D16-D946-A441-A068-E26F9EEFB9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ea typeface="ＭＳ Ｐゴシック" panose="020B0600070205080204" pitchFamily="34" charset="-128"/>
            </a:endParaRPr>
          </a:p>
        </p:txBody>
      </p:sp>
      <p:sp>
        <p:nvSpPr>
          <p:cNvPr id="14339" name="Espace réservé du numéro de diapositive 3">
            <a:extLst>
              <a:ext uri="{FF2B5EF4-FFF2-40B4-BE49-F238E27FC236}">
                <a16:creationId xmlns:a16="http://schemas.microsoft.com/office/drawing/2014/main" id="{953D13B6-FF09-DE43-804B-7B0D647236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ＭＳ Ｐゴシック" panose="020B0600070205080204" pitchFamily="34" charset="-128"/>
              </a:defRPr>
            </a:lvl1pPr>
            <a:lvl2pPr marL="785372" indent="-302066">
              <a:defRPr sz="2500">
                <a:solidFill>
                  <a:schemeClr val="tx1"/>
                </a:solidFill>
                <a:latin typeface="Calibri" panose="020F0502020204030204" pitchFamily="34" charset="0"/>
                <a:ea typeface="ＭＳ Ｐゴシック" panose="020B0600070205080204" pitchFamily="34" charset="-128"/>
              </a:defRPr>
            </a:lvl2pPr>
            <a:lvl3pPr marL="1208265" indent="-241653">
              <a:defRPr sz="2500">
                <a:solidFill>
                  <a:schemeClr val="tx1"/>
                </a:solidFill>
                <a:latin typeface="Calibri" panose="020F0502020204030204" pitchFamily="34" charset="0"/>
                <a:ea typeface="ＭＳ Ｐゴシック" panose="020B0600070205080204" pitchFamily="34" charset="-128"/>
              </a:defRPr>
            </a:lvl3pPr>
            <a:lvl4pPr marL="1691571" indent="-241653">
              <a:defRPr sz="2500">
                <a:solidFill>
                  <a:schemeClr val="tx1"/>
                </a:solidFill>
                <a:latin typeface="Calibri" panose="020F0502020204030204" pitchFamily="34" charset="0"/>
                <a:ea typeface="ＭＳ Ｐゴシック" panose="020B0600070205080204" pitchFamily="34" charset="-128"/>
              </a:defRPr>
            </a:lvl4pPr>
            <a:lvl5pPr marL="2174878" indent="-241653">
              <a:defRPr sz="2500">
                <a:solidFill>
                  <a:schemeClr val="tx1"/>
                </a:solidFill>
                <a:latin typeface="Calibri" panose="020F0502020204030204" pitchFamily="34" charset="0"/>
                <a:ea typeface="ＭＳ Ｐゴシック" panose="020B0600070205080204" pitchFamily="34" charset="-128"/>
              </a:defRPr>
            </a:lvl5pPr>
            <a:lvl6pPr marL="2658184" indent="-241653" defTabSz="483306" eaLnBrk="0" fontAlgn="base" hangingPunct="0">
              <a:spcBef>
                <a:spcPct val="0"/>
              </a:spcBef>
              <a:spcAft>
                <a:spcPct val="0"/>
              </a:spcAft>
              <a:defRPr sz="2500">
                <a:solidFill>
                  <a:schemeClr val="tx1"/>
                </a:solidFill>
                <a:latin typeface="Calibri" panose="020F0502020204030204" pitchFamily="34" charset="0"/>
                <a:ea typeface="ＭＳ Ｐゴシック" panose="020B0600070205080204" pitchFamily="34" charset="-128"/>
              </a:defRPr>
            </a:lvl6pPr>
            <a:lvl7pPr marL="3141490" indent="-241653" defTabSz="483306" eaLnBrk="0" fontAlgn="base" hangingPunct="0">
              <a:spcBef>
                <a:spcPct val="0"/>
              </a:spcBef>
              <a:spcAft>
                <a:spcPct val="0"/>
              </a:spcAft>
              <a:defRPr sz="2500">
                <a:solidFill>
                  <a:schemeClr val="tx1"/>
                </a:solidFill>
                <a:latin typeface="Calibri" panose="020F0502020204030204" pitchFamily="34" charset="0"/>
                <a:ea typeface="ＭＳ Ｐゴシック" panose="020B0600070205080204" pitchFamily="34" charset="-128"/>
              </a:defRPr>
            </a:lvl7pPr>
            <a:lvl8pPr marL="3624796" indent="-241653" defTabSz="483306" eaLnBrk="0" fontAlgn="base" hangingPunct="0">
              <a:spcBef>
                <a:spcPct val="0"/>
              </a:spcBef>
              <a:spcAft>
                <a:spcPct val="0"/>
              </a:spcAft>
              <a:defRPr sz="2500">
                <a:solidFill>
                  <a:schemeClr val="tx1"/>
                </a:solidFill>
                <a:latin typeface="Calibri" panose="020F0502020204030204" pitchFamily="34" charset="0"/>
                <a:ea typeface="ＭＳ Ｐゴシック" panose="020B0600070205080204" pitchFamily="34" charset="-128"/>
              </a:defRPr>
            </a:lvl8pPr>
            <a:lvl9pPr marL="4108102" indent="-241653" defTabSz="483306" eaLnBrk="0" fontAlgn="base" hangingPunct="0">
              <a:spcBef>
                <a:spcPct val="0"/>
              </a:spcBef>
              <a:spcAft>
                <a:spcPct val="0"/>
              </a:spcAft>
              <a:defRPr sz="2500">
                <a:solidFill>
                  <a:schemeClr val="tx1"/>
                </a:solidFill>
                <a:latin typeface="Calibri" panose="020F0502020204030204" pitchFamily="34" charset="0"/>
                <a:ea typeface="ＭＳ Ｐゴシック" panose="020B0600070205080204" pitchFamily="34" charset="-128"/>
              </a:defRPr>
            </a:lvl9pPr>
          </a:lstStyle>
          <a:p>
            <a:fld id="{6322E60B-DEC8-4541-B38A-5FB2524BABFC}" type="slidenum">
              <a:rPr lang="fr-FR" altLang="fr-FR" sz="1300"/>
              <a:pPr/>
              <a:t>1</a:t>
            </a:fld>
            <a:endParaRPr lang="fr-FR" altLang="fr-F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10</a:t>
            </a:fld>
            <a:endParaRPr lang="fr-FR" altLang="fr-FR"/>
          </a:p>
        </p:txBody>
      </p:sp>
    </p:spTree>
    <p:extLst>
      <p:ext uri="{BB962C8B-B14F-4D97-AF65-F5344CB8AC3E}">
        <p14:creationId xmlns:p14="http://schemas.microsoft.com/office/powerpoint/2010/main" val="2486167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3C0B6-FA21-E74F-B966-81DD78B3A2C2}" type="slidenum">
              <a:rPr lang="fr-FR" altLang="fr-FR" smtClean="0"/>
              <a:pPr/>
              <a:t>11</a:t>
            </a:fld>
            <a:endParaRPr lang="fr-FR" altLang="fr-FR"/>
          </a:p>
        </p:txBody>
      </p:sp>
    </p:spTree>
    <p:extLst>
      <p:ext uri="{BB962C8B-B14F-4D97-AF65-F5344CB8AC3E}">
        <p14:creationId xmlns:p14="http://schemas.microsoft.com/office/powerpoint/2010/main" val="1895565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3C0B6-FA21-E74F-B966-81DD78B3A2C2}" type="slidenum">
              <a:rPr lang="fr-FR" altLang="fr-FR" smtClean="0"/>
              <a:pPr/>
              <a:t>12</a:t>
            </a:fld>
            <a:endParaRPr lang="fr-FR" altLang="fr-FR"/>
          </a:p>
        </p:txBody>
      </p:sp>
    </p:spTree>
    <p:extLst>
      <p:ext uri="{BB962C8B-B14F-4D97-AF65-F5344CB8AC3E}">
        <p14:creationId xmlns:p14="http://schemas.microsoft.com/office/powerpoint/2010/main" val="1415551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endParaRPr lang="en-GB" dirty="0"/>
              </a:p>
            </p:txBody>
          </p:sp>
        </mc:Choice>
        <mc:Fallback xmlns="">
          <p:sp>
            <p:nvSpPr>
              <p:cNvPr id="3" name="Espace réservé des notes 2"/>
              <p:cNvSpPr>
                <a:spLocks noGrp="1"/>
              </p:cNvSpPr>
              <p:nvPr>
                <p:ph type="body" idx="1"/>
              </p:nvPr>
            </p:nvSpPr>
            <p:spPr/>
            <p:txBody>
              <a:bodyPr/>
              <a:lstStyle/>
              <a:p>
                <a:pPr algn="just">
                  <a:lnSpc>
                    <a:spcPts val="1600"/>
                  </a:lnSpc>
                  <a:spcAft>
                    <a:spcPts val="1200"/>
                  </a:spcAft>
                </a:pP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Another Python script converts the CSV format into RDF (Resource Description Framework) Turtle N-triplets to create linked data compatible with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Sparklis</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the logical information system developed by </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(Ferré, 2017)</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and used in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KartuVerbs</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for navigating in the data. For example, Table 3 shows an extract of the CSV file line and the corresponding Turtle N-triplets entries. Basically, one line of the CSV file with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𝑛</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columns is transformed into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𝑛−1</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triplets of the form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"𝑙_𝑖𝑑"  "𝑝_𝑝𝑟𝑜𝑝𝑒𝑟𝑡𝑦 𝑛𝑎𝑚𝑒" "𝑝_𝑝𝑟𝑜𝑝𝑒𝑟𝑡𝑦 𝑙_𝑣𝑎𝑙𝑢𝑒"</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Where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"𝑙_𝑖𝑑"</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is the content of the first column of line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"𝑖"</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"𝑝_𝑝𝑟𝑜𝑝𝑒𝑟𝑡𝑦 𝑛𝑎𝑚𝑒"</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is the first line of column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"𝑝"</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and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"𝑝_𝑝𝑟𝑜𝑝𝑒𝑟𝑡𝑦 𝑙_𝑣𝑎𝑙𝑢𝑒"</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is the content of the slot line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"𝑖"</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column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"𝑝"</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algn="just">
                  <a:lnSpc>
                    <a:spcPts val="1600"/>
                  </a:lnSpc>
                  <a:spcAft>
                    <a:spcPts val="1200"/>
                  </a:spcAft>
                </a:pP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In order to support the data into two languages, this script also adds transliteration of Latin characters into Georgian characters. The result is a 3.2 GB turtle file. Considering the huge amount of data, it is crucial that the file is indexed for SPARQL to give answers with acceptable response times. Indexation is done with an open-source packages: </a:t>
                </a:r>
                <a:r>
                  <a:rPr lang="en-GB" sz="1800" i="1" kern="100" dirty="0" err="1">
                    <a:effectLst/>
                    <a:latin typeface="LM Roman 10" panose="00000500000000000000" pitchFamily="50" charset="0"/>
                    <a:ea typeface="Times New Roman" panose="02020603050405020304" pitchFamily="18" charset="0"/>
                    <a:cs typeface="Times New Roman" panose="02020603050405020304" pitchFamily="18" charset="0"/>
                  </a:rPr>
                  <a:t>apache-jena</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and </a:t>
                </a:r>
                <a:r>
                  <a:rPr lang="en-GB" sz="1800" i="1" kern="100" dirty="0" err="1">
                    <a:effectLst/>
                    <a:latin typeface="LM Roman 10" panose="00000500000000000000" pitchFamily="50" charset="0"/>
                    <a:ea typeface="Times New Roman" panose="02020603050405020304" pitchFamily="18" charset="0"/>
                    <a:cs typeface="Times New Roman" panose="02020603050405020304" pitchFamily="18" charset="0"/>
                  </a:rPr>
                  <a:t>apache-jena-fuseki</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The result is a 11 GB file. The final step is to create an endpoint for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Sparklis</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namely to start a SPARQL database server and load the RDF Turtle N-triplets, a standard procedure for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Sparklis</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applications.</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endParaRPr lang="en-GB" dirty="0"/>
              </a:p>
            </p:txBody>
          </p:sp>
        </mc:Fallback>
      </mc:AlternateContent>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13</a:t>
            </a:fld>
            <a:endParaRPr lang="fr-FR" altLang="fr-FR"/>
          </a:p>
        </p:txBody>
      </p:sp>
    </p:spTree>
    <p:extLst>
      <p:ext uri="{BB962C8B-B14F-4D97-AF65-F5344CB8AC3E}">
        <p14:creationId xmlns:p14="http://schemas.microsoft.com/office/powerpoint/2010/main" val="168546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14</a:t>
            </a:fld>
            <a:endParaRPr lang="fr-FR" altLang="fr-FR"/>
          </a:p>
        </p:txBody>
      </p:sp>
    </p:spTree>
    <p:extLst>
      <p:ext uri="{BB962C8B-B14F-4D97-AF65-F5344CB8AC3E}">
        <p14:creationId xmlns:p14="http://schemas.microsoft.com/office/powerpoint/2010/main" val="2895163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3C0B6-FA21-E74F-B966-81DD78B3A2C2}" type="slidenum">
              <a:rPr lang="fr-FR" altLang="fr-FR" smtClean="0"/>
              <a:pPr/>
              <a:t>15</a:t>
            </a:fld>
            <a:endParaRPr lang="fr-FR" altLang="fr-FR"/>
          </a:p>
        </p:txBody>
      </p:sp>
    </p:spTree>
    <p:extLst>
      <p:ext uri="{BB962C8B-B14F-4D97-AF65-F5344CB8AC3E}">
        <p14:creationId xmlns:p14="http://schemas.microsoft.com/office/powerpoint/2010/main" val="279468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endParaRPr lang="en-GB" dirty="0"/>
              </a:p>
            </p:txBody>
          </p:sp>
        </mc:Choice>
        <mc:Fallback xmlns="">
          <p:sp>
            <p:nvSpPr>
              <p:cNvPr id="3" name="Espace réservé des notes 2"/>
              <p:cNvSpPr>
                <a:spLocks noGrp="1"/>
              </p:cNvSpPr>
              <p:nvPr>
                <p:ph type="body" idx="1"/>
              </p:nvPr>
            </p:nvSpPr>
            <p:spPr/>
            <p:txBody>
              <a:bodyPr/>
              <a:lstStyle/>
              <a:p>
                <a:r>
                  <a:rPr lang="en-GB" sz="1800" kern="100" dirty="0">
                    <a:effectLst/>
                    <a:latin typeface="Times New Roman" panose="02020603050405020304" pitchFamily="18" charset="0"/>
                    <a:ea typeface="SimSun" panose="02010600030101010101" pitchFamily="2" charset="-122"/>
                  </a:rPr>
                  <a:t>Our improvement process is incremental and, when applying a given tool, not all forms are necessarily reliable. Thus, as illustrated in Figure 4, when using machine learning we first filter out all forms for which a doubt still exists. In particular, for this experiment, all lines without verbal noun have been filtered out before training. After filtering, the input file consists of 3.8 million lines, each one containing a Georgian inflected verb form and 14 of its features. We then train a model, and from this model we generate an enhanced CSV file that can be enhanced further by other tools.</a:t>
                </a:r>
              </a:p>
              <a:p>
                <a:endParaRPr lang="en-GB" sz="1800" kern="100" dirty="0">
                  <a:effectLst/>
                  <a:latin typeface="Times New Roman" panose="02020603050405020304" pitchFamily="18" charset="0"/>
                  <a:ea typeface="SimSun" panose="02010600030101010101" pitchFamily="2" charset="-122"/>
                </a:endParaRPr>
              </a:p>
              <a:p>
                <a:pPr algn="just">
                  <a:lnSpc>
                    <a:spcPts val="1600"/>
                  </a:lnSpc>
                  <a:spcAft>
                    <a:spcPts val="1200"/>
                  </a:spcAft>
                </a:pP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Input Data</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As discussed in Section 2, fields of type 5 may exhibit an absence of value and it is not necessarily an error. Therefore, forms with such missing values have to be kept in the training data. Missing values, however, have an impact on the chosen machine learning technique (see discussion below). Figure 5 shows the percentage of missing values for these fields. Fields Ending and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Preradical</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have been built from Clarino information by scripts not described in this article. Note that Causative Stem Formant is mostly absent. An absence of preverb or stem formant can be perfectly valid for some tenses and verb groups. They are, however, key in the structure of the verbal noun when they exist.</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algn="just">
                  <a:lnSpc>
                    <a:spcPts val="1600"/>
                  </a:lnSpc>
                  <a:spcAft>
                    <a:spcPts val="1200"/>
                  </a:spcAft>
                </a:pP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Machine learning algorithms work on numbers. As our fields are mostly symbolic, we had to encode them into numbers. Missing values are encoded by ”0”. Fields with a finite number of possible values (tenses for example) are simply encoded by constants. String fields require more subtle treatments. For some fields, it is sufficient that the encoding is a function (to one string corresponds a single encoding, the same encoding may correspond to several strings). For other fields, it is crucial to build a bijection between string representations and numerical representations in order to be able to interpret the result properly (in a unique way). Here it is crucial to be able to know what the string is suggested by the ML algorithm for missing verbal nouns. It should be noted that missing verbal nouns most probably already exist in other forms in the database. </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algn="just">
                  <a:lnSpc>
                    <a:spcPts val="1600"/>
                  </a:lnSpc>
                  <a:spcAft>
                    <a:spcPts val="1200"/>
                  </a:spcAft>
                </a:pP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For the fields where a function is sufficient, to encode Georgian characters we refer to the UTF-8 encoding scheme, where Georgian characters are represented by three-byte sequences. The first two bytes are redundant for the conversion process. Thus, to encode a Georgian word into a numeric representation, we extract the last byte from each character and sum their decimal values.</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algn="just">
                  <a:lnSpc>
                    <a:spcPts val="1600"/>
                  </a:lnSpc>
                  <a:spcBef>
                    <a:spcPts val="2400"/>
                  </a:spcBef>
                  <a:spcAft>
                    <a:spcPts val="2400"/>
                  </a:spcAft>
                </a:pP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𝑓</a:t>
                </a:r>
                <a:r>
                  <a:rPr lang="en-US" sz="1800" i="0" kern="100">
                    <a:effectLst/>
                    <a:latin typeface="Cambria Math" panose="020405030504060302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𝑠𝑡𝑟𝑖𝑛𝑔)=</a:t>
                </a:r>
                <a:r>
                  <a:rPr lang="en-US" sz="1800" i="0" kern="100">
                    <a:effectLst/>
                    <a:latin typeface="Cambria Math" panose="02040503050406030204" pitchFamily="18" charset="0"/>
                    <a:cs typeface="Times New Roman" panose="02020603050405020304" pitchFamily="18" charset="0"/>
                  </a:rPr>
                  <a:t>∑1</a:t>
                </a:r>
                <a:r>
                  <a:rPr lang="en-GB" sz="1800" i="0" kern="100">
                    <a:effectLst/>
                    <a:latin typeface="Cambria Math" panose="02040503050406030204" pitchFamily="18" charset="0"/>
                    <a:cs typeface="Times New Roman" panose="02020603050405020304" pitchFamily="18" charset="0"/>
                  </a:rPr>
                  <a:t>_</a:t>
                </a:r>
                <a:r>
                  <a:rPr lang="en-US" sz="1800" i="0" kern="100">
                    <a:effectLst/>
                    <a:latin typeface="Cambria Math" panose="020405030504060302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𝑖=1</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^(𝑠𝑡𝑟𝑖𝑛𝑔 𝑙𝑒𝑛𝑔𝑡ℎ)▒〖𝐵𝑦𝑡𝑒 𝑣𝑎𝑙𝑢𝑒(𝐿𝑎𝑠𝑡 𝑏𝑦𝑡𝑒(𝑈𝑇𝐹−8(</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𝑐ℎ𝑎𝑟𝑎𝑐𝑡𝑒𝑟</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𝑖))))〗</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algn="just">
                  <a:lnSpc>
                    <a:spcPts val="1600"/>
                  </a:lnSpc>
                  <a:spcAft>
                    <a:spcPts val="1200"/>
                  </a:spcAft>
                </a:pP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where </a:t>
                </a:r>
                <a:r>
                  <a:rPr lang="en-US" sz="1800" i="0" kern="100">
                    <a:effectLst/>
                    <a:latin typeface="Cambria Math" panose="020405030504060302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𝑐ℎ𝑎𝑟𝑎𝑐𝑡𝑒𝑟</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𝑖</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is set of individual characters of a Georgian text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𝑠𝑡𝑟𝑖𝑛𝑔</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algn="just">
                  <a:lnSpc>
                    <a:spcPts val="1600"/>
                  </a:lnSpc>
                  <a:spcAft>
                    <a:spcPts val="1200"/>
                  </a:spcAft>
                </a:pP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For example, </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a:t>
                </a:r>
                <a:r>
                  <a:rPr lang="en-GB" sz="1800" i="1" kern="100" dirty="0" err="1">
                    <a:effectLst/>
                    <a:latin typeface="Sylfaen" panose="010A0502050306030303" pitchFamily="18" charset="0"/>
                    <a:ea typeface="Times New Roman" panose="02020603050405020304" pitchFamily="18" charset="0"/>
                    <a:cs typeface="Sylfaen" panose="010A0502050306030303" pitchFamily="18" charset="0"/>
                  </a:rPr>
                  <a:t>გა</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i="1" kern="100" dirty="0">
                    <a:effectLst/>
                    <a:latin typeface="Cambria Math" panose="02040503050406030204" pitchFamily="18" charset="0"/>
                    <a:ea typeface="Times New Roman" panose="02020603050405020304" pitchFamily="18" charset="0"/>
                    <a:cs typeface="Cambria Math" panose="020405030504060302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err="1">
                    <a:effectLst/>
                    <a:latin typeface="Sylfaen" panose="010A0502050306030303" pitchFamily="18" charset="0"/>
                    <a:ea typeface="Times New Roman" panose="02020603050405020304" pitchFamily="18" charset="0"/>
                    <a:cs typeface="Sylfaen" panose="010A0502050306030303" pitchFamily="18" charset="0"/>
                  </a:rPr>
                  <a:t>გ</a:t>
                </a:r>
                <a:r>
                  <a:rPr lang="en-GB" sz="1800" i="1" kern="100" dirty="0" err="1">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err="1">
                    <a:effectLst/>
                    <a:latin typeface="LM Roman 10" panose="00000500000000000000" pitchFamily="50" charset="0"/>
                    <a:ea typeface="Times New Roman" panose="02020603050405020304" pitchFamily="18" charset="0"/>
                    <a:cs typeface="Times New Roman" panose="02020603050405020304" pitchFamily="18" charset="0"/>
                  </a:rPr>
                  <a:t>+</a:t>
                </a:r>
                <a:r>
                  <a:rPr lang="en-GB" sz="1800" i="1" kern="100" dirty="0" err="1">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err="1">
                    <a:effectLst/>
                    <a:latin typeface="Sylfaen" panose="010A0502050306030303" pitchFamily="18" charset="0"/>
                    <a:ea typeface="Times New Roman" panose="02020603050405020304" pitchFamily="18" charset="0"/>
                    <a:cs typeface="Sylfaen" panose="010A0502050306030303" pitchFamily="18" charset="0"/>
                  </a:rPr>
                  <a:t>ა</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i="1" kern="100" dirty="0">
                    <a:effectLst/>
                    <a:latin typeface="Cambria Math" panose="02040503050406030204" pitchFamily="18" charset="0"/>
                    <a:ea typeface="Times New Roman" panose="02020603050405020304" pitchFamily="18" charset="0"/>
                    <a:cs typeface="Cambria Math" panose="020405030504060302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b</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\xe1\x83\x92</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 b</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\xe1\x83\x90</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i="1" kern="100" dirty="0">
                    <a:effectLst/>
                    <a:latin typeface="Cambria Math" panose="02040503050406030204" pitchFamily="18" charset="0"/>
                    <a:ea typeface="Times New Roman" panose="02020603050405020304" pitchFamily="18" charset="0"/>
                    <a:cs typeface="Cambria Math" panose="020405030504060302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b</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strike="sngStrike" kern="100" dirty="0">
                    <a:effectLst/>
                    <a:latin typeface="LM Roman 10" panose="00000500000000000000" pitchFamily="50" charset="0"/>
                    <a:ea typeface="Times New Roman" panose="02020603050405020304" pitchFamily="18" charset="0"/>
                    <a:cs typeface="Times New Roman" panose="02020603050405020304" pitchFamily="18" charset="0"/>
                  </a:rPr>
                  <a:t>\xe1\x83</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\x92</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b’</a:t>
                </a:r>
                <a:r>
                  <a:rPr lang="en-GB" sz="1800" i="1" strike="sngStrike" kern="100" dirty="0">
                    <a:effectLst/>
                    <a:latin typeface="LM Roman 10" panose="00000500000000000000" pitchFamily="50" charset="0"/>
                    <a:ea typeface="Times New Roman" panose="02020603050405020304" pitchFamily="18" charset="0"/>
                    <a:cs typeface="Times New Roman" panose="02020603050405020304" pitchFamily="18" charset="0"/>
                  </a:rPr>
                  <a:t>\xe1\x83</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\x90’ </a:t>
                </a:r>
                <a:r>
                  <a:rPr lang="en-GB" sz="1800" i="1" kern="100" dirty="0">
                    <a:effectLst/>
                    <a:latin typeface="Cambria Math" panose="02040503050406030204" pitchFamily="18" charset="0"/>
                    <a:ea typeface="Times New Roman" panose="02020603050405020304" pitchFamily="18" charset="0"/>
                    <a:cs typeface="Cambria Math" panose="020405030504060302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value(</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b\x92</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 value(</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b\x90</a:t>
                </a:r>
                <a:r>
                  <a:rPr lang="en-GB" sz="1800" i="1"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i="1" kern="100" dirty="0">
                    <a:effectLst/>
                    <a:latin typeface="Cambria Math" panose="02040503050406030204" pitchFamily="18" charset="0"/>
                    <a:ea typeface="Times New Roman" panose="02020603050405020304" pitchFamily="18" charset="0"/>
                    <a:cs typeface="Cambria Math" panose="02040503050406030204" pitchFamily="18" charset="0"/>
                  </a:rPr>
                  <a:t>⇒</a:t>
                </a:r>
                <a:r>
                  <a:rPr lang="en-GB" sz="1800" i="1" kern="100" dirty="0">
                    <a:effectLst/>
                    <a:latin typeface="LM Roman 10" panose="00000500000000000000" pitchFamily="50" charset="0"/>
                    <a:ea typeface="Times New Roman" panose="02020603050405020304" pitchFamily="18" charset="0"/>
                    <a:cs typeface="Times New Roman" panose="02020603050405020304" pitchFamily="18" charset="0"/>
                  </a:rPr>
                  <a:t> 146 + 144 = 290</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algn="just">
                  <a:lnSpc>
                    <a:spcPts val="1600"/>
                  </a:lnSpc>
                  <a:spcAft>
                    <a:spcPts val="1200"/>
                  </a:spcAft>
                </a:pP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However, for verbal nouns, a one-to-one correspondence (bijection) between text and numeric versions of Georgian Verbal nouns is required. Indeed, Verbal Noun is the target variable for our task prediction. With the previous encoding, 290 can be decoded as “</a:t>
                </a:r>
                <a:r>
                  <a:rPr lang="en-GB" sz="1800" kern="100" dirty="0" err="1">
                    <a:effectLst/>
                    <a:latin typeface="Sylfaen" panose="010A0502050306030303" pitchFamily="18" charset="0"/>
                    <a:ea typeface="Times New Roman" panose="02020603050405020304" pitchFamily="18" charset="0"/>
                    <a:cs typeface="Sylfaen" panose="010A0502050306030303" pitchFamily="18" charset="0"/>
                  </a:rPr>
                  <a:t>გა</a:t>
                </a: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and </a:t>
                </a: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kern="100" dirty="0" err="1">
                    <a:effectLst/>
                    <a:latin typeface="Sylfaen" panose="010A0502050306030303" pitchFamily="18" charset="0"/>
                    <a:ea typeface="Times New Roman" panose="02020603050405020304" pitchFamily="18" charset="0"/>
                    <a:cs typeface="Sylfaen" panose="010A0502050306030303" pitchFamily="18" charset="0"/>
                  </a:rPr>
                  <a:t>აგ</a:t>
                </a: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as well. Therefore, to each verbal noun we assign a different integer in range [0, 6538] and we keep a correspondence table for the 6539 different verbal nouns.</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endParaRPr lang="en-GB" dirty="0"/>
              </a:p>
            </p:txBody>
          </p:sp>
        </mc:Fallback>
      </mc:AlternateContent>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16</a:t>
            </a:fld>
            <a:endParaRPr lang="fr-FR" altLang="fr-FR"/>
          </a:p>
        </p:txBody>
      </p:sp>
    </p:spTree>
    <p:extLst>
      <p:ext uri="{BB962C8B-B14F-4D97-AF65-F5344CB8AC3E}">
        <p14:creationId xmlns:p14="http://schemas.microsoft.com/office/powerpoint/2010/main" val="364859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17</a:t>
            </a:fld>
            <a:endParaRPr lang="fr-FR" altLang="fr-FR"/>
          </a:p>
        </p:txBody>
      </p:sp>
    </p:spTree>
    <p:extLst>
      <p:ext uri="{BB962C8B-B14F-4D97-AF65-F5344CB8AC3E}">
        <p14:creationId xmlns:p14="http://schemas.microsoft.com/office/powerpoint/2010/main" val="804863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18</a:t>
            </a:fld>
            <a:endParaRPr lang="fr-FR" altLang="fr-FR"/>
          </a:p>
        </p:txBody>
      </p:sp>
    </p:spTree>
    <p:extLst>
      <p:ext uri="{BB962C8B-B14F-4D97-AF65-F5344CB8AC3E}">
        <p14:creationId xmlns:p14="http://schemas.microsoft.com/office/powerpoint/2010/main" val="83386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GB" sz="1200" kern="100" dirty="0">
                    <a:latin typeface="Times New Roman" panose="02020603050405020304" pitchFamily="18" charset="0"/>
                    <a:ea typeface="SimSun" panose="02010600030101010101" pitchFamily="2" charset="-122"/>
                  </a:rPr>
                  <a:t>Precision is the percentage of correct positive predictions relative to total positive predictions. Calculation: Number of True Positives (TP) divided by the Total Number of True Positives (TP) and False Positives (FP). </a:t>
                </a:r>
                <a:r>
                  <a:rPr lang="en-GB" sz="1200" i="0" kern="100">
                    <a:latin typeface="Cambria Math" panose="02040503050406030204" pitchFamily="18" charset="0"/>
                    <a:ea typeface="Times New Roman" panose="02020603050405020304" pitchFamily="18" charset="0"/>
                    <a:cs typeface="Times New Roman" panose="02020603050405020304" pitchFamily="18" charset="0"/>
                  </a:rPr>
                  <a:t>𝑃𝑟𝑒𝑐𝑖𝑠𝑖𝑜𝑛=𝑇𝑃</a:t>
                </a:r>
                <a:r>
                  <a:rPr lang="en-US" sz="1200" i="0" kern="100">
                    <a:latin typeface="Cambria Math" panose="02040503050406030204" pitchFamily="18" charset="0"/>
                    <a:ea typeface="Times New Roman" panose="02020603050405020304" pitchFamily="18" charset="0"/>
                    <a:cs typeface="Times New Roman" panose="02020603050405020304" pitchFamily="18" charset="0"/>
                  </a:rPr>
                  <a:t>/(</a:t>
                </a:r>
                <a:r>
                  <a:rPr lang="en-GB" sz="1200" i="0" kern="100">
                    <a:latin typeface="Cambria Math" panose="02040503050406030204" pitchFamily="18" charset="0"/>
                    <a:ea typeface="Times New Roman" panose="02020603050405020304" pitchFamily="18" charset="0"/>
                    <a:cs typeface="Times New Roman" panose="02020603050405020304" pitchFamily="18" charset="0"/>
                  </a:rPr>
                  <a:t>𝑇𝑃+𝐹𝑃</a:t>
                </a:r>
                <a:r>
                  <a:rPr lang="en-US" sz="1200" i="0" kern="100">
                    <a:latin typeface="Cambria Math" panose="02040503050406030204" pitchFamily="18" charset="0"/>
                    <a:ea typeface="Times New Roman" panose="02020603050405020304" pitchFamily="18" charset="0"/>
                    <a:cs typeface="Times New Roman" panose="02020603050405020304" pitchFamily="18" charset="0"/>
                  </a:rPr>
                  <a:t>)</a:t>
                </a:r>
                <a:r>
                  <a:rPr lang="en-US" sz="1200" kern="100" dirty="0">
                    <a:latin typeface="LM Roman 10" panose="00000500000000000000" pitchFamily="50" charset="0"/>
                    <a:ea typeface="Times New Roman" panose="02020603050405020304" pitchFamily="18" charset="0"/>
                    <a:cs typeface="Times New Roman" panose="02020603050405020304" pitchFamily="18" charset="0"/>
                  </a:rPr>
                  <a:t>    </a:t>
                </a:r>
                <a:r>
                  <a:rPr lang="en-GB" sz="1200" kern="100" dirty="0">
                    <a:latin typeface="LM Roman 10" panose="00000500000000000000" pitchFamily="50" charset="0"/>
                    <a:ea typeface="Times New Roman" panose="02020603050405020304" pitchFamily="18" charset="0"/>
                    <a:cs typeface="Times New Roman" panose="02020603050405020304" pitchFamily="18" charset="0"/>
                  </a:rPr>
                  <a:t>Recall is the percentage of correct positive predictions relative to total actual positives. Calculation: Number of True Positives (TP) divided by the Total Number of True Positives (TP) and False Negatives (FN).</a:t>
                </a:r>
                <a:r>
                  <a:rPr lang="en-US" sz="1200" i="0" kern="100">
                    <a:latin typeface="Cambria Math" panose="02040503050406030204" pitchFamily="18" charset="0"/>
                    <a:ea typeface="Times New Roman" panose="02020603050405020304" pitchFamily="18" charset="0"/>
                    <a:cs typeface="Times New Roman" panose="02020603050405020304" pitchFamily="18" charset="0"/>
                  </a:rPr>
                  <a:t>  </a:t>
                </a:r>
                <a:r>
                  <a:rPr lang="en-GB" sz="1200" i="0" kern="100">
                    <a:latin typeface="Cambria Math" panose="02040503050406030204" pitchFamily="18" charset="0"/>
                    <a:ea typeface="Times New Roman" panose="02020603050405020304" pitchFamily="18" charset="0"/>
                    <a:cs typeface="Times New Roman" panose="02020603050405020304" pitchFamily="18" charset="0"/>
                  </a:rPr>
                  <a:t>𝑅𝑒𝑐𝑎𝑙𝑙=𝑇𝑃</a:t>
                </a:r>
                <a:r>
                  <a:rPr lang="en-US" sz="1200" i="0" kern="100">
                    <a:latin typeface="Cambria Math" panose="02040503050406030204" pitchFamily="18" charset="0"/>
                    <a:ea typeface="Times New Roman" panose="02020603050405020304" pitchFamily="18" charset="0"/>
                    <a:cs typeface="Times New Roman" panose="02020603050405020304" pitchFamily="18" charset="0"/>
                  </a:rPr>
                  <a:t>/(</a:t>
                </a:r>
                <a:r>
                  <a:rPr lang="en-GB" sz="1200" i="0" kern="100">
                    <a:latin typeface="Cambria Math" panose="02040503050406030204" pitchFamily="18" charset="0"/>
                    <a:ea typeface="Times New Roman" panose="02020603050405020304" pitchFamily="18" charset="0"/>
                    <a:cs typeface="Times New Roman" panose="02020603050405020304" pitchFamily="18" charset="0"/>
                  </a:rPr>
                  <a:t>𝑇𝑃+𝐹𝑁</a:t>
                </a:r>
                <a:r>
                  <a:rPr lang="en-US" sz="1200" i="0" kern="100">
                    <a:latin typeface="Cambria Math" panose="02040503050406030204" pitchFamily="18" charset="0"/>
                    <a:ea typeface="Times New Roman" panose="02020603050405020304" pitchFamily="18" charset="0"/>
                    <a:cs typeface="Times New Roman" panose="02020603050405020304" pitchFamily="18" charset="0"/>
                  </a:rPr>
                  <a:t>)</a:t>
                </a:r>
                <a:r>
                  <a:rPr lang="en-US" sz="1200" kern="100" dirty="0">
                    <a:latin typeface="LM Roman 10" panose="00000500000000000000" pitchFamily="50" charset="0"/>
                    <a:ea typeface="Times New Roman" panose="02020603050405020304" pitchFamily="18" charset="0"/>
                    <a:cs typeface="Times New Roman" panose="02020603050405020304" pitchFamily="18" charset="0"/>
                  </a:rPr>
                  <a:t>   </a:t>
                </a:r>
                <a:r>
                  <a:rPr lang="en-GB" sz="1200" kern="100" dirty="0">
                    <a:latin typeface="LM Roman 10" panose="00000500000000000000" pitchFamily="50" charset="0"/>
                    <a:ea typeface="Times New Roman" panose="02020603050405020304" pitchFamily="18" charset="0"/>
                    <a:cs typeface="Times New Roman" panose="02020603050405020304" pitchFamily="18" charset="0"/>
                  </a:rPr>
                  <a:t>F1 score is a weighted harmonic mean of precision and recall. </a:t>
                </a:r>
                <a:r>
                  <a:rPr lang="en-GB" sz="1200" i="0" kern="100">
                    <a:latin typeface="Cambria Math" panose="02040503050406030204" pitchFamily="18" charset="0"/>
                    <a:ea typeface="Times New Roman" panose="02020603050405020304" pitchFamily="18" charset="0"/>
                    <a:cs typeface="Times New Roman" panose="02020603050405020304" pitchFamily="18" charset="0"/>
                  </a:rPr>
                  <a:t>𝐹1=</a:t>
                </a:r>
                <a:r>
                  <a:rPr lang="en-US" sz="1200" i="0" kern="100">
                    <a:latin typeface="Cambria Math" panose="02040503050406030204" pitchFamily="18" charset="0"/>
                    <a:cs typeface="Times New Roman" panose="02020603050405020304" pitchFamily="18" charset="0"/>
                  </a:rPr>
                  <a:t>(</a:t>
                </a:r>
                <a:r>
                  <a:rPr lang="en-GB" sz="1200" i="0" kern="100">
                    <a:latin typeface="Cambria Math" panose="02040503050406030204" pitchFamily="18" charset="0"/>
                    <a:ea typeface="Times New Roman" panose="02020603050405020304" pitchFamily="18" charset="0"/>
                    <a:cs typeface="Times New Roman" panose="02020603050405020304" pitchFamily="18" charset="0"/>
                  </a:rPr>
                  <a:t>2∗𝑃𝑟𝑒𝑐𝑖𝑠𝑖𝑜𝑛∗𝑅𝑒𝑐𝑎𝑙𝑙</a:t>
                </a:r>
                <a:r>
                  <a:rPr lang="en-US" sz="1200" i="0" kern="100">
                    <a:latin typeface="Cambria Math" panose="02040503050406030204" pitchFamily="18" charset="0"/>
                    <a:ea typeface="Times New Roman" panose="02020603050405020304" pitchFamily="18" charset="0"/>
                    <a:cs typeface="Times New Roman" panose="02020603050405020304" pitchFamily="18" charset="0"/>
                  </a:rPr>
                  <a:t>)/(</a:t>
                </a:r>
                <a:r>
                  <a:rPr lang="en-GB" sz="1200" i="0" kern="100">
                    <a:latin typeface="Cambria Math" panose="02040503050406030204" pitchFamily="18" charset="0"/>
                    <a:ea typeface="Times New Roman" panose="02020603050405020304" pitchFamily="18" charset="0"/>
                    <a:cs typeface="Times New Roman" panose="02020603050405020304" pitchFamily="18" charset="0"/>
                  </a:rPr>
                  <a:t>𝑃𝑟𝑒𝑐𝑖𝑠𝑖𝑜𝑛+𝑅𝑒𝑐𝑎𝑙𝑙</a:t>
                </a:r>
                <a:r>
                  <a:rPr lang="en-US" sz="1200" i="0" kern="100">
                    <a:latin typeface="Cambria Math" panose="02040503050406030204" pitchFamily="18" charset="0"/>
                    <a:ea typeface="Times New Roman" panose="02020603050405020304" pitchFamily="18" charset="0"/>
                    <a:cs typeface="Times New Roman" panose="02020603050405020304" pitchFamily="18" charset="0"/>
                  </a:rPr>
                  <a:t>)  </a:t>
                </a:r>
                <a:r>
                  <a:rPr lang="en-US" sz="1200" kern="100" dirty="0">
                    <a:latin typeface="Cambria Math" panose="02040503050406030204" pitchFamily="18" charset="0"/>
                    <a:ea typeface="Times New Roman" panose="02020603050405020304" pitchFamily="18" charset="0"/>
                    <a:cs typeface="Times New Roman" panose="02020603050405020304" pitchFamily="18" charset="0"/>
                  </a:rPr>
                  <a:t>.   </a:t>
                </a:r>
                <a:r>
                  <a:rPr lang="en-GB" sz="1200" i="0" kern="100">
                    <a:latin typeface="Cambria Math" panose="02040503050406030204" pitchFamily="18" charset="0"/>
                    <a:ea typeface="Times New Roman" panose="02020603050405020304" pitchFamily="18" charset="0"/>
                    <a:cs typeface="Times New Roman" panose="02020603050405020304" pitchFamily="18" charset="0"/>
                  </a:rPr>
                  <a:t>𝐴𝑐𝑐𝑢𝑟𝑎𝑐𝑦 𝐹1=𝑇𝑃</a:t>
                </a:r>
                <a:r>
                  <a:rPr lang="en-US" sz="1200" i="0" kern="100">
                    <a:latin typeface="Cambria Math" panose="02040503050406030204" pitchFamily="18" charset="0"/>
                    <a:ea typeface="Times New Roman" panose="02020603050405020304" pitchFamily="18" charset="0"/>
                    <a:cs typeface="Times New Roman" panose="02020603050405020304" pitchFamily="18" charset="0"/>
                  </a:rPr>
                  <a:t>/(</a:t>
                </a:r>
                <a:r>
                  <a:rPr lang="en-GB" sz="1200" i="0" kern="100">
                    <a:latin typeface="Cambria Math" panose="02040503050406030204" pitchFamily="18" charset="0"/>
                    <a:ea typeface="Times New Roman" panose="02020603050405020304" pitchFamily="18" charset="0"/>
                    <a:cs typeface="Times New Roman" panose="02020603050405020304" pitchFamily="18" charset="0"/>
                  </a:rPr>
                  <a:t>𝑇𝑃+(𝐹𝑃+𝐹𝑁)/2</a:t>
                </a:r>
                <a:r>
                  <a:rPr lang="en-US" sz="1200" i="0" kern="100">
                    <a:latin typeface="Cambria Math" panose="02040503050406030204" pitchFamily="18" charset="0"/>
                    <a:ea typeface="Times New Roman" panose="02020603050405020304" pitchFamily="18" charset="0"/>
                    <a:cs typeface="Times New Roman" panose="02020603050405020304" pitchFamily="18" charset="0"/>
                  </a:rPr>
                  <a:t>)</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00" dirty="0">
                    <a:latin typeface="Times New Roman" panose="02020603050405020304" pitchFamily="18" charset="0"/>
                    <a:ea typeface="SimSun" panose="02010600030101010101" pitchFamily="2" charset="-122"/>
                  </a:rPr>
                  <a:t>For each metric, the closer to 1, the better the model. 1 corresponds to 100% of prediction rate.</a:t>
                </a:r>
              </a:p>
              <a:p>
                <a:endParaRPr lang="en-US" dirty="0"/>
              </a:p>
            </p:txBody>
          </p:sp>
        </mc:Fallback>
      </mc:AlternateContent>
      <p:sp>
        <p:nvSpPr>
          <p:cNvPr id="4" name="Slide Number Placeholder 3"/>
          <p:cNvSpPr>
            <a:spLocks noGrp="1"/>
          </p:cNvSpPr>
          <p:nvPr>
            <p:ph type="sldNum" sz="quarter" idx="5"/>
          </p:nvPr>
        </p:nvSpPr>
        <p:spPr/>
        <p:txBody>
          <a:bodyPr/>
          <a:lstStyle/>
          <a:p>
            <a:fld id="{E1B3C0B6-FA21-E74F-B966-81DD78B3A2C2}" type="slidenum">
              <a:rPr lang="fr-FR" altLang="fr-FR" smtClean="0"/>
              <a:pPr/>
              <a:t>19</a:t>
            </a:fld>
            <a:endParaRPr lang="fr-FR" altLang="fr-FR"/>
          </a:p>
        </p:txBody>
      </p:sp>
    </p:spTree>
    <p:extLst>
      <p:ext uri="{BB962C8B-B14F-4D97-AF65-F5344CB8AC3E}">
        <p14:creationId xmlns:p14="http://schemas.microsoft.com/office/powerpoint/2010/main" val="222270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2</a:t>
            </a:fld>
            <a:endParaRPr lang="fr-FR" altLang="fr-FR"/>
          </a:p>
        </p:txBody>
      </p:sp>
    </p:spTree>
    <p:extLst>
      <p:ext uri="{BB962C8B-B14F-4D97-AF65-F5344CB8AC3E}">
        <p14:creationId xmlns:p14="http://schemas.microsoft.com/office/powerpoint/2010/main" val="2082242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endParaRPr lang="en-GB" dirty="0"/>
              </a:p>
            </p:txBody>
          </p:sp>
        </mc:Choice>
        <mc:Fallback xmlns="">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kern="100" dirty="0">
                    <a:effectLst/>
                    <a:latin typeface="Times New Roman" panose="02020603050405020304" pitchFamily="18" charset="0"/>
                    <a:ea typeface="SimSun" panose="02010600030101010101" pitchFamily="2" charset="-122"/>
                  </a:rPr>
                  <a:t>Precision is the percentage of correct positive predictions relative to total positive predictions. Calculation: Number of True Positives (TP) divided by the Total Number of True Positives (TP) and False Positives (FP).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𝑃𝑟𝑒𝑐𝑖𝑠𝑖𝑜𝑛=𝑇𝑃</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𝑇𝑃+𝐹𝑃</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Recall is the percentage of correct positive predictions relative to total actual positives. Calculation: Number of True Positives (TP) divided by the Total Number of True Positives (TP) and False Negatives (FN).</a:t>
                </a:r>
                <a:r>
                  <a:rPr lang="en-US" sz="1800" b="0" i="0" kern="100">
                    <a:effectLst/>
                    <a:latin typeface="Cambria Math" panose="02040503050406030204" pitchFamily="18" charset="0"/>
                    <a:ea typeface="Times New Roman" panose="02020603050405020304" pitchFamily="18" charset="0"/>
                    <a:cs typeface="Times New Roman" panose="02020603050405020304" pitchFamily="18" charset="0"/>
                  </a:rPr>
                  <a:t>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𝑅𝑒𝑐𝑎𝑙𝑙=𝑇𝑃</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𝑇𝑃+𝐹𝑁</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F1 score is a weighted harmonic mean of precision and recall.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𝐹1=</a:t>
                </a:r>
                <a:r>
                  <a:rPr lang="en-US" sz="1800" i="0" kern="100">
                    <a:effectLst/>
                    <a:latin typeface="Cambria Math" panose="020405030504060302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2∗𝑃𝑟𝑒𝑐𝑖𝑠𝑖𝑜𝑛∗𝑅𝑒𝑐𝑎𝑙𝑙</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𝑃𝑟𝑒𝑐𝑖𝑠𝑖𝑜𝑛+𝑅𝑒𝑐𝑎𝑙𝑙</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US" sz="1800" b="0" i="0" kern="10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b="0" i="0" kern="100"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𝐴𝑐𝑐𝑢𝑟𝑎𝑐𝑦 𝐹1=𝑇𝑃</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𝑇𝑃+(𝐹𝑃+𝐹𝑁)/2</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The table gives the individual verbal noun prediction scores that are less than 100%, ranging as low as 83%, 52%, and even 0%. The 0% score is due to the fact that there is only one occurrence of verbal noun *</a:t>
                </a:r>
                <a:r>
                  <a:rPr lang="en-GB" sz="1800" kern="100" dirty="0" err="1">
                    <a:effectLst/>
                    <a:latin typeface="Sylfaen" panose="010A0502050306030303" pitchFamily="18" charset="0"/>
                    <a:ea typeface="Times New Roman" panose="02020603050405020304" pitchFamily="18" charset="0"/>
                    <a:cs typeface="Sylfaen" panose="010A0502050306030303" pitchFamily="18" charset="0"/>
                  </a:rPr>
                  <a:t>ფშვენა</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pshvena</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related to a family of verbs around heavily breathing) in the entire training and test datasets. Therefore, there are no other instances for comparison. The 52% corresponds to </a:t>
                </a:r>
                <a:r>
                  <a:rPr lang="en-GB" sz="1800" kern="100" dirty="0" err="1">
                    <a:effectLst/>
                    <a:latin typeface="Sylfaen" panose="010A0502050306030303" pitchFamily="18" charset="0"/>
                    <a:ea typeface="Times New Roman" panose="02020603050405020304" pitchFamily="18" charset="0"/>
                    <a:cs typeface="Sylfaen" panose="010A0502050306030303" pitchFamily="18" charset="0"/>
                  </a:rPr>
                  <a:t>ბორძიკ</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bordzik</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to stumble); a verb for which in the training dataset, half of the occurrences have verbal noun </a:t>
                </a:r>
                <a:r>
                  <a:rPr lang="en-GB" sz="1800" kern="100" dirty="0" err="1">
                    <a:effectLst/>
                    <a:latin typeface="Sylfaen" panose="010A0502050306030303" pitchFamily="18" charset="0"/>
                    <a:ea typeface="Times New Roman" panose="02020603050405020304" pitchFamily="18" charset="0"/>
                    <a:cs typeface="Sylfaen" panose="010A0502050306030303" pitchFamily="18" charset="0"/>
                  </a:rPr>
                  <a:t>ბორძიკ</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bordzik</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and the other half have verbal noun *</a:t>
                </a:r>
                <a:r>
                  <a:rPr lang="en-GB" sz="1800" kern="100" dirty="0" err="1">
                    <a:effectLst/>
                    <a:latin typeface="Sylfaen" panose="010A0502050306030303" pitchFamily="18" charset="0"/>
                    <a:ea typeface="Times New Roman" panose="02020603050405020304" pitchFamily="18" charset="0"/>
                    <a:cs typeface="Sylfaen" panose="010A0502050306030303" pitchFamily="18" charset="0"/>
                  </a:rPr>
                  <a:t>ბორძიკება</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bordzik’eba</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algn="just">
                  <a:lnSpc>
                    <a:spcPts val="1600"/>
                  </a:lnSpc>
                  <a:spcAft>
                    <a:spcPts val="1200"/>
                  </a:spcAft>
                </a:pP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We applied the trained model to the 600 000 forms with missing verbal noun. We are developing tools to facilitate the validation of the results. We are planning to use a crowd-sourcing platform (see Section 5). We are designing heuristics to reduce the number of results to be manually checked and rank the results such that experts would be asked to double check the most dubious results first. The heuristics that we have identified so far are,</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marL="342900" lvl="0" indent="-342900" algn="just">
                  <a:lnSpc>
                    <a:spcPts val="1600"/>
                  </a:lnSpc>
                  <a:spcAft>
                    <a:spcPts val="1200"/>
                  </a:spcAft>
                  <a:buFont typeface="Symbol" panose="05050102010706020507" pitchFamily="18" charset="2"/>
                  <a:buChar char=""/>
                </a:pP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A predicted verbal noun is questionable when it does not match the root of the form.</a:t>
                </a:r>
              </a:p>
              <a:p>
                <a:pPr marL="342900" lvl="0" indent="-342900" algn="just">
                  <a:lnSpc>
                    <a:spcPts val="1600"/>
                  </a:lnSpc>
                  <a:spcAft>
                    <a:spcPts val="1200"/>
                  </a:spcAft>
                  <a:buFont typeface="Symbol" panose="05050102010706020507" pitchFamily="18" charset="2"/>
                  <a:buChar char=""/>
                </a:pP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If forms of the same verb (identified by their Clarino Id) have different verbal nouns these verbal nouns are questionable. It might be the case that all are valid but in that case they should all be attached to all the forms.</a:t>
                </a:r>
              </a:p>
              <a:p>
                <a:pPr marL="342900" lvl="0" indent="-342900" algn="just">
                  <a:lnSpc>
                    <a:spcPts val="1600"/>
                  </a:lnSpc>
                  <a:spcAft>
                    <a:spcPts val="1200"/>
                  </a:spcAft>
                  <a:buFont typeface="Symbol" panose="05050102010706020507" pitchFamily="18" charset="2"/>
                  <a:buChar char=""/>
                </a:pP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Verbal nouns without a vowel at the end are questionable. Experts can manage with them but not beginners. For example, an expert will understand that verbal noun ”</a:t>
                </a:r>
                <a:r>
                  <a:rPr lang="en-US" sz="1800" kern="100" dirty="0" err="1">
                    <a:effectLst/>
                    <a:latin typeface="Sylfaen" panose="010A0502050306030303" pitchFamily="18" charset="0"/>
                    <a:ea typeface="Times New Roman" panose="02020603050405020304" pitchFamily="18" charset="0"/>
                    <a:cs typeface="Sylfaen" panose="010A0502050306030303" pitchFamily="18" charset="0"/>
                  </a:rPr>
                  <a:t>ყივილ</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US" sz="1800" kern="100" dirty="0" err="1">
                    <a:effectLst/>
                    <a:latin typeface="LM Roman 10" panose="00000500000000000000" pitchFamily="50" charset="0"/>
                    <a:ea typeface="Times New Roman" panose="02020603050405020304" pitchFamily="18" charset="0"/>
                    <a:cs typeface="Times New Roman" panose="02020603050405020304" pitchFamily="18" charset="0"/>
                  </a:rPr>
                  <a:t>qivil</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should be understood as ”</a:t>
                </a:r>
                <a:r>
                  <a:rPr lang="en-US" sz="1800" kern="100" dirty="0" err="1">
                    <a:effectLst/>
                    <a:latin typeface="Sylfaen" panose="010A0502050306030303" pitchFamily="18" charset="0"/>
                    <a:ea typeface="Times New Roman" panose="02020603050405020304" pitchFamily="18" charset="0"/>
                    <a:cs typeface="Sylfaen" panose="010A0502050306030303" pitchFamily="18" charset="0"/>
                  </a:rPr>
                  <a:t>ყივილი</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US" sz="1800" kern="100" dirty="0" err="1">
                    <a:effectLst/>
                    <a:latin typeface="LM Roman 10" panose="00000500000000000000" pitchFamily="50" charset="0"/>
                    <a:ea typeface="Times New Roman" panose="02020603050405020304" pitchFamily="18" charset="0"/>
                    <a:cs typeface="Times New Roman" panose="02020603050405020304" pitchFamily="18" charset="0"/>
                  </a:rPr>
                  <a:t>qivili</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to crow), but a beginner would be lost.</a:t>
                </a:r>
              </a:p>
              <a:p>
                <a:pPr marL="342900" lvl="0" indent="-342900" algn="just">
                  <a:lnSpc>
                    <a:spcPts val="1600"/>
                  </a:lnSpc>
                  <a:spcAft>
                    <a:spcPts val="1200"/>
                  </a:spcAft>
                  <a:buFont typeface="Symbol" panose="05050102010706020507" pitchFamily="18" charset="2"/>
                  <a:buChar char=""/>
                </a:pP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It is not necessary to check all the forms of a verb. Samples are sufficient, sampling should take into account at least the tense (preferably one that uses a preverb, future for example) and roots. Some verbs exhibit different roots at different tenses or persons.</a:t>
                </a:r>
              </a:p>
              <a:p>
                <a:pPr algn="just">
                  <a:lnSpc>
                    <a:spcPts val="1600"/>
                  </a:lnSpc>
                  <a:spcAft>
                    <a:spcPts val="1200"/>
                  </a:spcAft>
                </a:pP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We have tried the first heuristic combined with the last one, out of the initial the 600 000 forms with missing verbal noun, 100 000 forms have a predicted verbal noun that does not match its root. Taking a sample of these forms resulted in a set of 153 forms that have been checked by hand. Approximately half of them were correct. Although our trained model has achieved a 100% prediction rate, our heuristic observations indicate that the results are not consistently correct. We conjecture that this discrepancy arises from the fact that a limited number of examples in the training data correspond to verbs with a missing verbal noun. Another possibility is that the encoding of Georgian texts utilizes a non-bijective method. Except for verbal nouns, there is no one-to-one correspondence between the Georgian texts and their encoded versions. This unique correspondence presents challenges, as it can result in excessively large and sparse numbers, rendering the machine learning algorithm ineffective or sometimes even impossible to implement.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endParaRPr lang="en-GB" dirty="0"/>
              </a:p>
            </p:txBody>
          </p:sp>
        </mc:Fallback>
      </mc:AlternateContent>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20</a:t>
            </a:fld>
            <a:endParaRPr lang="fr-FR" altLang="fr-FR"/>
          </a:p>
        </p:txBody>
      </p:sp>
    </p:spTree>
    <p:extLst>
      <p:ext uri="{BB962C8B-B14F-4D97-AF65-F5344CB8AC3E}">
        <p14:creationId xmlns:p14="http://schemas.microsoft.com/office/powerpoint/2010/main" val="1219863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21</a:t>
            </a:fld>
            <a:endParaRPr lang="fr-FR" altLang="fr-FR"/>
          </a:p>
        </p:txBody>
      </p:sp>
    </p:spTree>
    <p:extLst>
      <p:ext uri="{BB962C8B-B14F-4D97-AF65-F5344CB8AC3E}">
        <p14:creationId xmlns:p14="http://schemas.microsoft.com/office/powerpoint/2010/main" val="1341297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endParaRPr lang="en-GB" sz="1300"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22</a:t>
            </a:fld>
            <a:endParaRPr lang="fr-FR" altLang="fr-FR"/>
          </a:p>
        </p:txBody>
      </p:sp>
    </p:spTree>
    <p:extLst>
      <p:ext uri="{BB962C8B-B14F-4D97-AF65-F5344CB8AC3E}">
        <p14:creationId xmlns:p14="http://schemas.microsoft.com/office/powerpoint/2010/main" val="1307389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endParaRPr lang="en-GB" sz="1300"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23</a:t>
            </a:fld>
            <a:endParaRPr lang="fr-FR" altLang="fr-FR"/>
          </a:p>
        </p:txBody>
      </p:sp>
    </p:spTree>
    <p:extLst>
      <p:ext uri="{BB962C8B-B14F-4D97-AF65-F5344CB8AC3E}">
        <p14:creationId xmlns:p14="http://schemas.microsoft.com/office/powerpoint/2010/main" val="4228711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endParaRPr lang="en-GB" sz="1300"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24</a:t>
            </a:fld>
            <a:endParaRPr lang="fr-FR" altLang="fr-FR"/>
          </a:p>
        </p:txBody>
      </p:sp>
    </p:spTree>
    <p:extLst>
      <p:ext uri="{BB962C8B-B14F-4D97-AF65-F5344CB8AC3E}">
        <p14:creationId xmlns:p14="http://schemas.microsoft.com/office/powerpoint/2010/main" val="2449939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endParaRPr lang="en-GB" sz="1300"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25</a:t>
            </a:fld>
            <a:endParaRPr lang="fr-FR" altLang="fr-FR"/>
          </a:p>
        </p:txBody>
      </p:sp>
    </p:spTree>
    <p:extLst>
      <p:ext uri="{BB962C8B-B14F-4D97-AF65-F5344CB8AC3E}">
        <p14:creationId xmlns:p14="http://schemas.microsoft.com/office/powerpoint/2010/main" val="1259515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26</a:t>
            </a:fld>
            <a:endParaRPr lang="fr-FR" altLang="fr-FR"/>
          </a:p>
        </p:txBody>
      </p:sp>
    </p:spTree>
    <p:extLst>
      <p:ext uri="{BB962C8B-B14F-4D97-AF65-F5344CB8AC3E}">
        <p14:creationId xmlns:p14="http://schemas.microsoft.com/office/powerpoint/2010/main" val="1785051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27</a:t>
            </a:fld>
            <a:endParaRPr lang="fr-FR" altLang="fr-FR"/>
          </a:p>
        </p:txBody>
      </p:sp>
    </p:spTree>
    <p:extLst>
      <p:ext uri="{BB962C8B-B14F-4D97-AF65-F5344CB8AC3E}">
        <p14:creationId xmlns:p14="http://schemas.microsoft.com/office/powerpoint/2010/main" val="3712568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trike="sngStrike" dirty="0"/>
              <a:t>Multiple values in Clarino fields are factorized in lines</a:t>
            </a:r>
            <a:r>
              <a:rPr lang="en-US" dirty="0"/>
              <a:t>.</a:t>
            </a:r>
          </a:p>
          <a:p>
            <a:endParaRPr lang="en-GB" dirty="0"/>
          </a:p>
          <a:p>
            <a:r>
              <a:rPr lang="en-US" dirty="0"/>
              <a:t>common-root </a:t>
            </a:r>
            <a:r>
              <a:rPr lang="ka-GE" dirty="0"/>
              <a:t>„დ“ (</a:t>
            </a:r>
            <a:r>
              <a:rPr lang="en-US" dirty="0"/>
              <a:t>d</a:t>
            </a:r>
            <a:r>
              <a:rPr lang="ka-GE" dirty="0"/>
              <a:t>)</a:t>
            </a:r>
            <a:r>
              <a:rPr lang="en-US" dirty="0"/>
              <a:t> =&gt; </a:t>
            </a:r>
            <a:r>
              <a:rPr lang="ka-GE" dirty="0"/>
              <a:t>77 </a:t>
            </a:r>
            <a:r>
              <a:rPr lang="en-US" dirty="0"/>
              <a:t>verbs: </a:t>
            </a:r>
            <a:r>
              <a:rPr lang="ka-GE" dirty="0"/>
              <a:t>დადება (</a:t>
            </a:r>
            <a:r>
              <a:rPr lang="en-US" dirty="0" err="1"/>
              <a:t>dadeba</a:t>
            </a:r>
            <a:r>
              <a:rPr lang="en-US" dirty="0"/>
              <a:t>, to put</a:t>
            </a:r>
            <a:r>
              <a:rPr lang="ka-GE" dirty="0"/>
              <a:t>), მიდება</a:t>
            </a:r>
            <a:r>
              <a:rPr lang="en-US" dirty="0"/>
              <a:t> </a:t>
            </a:r>
            <a:r>
              <a:rPr lang="ka-GE" dirty="0"/>
              <a:t>(</a:t>
            </a:r>
            <a:r>
              <a:rPr lang="en-US" dirty="0" err="1"/>
              <a:t>mideba</a:t>
            </a:r>
            <a:r>
              <a:rPr lang="en-US" dirty="0"/>
              <a:t>, to touch</a:t>
            </a:r>
            <a:r>
              <a:rPr lang="ka-GE" dirty="0"/>
              <a:t>), გამოდება</a:t>
            </a:r>
            <a:r>
              <a:rPr lang="en-US" dirty="0"/>
              <a:t> </a:t>
            </a:r>
            <a:r>
              <a:rPr lang="ka-GE" dirty="0"/>
              <a:t>(</a:t>
            </a:r>
            <a:r>
              <a:rPr lang="en-US" dirty="0" err="1"/>
              <a:t>gamodeba</a:t>
            </a:r>
            <a:r>
              <a:rPr lang="en-US" dirty="0"/>
              <a:t>, to hook</a:t>
            </a:r>
            <a:r>
              <a:rPr lang="ka-GE" dirty="0"/>
              <a:t>)</a:t>
            </a:r>
            <a:r>
              <a:rPr lang="en-US" dirty="0"/>
              <a:t>, </a:t>
            </a:r>
            <a:r>
              <a:rPr lang="ka-GE" dirty="0"/>
              <a:t> გადადება</a:t>
            </a:r>
            <a:r>
              <a:rPr lang="en-US" dirty="0"/>
              <a:t> </a:t>
            </a:r>
            <a:r>
              <a:rPr lang="ka-GE" dirty="0"/>
              <a:t>(</a:t>
            </a:r>
            <a:r>
              <a:rPr lang="en-US" dirty="0" err="1"/>
              <a:t>gadadeba</a:t>
            </a:r>
            <a:r>
              <a:rPr lang="en-US" dirty="0"/>
              <a:t>, to </a:t>
            </a:r>
            <a:r>
              <a:rPr lang="en-US" dirty="0" err="1"/>
              <a:t>postphone</a:t>
            </a:r>
            <a:r>
              <a:rPr lang="ka-GE" dirty="0"/>
              <a:t>), წამოდება</a:t>
            </a:r>
            <a:r>
              <a:rPr lang="en-US" dirty="0"/>
              <a:t> (</a:t>
            </a:r>
            <a:r>
              <a:rPr lang="en-US" dirty="0" err="1"/>
              <a:t>tsamodeba</a:t>
            </a:r>
            <a:r>
              <a:rPr lang="en-US" dirty="0"/>
              <a:t>, to catch (on)),</a:t>
            </a:r>
            <a:r>
              <a:rPr lang="ka-GE" dirty="0"/>
              <a:t> ...</a:t>
            </a:r>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28</a:t>
            </a:fld>
            <a:endParaRPr lang="fr-FR" altLang="fr-FR"/>
          </a:p>
        </p:txBody>
      </p:sp>
    </p:spTree>
    <p:extLst>
      <p:ext uri="{BB962C8B-B14F-4D97-AF65-F5344CB8AC3E}">
        <p14:creationId xmlns:p14="http://schemas.microsoft.com/office/powerpoint/2010/main" val="908279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For example: common root “</a:t>
            </a:r>
            <a:r>
              <a:rPr lang="en-US" dirty="0" err="1"/>
              <a:t>მბობ</a:t>
            </a:r>
            <a:r>
              <a:rPr lang="en-US" dirty="0"/>
              <a:t>” (“</a:t>
            </a:r>
            <a:r>
              <a:rPr lang="en-US" dirty="0" err="1"/>
              <a:t>mbob</a:t>
            </a:r>
            <a:r>
              <a:rPr lang="en-US" dirty="0"/>
              <a:t>”) leads to verbs around the meaning of “to say” with 7 different roots: “</a:t>
            </a:r>
            <a:r>
              <a:rPr lang="en-US" dirty="0" err="1"/>
              <a:t>ამბ</a:t>
            </a:r>
            <a:r>
              <a:rPr lang="en-US" dirty="0"/>
              <a:t>” (“</a:t>
            </a:r>
            <a:r>
              <a:rPr lang="en-US" dirty="0" err="1"/>
              <a:t>amb</a:t>
            </a:r>
            <a:r>
              <a:rPr lang="en-US" dirty="0"/>
              <a:t>”), “</a:t>
            </a:r>
            <a:r>
              <a:rPr lang="en-US" dirty="0" err="1"/>
              <a:t>თქ</a:t>
            </a:r>
            <a:r>
              <a:rPr lang="en-US" dirty="0"/>
              <a:t>” (“</a:t>
            </a:r>
            <a:r>
              <a:rPr lang="en-US" dirty="0" err="1"/>
              <a:t>tk</a:t>
            </a:r>
            <a:r>
              <a:rPr lang="en-US" dirty="0"/>
              <a:t>”), “</a:t>
            </a:r>
            <a:r>
              <a:rPr lang="en-US" dirty="0" err="1"/>
              <a:t>თქვ</a:t>
            </a:r>
            <a:r>
              <a:rPr lang="en-US" dirty="0"/>
              <a:t>” (“</a:t>
            </a:r>
            <a:r>
              <a:rPr lang="en-US" dirty="0" err="1"/>
              <a:t>tkv</a:t>
            </a:r>
            <a:r>
              <a:rPr lang="en-US" dirty="0"/>
              <a:t>”), “</a:t>
            </a:r>
            <a:r>
              <a:rPr lang="en-US" dirty="0" err="1"/>
              <a:t>თხრ</a:t>
            </a:r>
            <a:r>
              <a:rPr lang="en-US" dirty="0"/>
              <a:t>” (“</a:t>
            </a:r>
            <a:r>
              <a:rPr lang="en-US" dirty="0" err="1"/>
              <a:t>tkhr</a:t>
            </a:r>
            <a:r>
              <a:rPr lang="en-US" dirty="0"/>
              <a:t>”), “</a:t>
            </a:r>
            <a:r>
              <a:rPr lang="en-US" dirty="0" err="1"/>
              <a:t>მბობ</a:t>
            </a:r>
            <a:r>
              <a:rPr lang="en-US" dirty="0"/>
              <a:t>” (“</a:t>
            </a:r>
            <a:r>
              <a:rPr lang="en-US" dirty="0" err="1"/>
              <a:t>mbob</a:t>
            </a:r>
            <a:r>
              <a:rPr lang="en-US" dirty="0"/>
              <a:t>”), “</a:t>
            </a:r>
            <a:r>
              <a:rPr lang="en-US" dirty="0" err="1"/>
              <a:t>ტყ</a:t>
            </a:r>
            <a:r>
              <a:rPr lang="en-US" dirty="0"/>
              <a:t>” (“</a:t>
            </a:r>
            <a:r>
              <a:rPr lang="en-US" dirty="0" err="1"/>
              <a:t>t’q</a:t>
            </a:r>
            <a:r>
              <a:rPr lang="en-US" dirty="0"/>
              <a:t>”), “</a:t>
            </a:r>
            <a:r>
              <a:rPr lang="en-US" dirty="0" err="1"/>
              <a:t>უბნ</a:t>
            </a:r>
            <a:r>
              <a:rPr lang="en-US" dirty="0"/>
              <a:t>” (“</a:t>
            </a:r>
            <a:r>
              <a:rPr lang="en-US" dirty="0" err="1"/>
              <a:t>ubn</a:t>
            </a:r>
            <a:r>
              <a:rPr lang="en-US" dirty="0"/>
              <a:t>”).</a:t>
            </a:r>
          </a:p>
          <a:p>
            <a:endParaRPr lang="en-US" dirty="0"/>
          </a:p>
        </p:txBody>
      </p:sp>
      <p:sp>
        <p:nvSpPr>
          <p:cNvPr id="4" name="Slide Number Placeholder 3"/>
          <p:cNvSpPr>
            <a:spLocks noGrp="1"/>
          </p:cNvSpPr>
          <p:nvPr>
            <p:ph type="sldNum" sz="quarter" idx="5"/>
          </p:nvPr>
        </p:nvSpPr>
        <p:spPr/>
        <p:txBody>
          <a:bodyPr/>
          <a:lstStyle/>
          <a:p>
            <a:fld id="{E1B3C0B6-FA21-E74F-B966-81DD78B3A2C2}" type="slidenum">
              <a:rPr lang="fr-FR" altLang="fr-FR" smtClean="0"/>
              <a:pPr/>
              <a:t>29</a:t>
            </a:fld>
            <a:endParaRPr lang="fr-FR" altLang="fr-FR"/>
          </a:p>
        </p:txBody>
      </p:sp>
    </p:spTree>
    <p:extLst>
      <p:ext uri="{BB962C8B-B14F-4D97-AF65-F5344CB8AC3E}">
        <p14:creationId xmlns:p14="http://schemas.microsoft.com/office/powerpoint/2010/main" val="227981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3</a:t>
            </a:fld>
            <a:endParaRPr lang="fr-FR" altLang="fr-FR"/>
          </a:p>
        </p:txBody>
      </p:sp>
    </p:spTree>
    <p:extLst>
      <p:ext uri="{BB962C8B-B14F-4D97-AF65-F5344CB8AC3E}">
        <p14:creationId xmlns:p14="http://schemas.microsoft.com/office/powerpoint/2010/main" val="999299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pPr defTabSz="483306">
                  <a:defRPr/>
                </a:pPr>
                <a:r>
                  <a:rPr lang="en-GB" sz="1900" kern="100" dirty="0">
                    <a:latin typeface="Times New Roman" panose="02020603050405020304" pitchFamily="18" charset="0"/>
                    <a:ea typeface="SimSun" panose="02010600030101010101" pitchFamily="2" charset="-122"/>
                  </a:rPr>
                  <a:t>Precision is the percentage of correct positive predictions relative to total positive predictions. Calculation: Number of True Positives (TP) divided by the Total Number of True Positives (TP) and False Positives (FP). </a:t>
                </a:r>
                <a14:m>
                  <m:oMath xmlns:m="http://schemas.openxmlformats.org/officeDocument/2006/math">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𝑃𝑟𝑒𝑐𝑖𝑠𝑖𝑜𝑛</m:t>
                    </m:r>
                    <m:r>
                      <a:rPr lang="en-GB" sz="1900" kern="1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𝑇𝑃</m:t>
                        </m:r>
                      </m:num>
                      <m:den>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𝑇𝑃</m:t>
                        </m:r>
                        <m:r>
                          <a:rPr lang="en-GB" sz="1900" kern="100">
                            <a:latin typeface="Cambria Math" panose="02040503050406030204" pitchFamily="18" charset="0"/>
                            <a:ea typeface="Times New Roman" panose="02020603050405020304" pitchFamily="18" charset="0"/>
                            <a:cs typeface="Times New Roman" panose="02020603050405020304" pitchFamily="18" charset="0"/>
                          </a:rPr>
                          <m:t>+</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𝐹𝑃</m:t>
                        </m:r>
                      </m:den>
                    </m:f>
                  </m:oMath>
                </a14:m>
                <a:r>
                  <a:rPr lang="en-US" sz="1900" kern="100" dirty="0">
                    <a:latin typeface="LM Roman 10" panose="00000500000000000000" pitchFamily="50" charset="0"/>
                    <a:ea typeface="Times New Roman" panose="02020603050405020304" pitchFamily="18" charset="0"/>
                    <a:cs typeface="Times New Roman" panose="02020603050405020304" pitchFamily="18" charset="0"/>
                  </a:rPr>
                  <a:t>    </a:t>
                </a: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Recall is the percentage of correct positive predictions relative to total actual positives. Calculation: Number of True Positives (TP) divided by the Total Number of True Positives (TP) and False Negatives (FN).</a:t>
                </a:r>
                <a14:m>
                  <m:oMath xmlns:m="http://schemas.openxmlformats.org/officeDocument/2006/math">
                    <m:r>
                      <a:rPr lang="en-US" sz="1900" kern="100">
                        <a:latin typeface="Cambria Math" panose="02040503050406030204" pitchFamily="18" charset="0"/>
                        <a:ea typeface="Times New Roman" panose="02020603050405020304" pitchFamily="18" charset="0"/>
                        <a:cs typeface="Times New Roman" panose="02020603050405020304" pitchFamily="18" charset="0"/>
                      </a:rPr>
                      <m:t>  </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𝑅𝑒𝑐𝑎𝑙𝑙</m:t>
                    </m:r>
                    <m:r>
                      <a:rPr lang="en-GB" sz="1900" kern="1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𝑇𝑃</m:t>
                        </m:r>
                      </m:num>
                      <m:den>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𝑇𝑃</m:t>
                        </m:r>
                        <m:r>
                          <a:rPr lang="en-GB" sz="1900" kern="100">
                            <a:latin typeface="Cambria Math" panose="02040503050406030204" pitchFamily="18" charset="0"/>
                            <a:ea typeface="Times New Roman" panose="02020603050405020304" pitchFamily="18" charset="0"/>
                            <a:cs typeface="Times New Roman" panose="02020603050405020304" pitchFamily="18" charset="0"/>
                          </a:rPr>
                          <m:t>+</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𝐹𝑁</m:t>
                        </m:r>
                      </m:den>
                    </m:f>
                  </m:oMath>
                </a14:m>
                <a:r>
                  <a:rPr lang="en-US" sz="1900" kern="100" dirty="0">
                    <a:latin typeface="LM Roman 10" panose="00000500000000000000" pitchFamily="50" charset="0"/>
                    <a:ea typeface="Times New Roman" panose="02020603050405020304" pitchFamily="18" charset="0"/>
                    <a:cs typeface="Times New Roman" panose="02020603050405020304" pitchFamily="18" charset="0"/>
                  </a:rPr>
                  <a:t>   </a:t>
                </a: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F1 score is a weighted harmonic mean of precision and recall. </a:t>
                </a:r>
                <a14:m>
                  <m:oMath xmlns:m="http://schemas.openxmlformats.org/officeDocument/2006/math">
                    <m:r>
                      <a:rPr lang="en-GB" sz="1900" i="1" kern="100">
                        <a:latin typeface="Cambria Math" panose="02040503050406030204" pitchFamily="18" charset="0"/>
                        <a:ea typeface="Times New Roman" panose="02020603050405020304" pitchFamily="18" charset="0"/>
                        <a:cs typeface="Times New Roman" panose="02020603050405020304" pitchFamily="18" charset="0"/>
                      </a:rPr>
                      <m:t>𝐹</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1</m:t>
                    </m:r>
                    <m:r>
                      <a:rPr lang="en-GB" sz="1900" kern="1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en-GB" sz="1900" i="1" kern="100">
                            <a:latin typeface="Cambria Math" panose="02040503050406030204" pitchFamily="18" charset="0"/>
                            <a:ea typeface="Times New Roman" panose="02020603050405020304" pitchFamily="18" charset="0"/>
                            <a:cs typeface="Times New Roman" panose="02020603050405020304" pitchFamily="18" charset="0"/>
                          </a:rPr>
                          <m:t>2∗</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𝑃𝑟𝑒𝑐𝑖𝑠𝑖𝑜𝑛</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𝑅𝑒𝑐𝑎𝑙𝑙</m:t>
                        </m:r>
                      </m:num>
                      <m:den>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𝑃𝑟𝑒𝑐𝑖𝑠𝑖𝑜𝑛</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𝑅𝑒𝑐𝑎𝑙𝑙</m:t>
                        </m:r>
                      </m:den>
                    </m:f>
                    <m:r>
                      <a:rPr lang="en-US" sz="1900" kern="10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900" kern="100" dirty="0">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GB" sz="1900" i="1" kern="100">
                        <a:latin typeface="Cambria Math" panose="02040503050406030204" pitchFamily="18" charset="0"/>
                        <a:ea typeface="Times New Roman" panose="02020603050405020304" pitchFamily="18" charset="0"/>
                        <a:cs typeface="Times New Roman" panose="02020603050405020304" pitchFamily="18" charset="0"/>
                      </a:rPr>
                      <m:t>𝐴𝑐𝑐𝑢𝑟𝑎𝑐𝑦</m:t>
                    </m:r>
                    <m:r>
                      <a:rPr lang="en-GB" sz="1900" kern="100">
                        <a:latin typeface="Cambria Math" panose="02040503050406030204" pitchFamily="18" charset="0"/>
                        <a:ea typeface="Times New Roman" panose="02020603050405020304" pitchFamily="18" charset="0"/>
                        <a:cs typeface="Times New Roman" panose="02020603050405020304" pitchFamily="18" charset="0"/>
                      </a:rPr>
                      <m:t> </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𝐹</m:t>
                    </m:r>
                    <m:r>
                      <a:rPr lang="en-GB" sz="1900" kern="100">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1900"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𝑇𝑃</m:t>
                        </m:r>
                      </m:num>
                      <m:den>
                        <m:r>
                          <a:rPr lang="en-GB" sz="1900" i="1" kern="100">
                            <a:latin typeface="Cambria Math" panose="02040503050406030204" pitchFamily="18" charset="0"/>
                            <a:ea typeface="Times New Roman" panose="02020603050405020304" pitchFamily="18" charset="0"/>
                            <a:cs typeface="Times New Roman" panose="02020603050405020304" pitchFamily="18" charset="0"/>
                          </a:rPr>
                          <m:t>𝑇𝑃</m:t>
                        </m:r>
                        <m:r>
                          <a:rPr lang="en-GB" sz="1900" kern="100">
                            <a:latin typeface="Cambria Math" panose="02040503050406030204" pitchFamily="18" charset="0"/>
                            <a:ea typeface="Times New Roman" panose="02020603050405020304" pitchFamily="18" charset="0"/>
                            <a:cs typeface="Times New Roman" panose="02020603050405020304" pitchFamily="18" charset="0"/>
                          </a:rPr>
                          <m:t>+(</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𝐹𝑃</m:t>
                        </m:r>
                        <m:r>
                          <a:rPr lang="en-GB" sz="1900" kern="100">
                            <a:latin typeface="Cambria Math" panose="02040503050406030204" pitchFamily="18" charset="0"/>
                            <a:ea typeface="Times New Roman" panose="02020603050405020304" pitchFamily="18" charset="0"/>
                            <a:cs typeface="Times New Roman" panose="02020603050405020304" pitchFamily="18" charset="0"/>
                          </a:rPr>
                          <m:t>+</m:t>
                        </m:r>
                        <m:r>
                          <a:rPr lang="en-GB" sz="1900" i="1" kern="100">
                            <a:latin typeface="Cambria Math" panose="02040503050406030204" pitchFamily="18" charset="0"/>
                            <a:ea typeface="Times New Roman" panose="02020603050405020304" pitchFamily="18" charset="0"/>
                            <a:cs typeface="Times New Roman" panose="02020603050405020304" pitchFamily="18" charset="0"/>
                          </a:rPr>
                          <m:t>𝐹𝑁</m:t>
                        </m:r>
                        <m:r>
                          <a:rPr lang="en-GB" sz="1900" kern="100">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1900" kern="100" dirty="0">
                  <a:latin typeface="LM Roman 10" panose="00000500000000000000" pitchFamily="50" charset="0"/>
                  <a:ea typeface="Times New Roman" panose="02020603050405020304" pitchFamily="18" charset="0"/>
                  <a:cs typeface="Times New Roman" panose="02020603050405020304" pitchFamily="18" charset="0"/>
                </a:endParaRPr>
              </a:p>
              <a:p>
                <a:pPr defTabSz="483306">
                  <a:defRPr/>
                </a:pPr>
                <a:endParaRPr lang="en-US" sz="1300" dirty="0"/>
              </a:p>
              <a:p>
                <a:pPr defTabSz="483306">
                  <a:defRPr/>
                </a:pPr>
                <a:r>
                  <a:rPr lang="en-GB" sz="1900" kern="100" dirty="0">
                    <a:latin typeface="Times New Roman" panose="02020603050405020304" pitchFamily="18" charset="0"/>
                    <a:ea typeface="SimSun" panose="02010600030101010101" pitchFamily="2" charset="-122"/>
                  </a:rPr>
                  <a:t>For each metric, the closer to 1, the better the model. 1 corresponds to 100% of prediction rate.</a:t>
                </a:r>
              </a:p>
              <a:p>
                <a:pPr defTabSz="483306">
                  <a:defRPr/>
                </a:pPr>
                <a:endParaRPr lang="en-GB" sz="1900" kern="100" dirty="0">
                  <a:latin typeface="LM Roman 10" panose="00000500000000000000" pitchFamily="50" charset="0"/>
                  <a:ea typeface="Times New Roman" panose="02020603050405020304" pitchFamily="18" charset="0"/>
                  <a:cs typeface="Times New Roman" panose="02020603050405020304" pitchFamily="18" charset="0"/>
                </a:endParaRPr>
              </a:p>
              <a:p>
                <a:pPr defTabSz="483306">
                  <a:defRPr/>
                </a:pP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The table gives the individual verbal noun prediction scores that are less than 100%, ranging as low as 83%, 52%, and even 0%. The 0% score is due to the fact that there is only one occurrence of verbal noun *</a:t>
                </a:r>
                <a:r>
                  <a:rPr lang="en-GB" sz="1900" kern="100" dirty="0" err="1">
                    <a:latin typeface="Sylfaen" panose="010A0502050306030303" pitchFamily="18" charset="0"/>
                    <a:ea typeface="Times New Roman" panose="02020603050405020304" pitchFamily="18" charset="0"/>
                    <a:cs typeface="Sylfaen" panose="010A0502050306030303" pitchFamily="18" charset="0"/>
                  </a:rPr>
                  <a:t>ფშვენა</a:t>
                </a: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 (*</a:t>
                </a:r>
                <a:r>
                  <a:rPr lang="en-GB" sz="1900" kern="100" dirty="0" err="1">
                    <a:latin typeface="LM Roman 10" panose="00000500000000000000" pitchFamily="50" charset="0"/>
                    <a:ea typeface="Times New Roman" panose="02020603050405020304" pitchFamily="18" charset="0"/>
                    <a:cs typeface="Times New Roman" panose="02020603050405020304" pitchFamily="18" charset="0"/>
                  </a:rPr>
                  <a:t>pshvena</a:t>
                </a: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 related to a family of verbs around heavily breathing) in the entire training and test datasets. Therefore, there are no other instances for comparison. The 52% corresponds to </a:t>
                </a:r>
                <a:r>
                  <a:rPr lang="en-GB" sz="1900" kern="100" dirty="0" err="1">
                    <a:latin typeface="Sylfaen" panose="010A0502050306030303" pitchFamily="18" charset="0"/>
                    <a:ea typeface="Times New Roman" panose="02020603050405020304" pitchFamily="18" charset="0"/>
                    <a:cs typeface="Sylfaen" panose="010A0502050306030303" pitchFamily="18" charset="0"/>
                  </a:rPr>
                  <a:t>ბორძიკ</a:t>
                </a: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 (</a:t>
                </a:r>
                <a:r>
                  <a:rPr lang="en-GB" sz="1900" kern="100" dirty="0" err="1">
                    <a:latin typeface="LM Roman 10" panose="00000500000000000000" pitchFamily="50" charset="0"/>
                    <a:ea typeface="Times New Roman" panose="02020603050405020304" pitchFamily="18" charset="0"/>
                    <a:cs typeface="Times New Roman" panose="02020603050405020304" pitchFamily="18" charset="0"/>
                  </a:rPr>
                  <a:t>bordzik</a:t>
                </a: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 to stumble); a verb for which in the training dataset, half of the occurrences have verbal noun </a:t>
                </a:r>
                <a:r>
                  <a:rPr lang="en-GB" sz="1900" kern="100" dirty="0" err="1">
                    <a:latin typeface="Sylfaen" panose="010A0502050306030303" pitchFamily="18" charset="0"/>
                    <a:ea typeface="Times New Roman" panose="02020603050405020304" pitchFamily="18" charset="0"/>
                    <a:cs typeface="Sylfaen" panose="010A0502050306030303" pitchFamily="18" charset="0"/>
                  </a:rPr>
                  <a:t>ბორძიკ</a:t>
                </a: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 (</a:t>
                </a:r>
                <a:r>
                  <a:rPr lang="en-GB" sz="1900" kern="100" dirty="0" err="1">
                    <a:latin typeface="LM Roman 10" panose="00000500000000000000" pitchFamily="50" charset="0"/>
                    <a:ea typeface="Times New Roman" panose="02020603050405020304" pitchFamily="18" charset="0"/>
                    <a:cs typeface="Times New Roman" panose="02020603050405020304" pitchFamily="18" charset="0"/>
                  </a:rPr>
                  <a:t>bordzik</a:t>
                </a: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 and the other half have verbal noun *</a:t>
                </a:r>
                <a:r>
                  <a:rPr lang="en-GB" sz="1900" kern="100" dirty="0" err="1">
                    <a:latin typeface="Sylfaen" panose="010A0502050306030303" pitchFamily="18" charset="0"/>
                    <a:ea typeface="Times New Roman" panose="02020603050405020304" pitchFamily="18" charset="0"/>
                    <a:cs typeface="Sylfaen" panose="010A0502050306030303" pitchFamily="18" charset="0"/>
                  </a:rPr>
                  <a:t>ბორძიკება</a:t>
                </a: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 (*</a:t>
                </a:r>
                <a:r>
                  <a:rPr lang="en-GB" sz="1900" kern="100" dirty="0" err="1">
                    <a:latin typeface="LM Roman 10" panose="00000500000000000000" pitchFamily="50" charset="0"/>
                    <a:ea typeface="Times New Roman" panose="02020603050405020304" pitchFamily="18" charset="0"/>
                    <a:cs typeface="Times New Roman" panose="02020603050405020304" pitchFamily="18" charset="0"/>
                  </a:rPr>
                  <a:t>bordzik’eba</a:t>
                </a: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a:t>
                </a:r>
                <a:endParaRPr lang="en-US" sz="1900" kern="100" dirty="0">
                  <a:latin typeface="LM Roman 10" panose="00000500000000000000" pitchFamily="50" charset="0"/>
                  <a:ea typeface="Times New Roman" panose="02020603050405020304" pitchFamily="18" charset="0"/>
                  <a:cs typeface="Times New Roman" panose="02020603050405020304" pitchFamily="18" charset="0"/>
                </a:endParaRPr>
              </a:p>
              <a:p>
                <a:pPr defTabSz="483306">
                  <a:defRPr/>
                </a:pPr>
                <a:endParaRPr lang="en-US" sz="1300" dirty="0"/>
              </a:p>
              <a:p>
                <a:pPr defTabSz="483306">
                  <a:defRPr/>
                </a:pPr>
                <a:endParaRPr lang="en-US" sz="1300" dirty="0"/>
              </a:p>
              <a:p>
                <a:endParaRPr lang="en-GB" dirty="0"/>
              </a:p>
            </p:txBody>
          </p:sp>
        </mc:Choice>
        <mc:Fallback xmlns="">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kern="100" dirty="0">
                    <a:effectLst/>
                    <a:latin typeface="Times New Roman" panose="02020603050405020304" pitchFamily="18" charset="0"/>
                    <a:ea typeface="SimSun" panose="02010600030101010101" pitchFamily="2" charset="-122"/>
                  </a:rPr>
                  <a:t>Precision is the percentage of correct positive predictions relative to total positive predictions. Calculation: Number of True Positives (TP) divided by the Total Number of True Positives (TP) and False Positives (FP).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𝑃𝑟𝑒𝑐𝑖𝑠𝑖𝑜𝑛=𝑇𝑃</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𝑇𝑃+𝐹𝑃</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Recall is the percentage of correct positive predictions relative to total actual positives. Calculation: Number of True Positives (TP) divided by the Total Number of True Positives (TP) and False Negatives (FN).</a:t>
                </a:r>
                <a:r>
                  <a:rPr lang="en-US" sz="1800" b="0" i="0" kern="100">
                    <a:effectLst/>
                    <a:latin typeface="Cambria Math" panose="02040503050406030204" pitchFamily="18" charset="0"/>
                    <a:ea typeface="Times New Roman" panose="02020603050405020304" pitchFamily="18" charset="0"/>
                    <a:cs typeface="Times New Roman" panose="02020603050405020304" pitchFamily="18" charset="0"/>
                  </a:rPr>
                  <a:t>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𝑅𝑒𝑐𝑎𝑙𝑙=𝑇𝑃</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𝑇𝑃+𝐹𝑁</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F1 score is a weighted harmonic mean of precision and recall.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𝐹1=</a:t>
                </a:r>
                <a:r>
                  <a:rPr lang="en-US" sz="1800" i="0" kern="100">
                    <a:effectLst/>
                    <a:latin typeface="Cambria Math" panose="020405030504060302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2∗𝑃𝑟𝑒𝑐𝑖𝑠𝑖𝑜𝑛∗𝑅𝑒𝑐𝑎𝑙𝑙</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𝑃𝑟𝑒𝑐𝑖𝑠𝑖𝑜𝑛+𝑅𝑒𝑐𝑎𝑙𝑙</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US" sz="1800" b="0" i="0" kern="10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800" b="0" i="0" kern="100"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𝐴𝑐𝑐𝑢𝑟𝑎𝑐𝑦 𝐹1=𝑇𝑃</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kern="100">
                    <a:effectLst/>
                    <a:latin typeface="Cambria Math" panose="02040503050406030204" pitchFamily="18" charset="0"/>
                    <a:ea typeface="Times New Roman" panose="02020603050405020304" pitchFamily="18" charset="0"/>
                    <a:cs typeface="Times New Roman" panose="02020603050405020304" pitchFamily="18" charset="0"/>
                  </a:rPr>
                  <a:t>𝑇𝑃+(𝐹𝑃+𝐹𝑁)/2</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The table gives the individual verbal noun prediction scores that are less than 100%, ranging as low as 83%, 52%, and even 0%. The 0% score is due to the fact that there is only one occurrence of verbal noun *</a:t>
                </a:r>
                <a:r>
                  <a:rPr lang="en-GB" sz="1800" kern="100" dirty="0" err="1">
                    <a:effectLst/>
                    <a:latin typeface="Sylfaen" panose="010A0502050306030303" pitchFamily="18" charset="0"/>
                    <a:ea typeface="Times New Roman" panose="02020603050405020304" pitchFamily="18" charset="0"/>
                    <a:cs typeface="Sylfaen" panose="010A0502050306030303" pitchFamily="18" charset="0"/>
                  </a:rPr>
                  <a:t>ფშვენა</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pshvena</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related to a family of verbs around heavily breathing) in the entire training and test datasets. Therefore, there are no other instances for comparison. The 52% corresponds to </a:t>
                </a:r>
                <a:r>
                  <a:rPr lang="en-GB" sz="1800" kern="100" dirty="0" err="1">
                    <a:effectLst/>
                    <a:latin typeface="Sylfaen" panose="010A0502050306030303" pitchFamily="18" charset="0"/>
                    <a:ea typeface="Times New Roman" panose="02020603050405020304" pitchFamily="18" charset="0"/>
                    <a:cs typeface="Sylfaen" panose="010A0502050306030303" pitchFamily="18" charset="0"/>
                  </a:rPr>
                  <a:t>ბორძიკ</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bordzik</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to stumble); a verb for which in the training dataset, half of the occurrences have verbal noun </a:t>
                </a:r>
                <a:r>
                  <a:rPr lang="en-GB" sz="1800" kern="100" dirty="0" err="1">
                    <a:effectLst/>
                    <a:latin typeface="Sylfaen" panose="010A0502050306030303" pitchFamily="18" charset="0"/>
                    <a:ea typeface="Times New Roman" panose="02020603050405020304" pitchFamily="18" charset="0"/>
                    <a:cs typeface="Sylfaen" panose="010A0502050306030303" pitchFamily="18" charset="0"/>
                  </a:rPr>
                  <a:t>ბორძიკ</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bordzik</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and the other half have verbal noun *</a:t>
                </a:r>
                <a:r>
                  <a:rPr lang="en-GB" sz="1800" kern="100" dirty="0" err="1">
                    <a:effectLst/>
                    <a:latin typeface="Sylfaen" panose="010A0502050306030303" pitchFamily="18" charset="0"/>
                    <a:ea typeface="Times New Roman" panose="02020603050405020304" pitchFamily="18" charset="0"/>
                    <a:cs typeface="Sylfaen" panose="010A0502050306030303" pitchFamily="18" charset="0"/>
                  </a:rPr>
                  <a:t>ბორძიკება</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GB" sz="1800" kern="100" dirty="0" err="1">
                    <a:effectLst/>
                    <a:latin typeface="LM Roman 10" panose="00000500000000000000" pitchFamily="50" charset="0"/>
                    <a:ea typeface="Times New Roman" panose="02020603050405020304" pitchFamily="18" charset="0"/>
                    <a:cs typeface="Times New Roman" panose="02020603050405020304" pitchFamily="18" charset="0"/>
                  </a:rPr>
                  <a:t>bordzik’eba</a:t>
                </a: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algn="just">
                  <a:lnSpc>
                    <a:spcPts val="1600"/>
                  </a:lnSpc>
                  <a:spcAft>
                    <a:spcPts val="1200"/>
                  </a:spcAft>
                </a:pPr>
                <a:r>
                  <a:rPr lang="en-GB" sz="1800" kern="100" dirty="0">
                    <a:effectLst/>
                    <a:latin typeface="LM Roman 10" panose="00000500000000000000" pitchFamily="50" charset="0"/>
                    <a:ea typeface="Times New Roman" panose="02020603050405020304" pitchFamily="18" charset="0"/>
                    <a:cs typeface="Times New Roman" panose="02020603050405020304" pitchFamily="18" charset="0"/>
                  </a:rPr>
                  <a:t>We applied the trained model to the 600 000 forms with missing verbal noun. We are developing tools to facilitate the validation of the results. We are planning to use a crowd-sourcing platform (see Section 5). We are designing heuristics to reduce the number of results to be manually checked and rank the results such that experts would be asked to double check the most dubious results first. The heuristics that we have identified so far are,</a:t>
                </a:r>
                <a:endPar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marL="342900" lvl="0" indent="-342900" algn="just">
                  <a:lnSpc>
                    <a:spcPts val="1600"/>
                  </a:lnSpc>
                  <a:spcAft>
                    <a:spcPts val="1200"/>
                  </a:spcAft>
                  <a:buFont typeface="Symbol" panose="05050102010706020507" pitchFamily="18" charset="2"/>
                  <a:buChar char=""/>
                </a:pP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A predicted verbal noun is questionable when it does not match the root of the form.</a:t>
                </a:r>
              </a:p>
              <a:p>
                <a:pPr marL="342900" lvl="0" indent="-342900" algn="just">
                  <a:lnSpc>
                    <a:spcPts val="1600"/>
                  </a:lnSpc>
                  <a:spcAft>
                    <a:spcPts val="1200"/>
                  </a:spcAft>
                  <a:buFont typeface="Symbol" panose="05050102010706020507" pitchFamily="18" charset="2"/>
                  <a:buChar char=""/>
                </a:pP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If forms of the same verb (identified by their Clarino Id) have different verbal nouns these verbal nouns are questionable. It might be the case that all are valid but in that case they should all be attached to all the forms.</a:t>
                </a:r>
              </a:p>
              <a:p>
                <a:pPr marL="342900" lvl="0" indent="-342900" algn="just">
                  <a:lnSpc>
                    <a:spcPts val="1600"/>
                  </a:lnSpc>
                  <a:spcAft>
                    <a:spcPts val="1200"/>
                  </a:spcAft>
                  <a:buFont typeface="Symbol" panose="05050102010706020507" pitchFamily="18" charset="2"/>
                  <a:buChar char=""/>
                </a:pP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Verbal nouns without a vowel at the end are questionable. Experts can manage with them but not beginners. For example, an expert will understand that verbal noun ”</a:t>
                </a:r>
                <a:r>
                  <a:rPr lang="en-US" sz="1800" kern="100" dirty="0" err="1">
                    <a:effectLst/>
                    <a:latin typeface="Sylfaen" panose="010A0502050306030303" pitchFamily="18" charset="0"/>
                    <a:ea typeface="Times New Roman" panose="02020603050405020304" pitchFamily="18" charset="0"/>
                    <a:cs typeface="Sylfaen" panose="010A0502050306030303" pitchFamily="18" charset="0"/>
                  </a:rPr>
                  <a:t>ყივილ</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US" sz="1800" kern="100" dirty="0" err="1">
                    <a:effectLst/>
                    <a:latin typeface="LM Roman 10" panose="00000500000000000000" pitchFamily="50" charset="0"/>
                    <a:ea typeface="Times New Roman" panose="02020603050405020304" pitchFamily="18" charset="0"/>
                    <a:cs typeface="Times New Roman" panose="02020603050405020304" pitchFamily="18" charset="0"/>
                  </a:rPr>
                  <a:t>qivil</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should be understood as ”</a:t>
                </a:r>
                <a:r>
                  <a:rPr lang="en-US" sz="1800" kern="100" dirty="0" err="1">
                    <a:effectLst/>
                    <a:latin typeface="Sylfaen" panose="010A0502050306030303" pitchFamily="18" charset="0"/>
                    <a:ea typeface="Times New Roman" panose="02020603050405020304" pitchFamily="18" charset="0"/>
                    <a:cs typeface="Sylfaen" panose="010A0502050306030303" pitchFamily="18" charset="0"/>
                  </a:rPr>
                  <a:t>ყივილი</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a:t>
                </a:r>
                <a:r>
                  <a:rPr lang="en-US" sz="1800" kern="100" dirty="0" err="1">
                    <a:effectLst/>
                    <a:latin typeface="LM Roman 10" panose="00000500000000000000" pitchFamily="50" charset="0"/>
                    <a:ea typeface="Times New Roman" panose="02020603050405020304" pitchFamily="18" charset="0"/>
                    <a:cs typeface="Times New Roman" panose="02020603050405020304" pitchFamily="18" charset="0"/>
                  </a:rPr>
                  <a:t>qivili</a:t>
                </a: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 to crow), but a beginner would be lost.</a:t>
                </a:r>
              </a:p>
              <a:p>
                <a:pPr marL="342900" lvl="0" indent="-342900" algn="just">
                  <a:lnSpc>
                    <a:spcPts val="1600"/>
                  </a:lnSpc>
                  <a:spcAft>
                    <a:spcPts val="1200"/>
                  </a:spcAft>
                  <a:buFont typeface="Symbol" panose="05050102010706020507" pitchFamily="18" charset="2"/>
                  <a:buChar char=""/>
                </a:pP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It is not necessary to check all the forms of a verb. Samples are sufficient, sampling should take into account at least the tense (preferably one that uses a preverb, future for example) and roots. Some verbs exhibit different roots at different tenses or persons.</a:t>
                </a:r>
              </a:p>
              <a:p>
                <a:pPr algn="just">
                  <a:lnSpc>
                    <a:spcPts val="1600"/>
                  </a:lnSpc>
                  <a:spcAft>
                    <a:spcPts val="1200"/>
                  </a:spcAft>
                </a:pPr>
                <a:r>
                  <a:rPr lang="en-US" sz="1800" kern="100" dirty="0">
                    <a:effectLst/>
                    <a:latin typeface="LM Roman 10" panose="00000500000000000000" pitchFamily="50" charset="0"/>
                    <a:ea typeface="Times New Roman" panose="02020603050405020304" pitchFamily="18" charset="0"/>
                    <a:cs typeface="Times New Roman" panose="02020603050405020304" pitchFamily="18" charset="0"/>
                  </a:rPr>
                  <a:t>We have tried the first heuristic combined with the last one, out of the initial the 600 000 forms with missing verbal noun, 100 000 forms have a predicted verbal noun that does not match its root. Taking a sample of these forms resulted in a set of 153 forms that have been checked by hand. Approximately half of them were correct. Although our trained model has achieved a 100% prediction rate, our heuristic observations indicate that the results are not consistently correct. We conjecture that this discrepancy arises from the fact that a limited number of examples in the training data correspond to verbs with a missing verbal noun. Another possibility is that the encoding of Georgian texts utilizes a non-bijective method. Except for verbal nouns, there is no one-to-one correspondence between the Georgian texts and their encoded versions. This unique correspondence presents challenges, as it can result in excessively large and sparse numbers, rendering the machine learning algorithm ineffective or sometimes even impossible to implement.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endParaRPr lang="en-GB" dirty="0"/>
              </a:p>
            </p:txBody>
          </p:sp>
        </mc:Fallback>
      </mc:AlternateContent>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30</a:t>
            </a:fld>
            <a:endParaRPr lang="fr-FR" altLang="fr-FR"/>
          </a:p>
        </p:txBody>
      </p:sp>
    </p:spTree>
    <p:extLst>
      <p:ext uri="{BB962C8B-B14F-4D97-AF65-F5344CB8AC3E}">
        <p14:creationId xmlns:p14="http://schemas.microsoft.com/office/powerpoint/2010/main" val="4270393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83306">
              <a:defRPr/>
            </a:pP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In order to evaluate the performance, we conducted additional tests by training the model on datasets consisting of 10 fields (form, preverb, </a:t>
            </a:r>
            <a:r>
              <a:rPr lang="en-GB" sz="1900" kern="100" dirty="0" err="1">
                <a:latin typeface="LM Roman 10" panose="00000500000000000000" pitchFamily="50" charset="0"/>
                <a:ea typeface="Times New Roman" panose="02020603050405020304" pitchFamily="18" charset="0"/>
                <a:cs typeface="Times New Roman" panose="02020603050405020304" pitchFamily="18" charset="0"/>
              </a:rPr>
              <a:t>predarical</a:t>
            </a:r>
            <a:r>
              <a:rPr lang="en-GB" sz="1900" kern="100" dirty="0">
                <a:latin typeface="LM Roman 10" panose="00000500000000000000" pitchFamily="50" charset="0"/>
                <a:ea typeface="Times New Roman" panose="02020603050405020304" pitchFamily="18" charset="0"/>
                <a:cs typeface="Times New Roman" panose="02020603050405020304" pitchFamily="18" charset="0"/>
              </a:rPr>
              <a:t>, root, stem formant, causative stem formant, ending, verb paradigm sub-ID, clarino ID, verbal noun) instead of 15, and 5 fields (form, root, verb paradigm sub-ID, clarino ID, verbal noun). Both datasets yielded similar average results. However, when examining the individual verbal noun prediction rates, the model trained with the larger dataset model outperformed the others. In terms of machine resource consumption and time efficiency, our experiments revealed that there is not a significant disparity between processing 15 fields, 10 fields, and 5 fields. Regardless of the number of fields processed, the model utilized a substantial amount of memory during the prediction phase. Specifically, for our input file, the model required approximately 50 GB of memory, which exceeds the typical memory capacity of machines. To overcome this challenge, we resolved the issue by expanding the SSD-based swap memory. With this configuration in place, our model successfully completed training, testing, and prediction tasks within approximately 2 minutes and 30 seconds for 15 fields, 2 minutes for 10 fields, and 1 minute and 30 seconds for 5 fields input files. Hence, in this particular context, a regular machine or laptop equipped with ample SSD storage can be employed to train extensive datasets using a decision tree algorithm. Although this may lead to a longer processing time, it remains a viable option.</a:t>
            </a:r>
            <a:endParaRPr lang="en-US" sz="1900" kern="100" dirty="0">
              <a:latin typeface="LM Roman 10" panose="00000500000000000000" pitchFamily="50" charset="0"/>
              <a:ea typeface="Times New Roman" panose="02020603050405020304" pitchFamily="18" charset="0"/>
              <a:cs typeface="Times New Roman" panose="02020603050405020304" pitchFamily="18" charset="0"/>
            </a:endParaRPr>
          </a:p>
          <a:p>
            <a:pPr>
              <a:lnSpc>
                <a:spcPct val="100000"/>
              </a:lnSpc>
            </a:pPr>
            <a:endParaRPr lang="en-GB" sz="1300"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31</a:t>
            </a:fld>
            <a:endParaRPr lang="fr-FR" altLang="fr-FR"/>
          </a:p>
        </p:txBody>
      </p:sp>
    </p:spTree>
    <p:extLst>
      <p:ext uri="{BB962C8B-B14F-4D97-AF65-F5344CB8AC3E}">
        <p14:creationId xmlns:p14="http://schemas.microsoft.com/office/powerpoint/2010/main" val="413526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4</a:t>
            </a:fld>
            <a:endParaRPr lang="fr-FR" altLang="fr-FR"/>
          </a:p>
        </p:txBody>
      </p:sp>
    </p:spTree>
    <p:extLst>
      <p:ext uri="{BB962C8B-B14F-4D97-AF65-F5344CB8AC3E}">
        <p14:creationId xmlns:p14="http://schemas.microsoft.com/office/powerpoint/2010/main" val="142738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5</a:t>
            </a:fld>
            <a:endParaRPr lang="fr-FR" altLang="fr-FR"/>
          </a:p>
        </p:txBody>
      </p:sp>
    </p:spTree>
    <p:extLst>
      <p:ext uri="{BB962C8B-B14F-4D97-AF65-F5344CB8AC3E}">
        <p14:creationId xmlns:p14="http://schemas.microsoft.com/office/powerpoint/2010/main" val="190086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6</a:t>
            </a:fld>
            <a:endParaRPr lang="fr-FR" altLang="fr-FR"/>
          </a:p>
        </p:txBody>
      </p:sp>
    </p:spTree>
    <p:extLst>
      <p:ext uri="{BB962C8B-B14F-4D97-AF65-F5344CB8AC3E}">
        <p14:creationId xmlns:p14="http://schemas.microsoft.com/office/powerpoint/2010/main" val="259079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7</a:t>
            </a:fld>
            <a:endParaRPr lang="fr-FR" altLang="fr-FR"/>
          </a:p>
        </p:txBody>
      </p:sp>
    </p:spTree>
    <p:extLst>
      <p:ext uri="{BB962C8B-B14F-4D97-AF65-F5344CB8AC3E}">
        <p14:creationId xmlns:p14="http://schemas.microsoft.com/office/powerpoint/2010/main" val="2635589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8</a:t>
            </a:fld>
            <a:endParaRPr lang="fr-FR" altLang="fr-FR"/>
          </a:p>
        </p:txBody>
      </p:sp>
    </p:spTree>
    <p:extLst>
      <p:ext uri="{BB962C8B-B14F-4D97-AF65-F5344CB8AC3E}">
        <p14:creationId xmlns:p14="http://schemas.microsoft.com/office/powerpoint/2010/main" val="425220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1B3C0B6-FA21-E74F-B966-81DD78B3A2C2}" type="slidenum">
              <a:rPr lang="fr-FR" altLang="fr-FR" smtClean="0"/>
              <a:pPr/>
              <a:t>9</a:t>
            </a:fld>
            <a:endParaRPr lang="fr-FR" altLang="fr-FR"/>
          </a:p>
        </p:txBody>
      </p:sp>
    </p:spTree>
    <p:extLst>
      <p:ext uri="{BB962C8B-B14F-4D97-AF65-F5344CB8AC3E}">
        <p14:creationId xmlns:p14="http://schemas.microsoft.com/office/powerpoint/2010/main" val="50453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 page">
    <p:spTree>
      <p:nvGrpSpPr>
        <p:cNvPr id="1" name=""/>
        <p:cNvGrpSpPr/>
        <p:nvPr/>
      </p:nvGrpSpPr>
      <p:grpSpPr>
        <a:xfrm>
          <a:off x="0" y="0"/>
          <a:ext cx="0" cy="0"/>
          <a:chOff x="0" y="0"/>
          <a:chExt cx="0" cy="0"/>
        </a:xfrm>
      </p:grpSpPr>
      <p:sp>
        <p:nvSpPr>
          <p:cNvPr id="7" name="Titre 6"/>
          <p:cNvSpPr>
            <a:spLocks noGrp="1"/>
          </p:cNvSpPr>
          <p:nvPr>
            <p:ph type="title"/>
          </p:nvPr>
        </p:nvSpPr>
        <p:spPr>
          <a:xfrm>
            <a:off x="901700" y="2439506"/>
            <a:ext cx="7340600" cy="691663"/>
          </a:xfrm>
          <a:prstGeom prst="rect">
            <a:avLst/>
          </a:prstGeom>
        </p:spPr>
        <p:txBody>
          <a:bodyPr vert="horz"/>
          <a:lstStyle>
            <a:lvl1pPr algn="ctr">
              <a:defRPr sz="2400" b="0" i="0">
                <a:solidFill>
                  <a:srgbClr val="002060"/>
                </a:solidFill>
                <a:effectLst/>
                <a:latin typeface="Saira" charset="0"/>
                <a:ea typeface="Saira" charset="0"/>
                <a:cs typeface="Saira" charset="0"/>
              </a:defRPr>
            </a:lvl1pPr>
          </a:lstStyle>
          <a:p>
            <a:r>
              <a:rPr lang="fr-FR"/>
              <a:t>Modifiez le style du titre</a:t>
            </a:r>
            <a:endParaRPr lang="fr-FR" dirty="0"/>
          </a:p>
        </p:txBody>
      </p:sp>
      <p:sp>
        <p:nvSpPr>
          <p:cNvPr id="14" name="Espace réservé du texte 13"/>
          <p:cNvSpPr>
            <a:spLocks noGrp="1"/>
          </p:cNvSpPr>
          <p:nvPr>
            <p:ph type="body" sz="quarter" idx="10"/>
          </p:nvPr>
        </p:nvSpPr>
        <p:spPr>
          <a:xfrm>
            <a:off x="1680633" y="3181971"/>
            <a:ext cx="5782733" cy="586654"/>
          </a:xfrm>
          <a:prstGeom prst="rect">
            <a:avLst/>
          </a:prstGeom>
        </p:spPr>
        <p:txBody>
          <a:bodyPr vert="horz"/>
          <a:lstStyle>
            <a:lvl1pPr marL="0" indent="0" algn="ctr">
              <a:buNone/>
              <a:defRPr sz="2000" b="0" i="0">
                <a:solidFill>
                  <a:srgbClr val="336699"/>
                </a:solidFill>
                <a:latin typeface="Saira" charset="0"/>
                <a:ea typeface="Saira" charset="0"/>
                <a:cs typeface="Saira" charset="0"/>
              </a:defRPr>
            </a:lvl1pPr>
            <a:lvl2pPr>
              <a:defRPr b="0" i="0">
                <a:latin typeface="Myriad Pro Light"/>
                <a:cs typeface="Myriad Pro Light"/>
              </a:defRPr>
            </a:lvl2pPr>
            <a:lvl3pPr>
              <a:defRPr b="0" i="0">
                <a:latin typeface="Myriad Pro Light"/>
                <a:cs typeface="Myriad Pro Light"/>
              </a:defRPr>
            </a:lvl3pPr>
            <a:lvl4pPr>
              <a:defRPr b="0" i="0">
                <a:latin typeface="Myriad Pro Light"/>
                <a:cs typeface="Myriad Pro Light"/>
              </a:defRPr>
            </a:lvl4pPr>
            <a:lvl5pPr marL="1371600" indent="0">
              <a:buNone/>
              <a:defRPr b="0" i="0">
                <a:latin typeface="Myriad Pro Light"/>
                <a:cs typeface="Myriad Pro Light"/>
              </a:defRPr>
            </a:lvl5pPr>
          </a:lstStyle>
          <a:p>
            <a:pPr lvl="0"/>
            <a:r>
              <a:rPr lang="fr-FR"/>
              <a:t>Modifier les styles du texte du masque
Deuxième niveau
Troisième niveau
Quatrième niveau
Cinquième niveau</a:t>
            </a:r>
            <a:endParaRPr lang="fr-FR" dirty="0"/>
          </a:p>
        </p:txBody>
      </p:sp>
      <p:sp>
        <p:nvSpPr>
          <p:cNvPr id="4" name="Espace réservé de la date 3">
            <a:extLst>
              <a:ext uri="{FF2B5EF4-FFF2-40B4-BE49-F238E27FC236}">
                <a16:creationId xmlns:a16="http://schemas.microsoft.com/office/drawing/2014/main" id="{9E70CB47-1FC7-524E-A9DF-84FF5FADC396}"/>
              </a:ext>
            </a:extLst>
          </p:cNvPr>
          <p:cNvSpPr>
            <a:spLocks noGrp="1"/>
          </p:cNvSpPr>
          <p:nvPr>
            <p:ph type="dt" sz="half" idx="11"/>
          </p:nvPr>
        </p:nvSpPr>
        <p:spPr>
          <a:xfrm>
            <a:off x="111125" y="4805363"/>
            <a:ext cx="862013" cy="274637"/>
          </a:xfrm>
          <a:prstGeom prst="rect">
            <a:avLst/>
          </a:prstGeom>
        </p:spPr>
        <p:txBody>
          <a:bodyPr vert="horz" wrap="square" lIns="91440" tIns="45720" rIns="91440" bIns="45720" numCol="1" anchor="t" anchorCtr="0" compatLnSpc="1">
            <a:prstTxWarp prst="textNoShape">
              <a:avLst/>
            </a:prstTxWarp>
          </a:bodyPr>
          <a:lstStyle>
            <a:lvl1pPr eaLnBrk="1" hangingPunct="1">
              <a:defRPr sz="750">
                <a:solidFill>
                  <a:srgbClr val="A6A6A6"/>
                </a:solidFill>
                <a:latin typeface="Arial" charset="0"/>
                <a:ea typeface="ＭＳ Ｐゴシック" charset="-128"/>
              </a:defRPr>
            </a:lvl1pPr>
          </a:lstStyle>
          <a:p>
            <a:pPr>
              <a:defRPr/>
            </a:pPr>
            <a:endParaRPr lang="fr-FR" altLang="fr-FR"/>
          </a:p>
        </p:txBody>
      </p:sp>
      <p:sp>
        <p:nvSpPr>
          <p:cNvPr id="5" name="Espace réservé du numéro de diapositive 5">
            <a:extLst>
              <a:ext uri="{FF2B5EF4-FFF2-40B4-BE49-F238E27FC236}">
                <a16:creationId xmlns:a16="http://schemas.microsoft.com/office/drawing/2014/main" id="{245B6C6B-FEE3-0D42-8C27-1221D451E003}"/>
              </a:ext>
            </a:extLst>
          </p:cNvPr>
          <p:cNvSpPr>
            <a:spLocks noGrp="1"/>
          </p:cNvSpPr>
          <p:nvPr>
            <p:ph type="sldNum" sz="quarter" idx="12"/>
          </p:nvPr>
        </p:nvSpPr>
        <p:spPr>
          <a:xfrm>
            <a:off x="8145463" y="4805363"/>
            <a:ext cx="803275"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700">
                <a:solidFill>
                  <a:srgbClr val="A6A6A6"/>
                </a:solidFill>
                <a:latin typeface="Arial" panose="020B0604020202020204" pitchFamily="34" charset="0"/>
              </a:defRPr>
            </a:lvl1pPr>
          </a:lstStyle>
          <a:p>
            <a:fld id="{FD3D575F-C513-A749-A302-62930D7DEAB7}" type="slidenum">
              <a:rPr lang="fr-FR" altLang="fr-FR"/>
              <a:pPr/>
              <a:t>‹#›</a:t>
            </a:fld>
            <a:endParaRPr lang="fr-FR" altLang="fr-FR"/>
          </a:p>
        </p:txBody>
      </p:sp>
    </p:spTree>
    <p:extLst>
      <p:ext uri="{BB962C8B-B14F-4D97-AF65-F5344CB8AC3E}">
        <p14:creationId xmlns:p14="http://schemas.microsoft.com/office/powerpoint/2010/main" val="342892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 one col">
    <p:spTree>
      <p:nvGrpSpPr>
        <p:cNvPr id="1" name=""/>
        <p:cNvGrpSpPr/>
        <p:nvPr/>
      </p:nvGrpSpPr>
      <p:grpSpPr>
        <a:xfrm>
          <a:off x="0" y="0"/>
          <a:ext cx="0" cy="0"/>
          <a:chOff x="0" y="0"/>
          <a:chExt cx="0" cy="0"/>
        </a:xfrm>
      </p:grpSpPr>
      <p:sp>
        <p:nvSpPr>
          <p:cNvPr id="15" name="Titre 1"/>
          <p:cNvSpPr>
            <a:spLocks noGrp="1"/>
          </p:cNvSpPr>
          <p:nvPr>
            <p:ph type="title"/>
          </p:nvPr>
        </p:nvSpPr>
        <p:spPr>
          <a:xfrm>
            <a:off x="413243" y="220381"/>
            <a:ext cx="8273557" cy="435849"/>
          </a:xfrm>
          <a:prstGeom prst="rect">
            <a:avLst/>
          </a:prstGeom>
        </p:spPr>
        <p:txBody>
          <a:bodyPr anchor="t">
            <a:normAutofit/>
          </a:bodyPr>
          <a:lstStyle>
            <a:lvl1pPr algn="l">
              <a:defRPr sz="2000" b="0" i="0" cap="all">
                <a:solidFill>
                  <a:srgbClr val="002060"/>
                </a:solidFill>
                <a:effectLst/>
                <a:latin typeface="Saira" pitchFamily="2" charset="77"/>
                <a:ea typeface="Saira" pitchFamily="2" charset="77"/>
                <a:cs typeface="Saira" pitchFamily="2" charset="77"/>
              </a:defRPr>
            </a:lvl1pPr>
          </a:lstStyle>
          <a:p>
            <a:r>
              <a:rPr lang="fr-FR" dirty="0"/>
              <a:t>Cliquez et modifiez le titre</a:t>
            </a:r>
          </a:p>
        </p:txBody>
      </p:sp>
      <p:sp>
        <p:nvSpPr>
          <p:cNvPr id="16" name="Espace réservé du texte 2"/>
          <p:cNvSpPr>
            <a:spLocks noGrp="1"/>
          </p:cNvSpPr>
          <p:nvPr>
            <p:ph type="body" idx="1"/>
          </p:nvPr>
        </p:nvSpPr>
        <p:spPr>
          <a:xfrm>
            <a:off x="413243" y="656230"/>
            <a:ext cx="8273557" cy="389669"/>
          </a:xfrm>
          <a:prstGeom prst="rect">
            <a:avLst/>
          </a:prstGeom>
        </p:spPr>
        <p:txBody>
          <a:bodyPr anchor="t" anchorCtr="0"/>
          <a:lstStyle>
            <a:lvl1pPr marL="0" indent="0">
              <a:buNone/>
              <a:defRPr sz="1800" b="0" i="0" baseline="0">
                <a:solidFill>
                  <a:srgbClr val="336699"/>
                </a:solidFill>
                <a:effectLst/>
                <a:latin typeface="Saira Medium" charset="0"/>
                <a:ea typeface="Saira Medium" charset="0"/>
                <a:cs typeface="Saira Medium"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
        <p:nvSpPr>
          <p:cNvPr id="17" name="Espace réservé du texte 2"/>
          <p:cNvSpPr>
            <a:spLocks noGrp="1"/>
          </p:cNvSpPr>
          <p:nvPr>
            <p:ph idx="14"/>
          </p:nvPr>
        </p:nvSpPr>
        <p:spPr bwMode="auto">
          <a:xfrm>
            <a:off x="413243" y="1100664"/>
            <a:ext cx="8273557" cy="3488267"/>
          </a:xfrm>
          <a:prstGeom prst="rect">
            <a:avLst/>
          </a:prstGeom>
          <a:noFill/>
          <a:ln>
            <a:noFill/>
          </a:ln>
          <a:extLst>
            <a:ext uri="{FAA26D3D-D897-4be2-8F04-BA451C77F1D7}"/>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marL="0" indent="0">
              <a:buNone/>
              <a:defRPr sz="1800" b="0">
                <a:solidFill>
                  <a:schemeClr val="tx1"/>
                </a:solidFill>
                <a:latin typeface="Saira" charset="0"/>
                <a:ea typeface="Saira" charset="0"/>
                <a:cs typeface="Saira" charset="0"/>
              </a:defRPr>
            </a:lvl1pPr>
            <a:lvl2pPr marL="628650" indent="-285750">
              <a:buClr>
                <a:srgbClr val="4EB799"/>
              </a:buClr>
              <a:buSzPct val="100000"/>
              <a:buFont typeface="Arial" charset="0"/>
              <a:buChar char="•"/>
              <a:defRPr sz="1650">
                <a:latin typeface="Saira" charset="0"/>
                <a:ea typeface="Saira" charset="0"/>
                <a:cs typeface="Saira" charset="0"/>
              </a:defRPr>
            </a:lvl2pPr>
            <a:lvl3pPr>
              <a:defRPr sz="1500">
                <a:latin typeface="Saira" charset="0"/>
                <a:ea typeface="Saira" charset="0"/>
                <a:cs typeface="Saira" charset="0"/>
              </a:defRPr>
            </a:lvl3pPr>
            <a:lvl4pPr>
              <a:defRPr sz="1350">
                <a:latin typeface="Saira" charset="0"/>
                <a:ea typeface="Saira" charset="0"/>
                <a:cs typeface="Saira" charset="0"/>
              </a:defRPr>
            </a:lvl4pPr>
            <a:lvl5pPr>
              <a:defRPr sz="1350" i="1">
                <a:latin typeface="Saira" charset="0"/>
                <a:ea typeface="Saira" charset="0"/>
                <a:cs typeface="Saira"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exte 2">
            <a:extLst>
              <a:ext uri="{FF2B5EF4-FFF2-40B4-BE49-F238E27FC236}">
                <a16:creationId xmlns:a16="http://schemas.microsoft.com/office/drawing/2014/main" id="{44D9499A-B22C-054C-A30E-C6997D61BC2F}"/>
              </a:ext>
            </a:extLst>
          </p:cNvPr>
          <p:cNvSpPr>
            <a:spLocks noGrp="1"/>
          </p:cNvSpPr>
          <p:nvPr>
            <p:ph type="body" sz="quarter" idx="17"/>
          </p:nvPr>
        </p:nvSpPr>
        <p:spPr>
          <a:xfrm>
            <a:off x="413243" y="4699238"/>
            <a:ext cx="3945240" cy="363537"/>
          </a:xfrm>
          <a:prstGeom prst="rect">
            <a:avLst/>
          </a:prstGeom>
        </p:spPr>
        <p:txBody>
          <a:bodyPr/>
          <a:lstStyle>
            <a:lvl1pPr marL="0" indent="0">
              <a:buNone/>
              <a:defRPr sz="1000" b="0" i="0">
                <a:latin typeface="Saira Medium" pitchFamily="2" charset="77"/>
              </a:defRPr>
            </a:lvl1pPr>
          </a:lstStyle>
          <a:p>
            <a:r>
              <a:rPr lang="fr-FR" dirty="0"/>
              <a:t>Modifier les styles du texte du masque</a:t>
            </a:r>
          </a:p>
        </p:txBody>
      </p:sp>
      <p:sp>
        <p:nvSpPr>
          <p:cNvPr id="6" name="Espace réservé du numéro de diapositive 5">
            <a:extLst>
              <a:ext uri="{FF2B5EF4-FFF2-40B4-BE49-F238E27FC236}">
                <a16:creationId xmlns:a16="http://schemas.microsoft.com/office/drawing/2014/main" id="{D339405F-6B5E-6746-828A-EACCBBA1BAFA}"/>
              </a:ext>
            </a:extLst>
          </p:cNvPr>
          <p:cNvSpPr>
            <a:spLocks noGrp="1"/>
          </p:cNvSpPr>
          <p:nvPr>
            <p:ph type="sldNum" sz="quarter" idx="18"/>
          </p:nvPr>
        </p:nvSpPr>
        <p:spPr>
          <a:xfrm>
            <a:off x="8686800" y="83062"/>
            <a:ext cx="401637"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700">
                <a:solidFill>
                  <a:schemeClr val="tx1"/>
                </a:solidFill>
                <a:latin typeface="Arial" panose="020B0604020202020204" pitchFamily="34" charset="0"/>
              </a:defRPr>
            </a:lvl1pPr>
          </a:lstStyle>
          <a:p>
            <a:fld id="{59D10F3C-5BB9-C74F-B74D-2565C82A7BCE}" type="slidenum">
              <a:rPr lang="fr-FR" altLang="fr-FR" smtClean="0"/>
              <a:pPr/>
              <a:t>‹#›</a:t>
            </a:fld>
            <a:endParaRPr lang="fr-FR" altLang="fr-FR" dirty="0"/>
          </a:p>
        </p:txBody>
      </p:sp>
    </p:spTree>
    <p:extLst>
      <p:ext uri="{BB962C8B-B14F-4D97-AF65-F5344CB8AC3E}">
        <p14:creationId xmlns:p14="http://schemas.microsoft.com/office/powerpoint/2010/main" val="79951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2 Two col">
    <p:spTree>
      <p:nvGrpSpPr>
        <p:cNvPr id="1" name=""/>
        <p:cNvGrpSpPr/>
        <p:nvPr/>
      </p:nvGrpSpPr>
      <p:grpSpPr>
        <a:xfrm>
          <a:off x="0" y="0"/>
          <a:ext cx="0" cy="0"/>
          <a:chOff x="0" y="0"/>
          <a:chExt cx="0" cy="0"/>
        </a:xfrm>
      </p:grpSpPr>
      <p:sp>
        <p:nvSpPr>
          <p:cNvPr id="10" name="Espace réservé du texte 2"/>
          <p:cNvSpPr>
            <a:spLocks noGrp="1"/>
          </p:cNvSpPr>
          <p:nvPr>
            <p:ph type="body" idx="1"/>
          </p:nvPr>
        </p:nvSpPr>
        <p:spPr>
          <a:xfrm>
            <a:off x="413243" y="656230"/>
            <a:ext cx="8273557" cy="389669"/>
          </a:xfrm>
          <a:prstGeom prst="rect">
            <a:avLst/>
          </a:prstGeom>
        </p:spPr>
        <p:txBody>
          <a:bodyPr anchor="t" anchorCtr="0"/>
          <a:lstStyle>
            <a:lvl1pPr marL="0" indent="0">
              <a:buNone/>
              <a:defRPr sz="1800" b="0" i="0" baseline="0">
                <a:solidFill>
                  <a:srgbClr val="336699"/>
                </a:solidFill>
                <a:effectLst/>
                <a:latin typeface="Saira Medium" charset="0"/>
                <a:ea typeface="Saira Medium" charset="0"/>
                <a:cs typeface="Saira Medium"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
        <p:nvSpPr>
          <p:cNvPr id="11" name="Espace réservé du texte 2"/>
          <p:cNvSpPr>
            <a:spLocks noGrp="1"/>
          </p:cNvSpPr>
          <p:nvPr>
            <p:ph idx="17"/>
          </p:nvPr>
        </p:nvSpPr>
        <p:spPr bwMode="auto">
          <a:xfrm>
            <a:off x="457200" y="1159934"/>
            <a:ext cx="4030133" cy="3317176"/>
          </a:xfrm>
          <a:prstGeom prst="rect">
            <a:avLst/>
          </a:prstGeom>
          <a:noFill/>
          <a:ln>
            <a:noFill/>
          </a:ln>
          <a:extLst>
            <a:ext uri="{FAA26D3D-D897-4be2-8F04-BA451C77F1D7}"/>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marL="0" indent="0">
              <a:buNone/>
              <a:defRPr sz="1800" b="0">
                <a:solidFill>
                  <a:schemeClr val="tx1"/>
                </a:solidFill>
                <a:latin typeface="Saira" charset="0"/>
                <a:ea typeface="Saira" charset="0"/>
                <a:cs typeface="Saira" charset="0"/>
              </a:defRPr>
            </a:lvl1pPr>
            <a:lvl2pPr marL="628650" indent="-285750">
              <a:buClr>
                <a:srgbClr val="4EB799"/>
              </a:buClr>
              <a:buSzPct val="100000"/>
              <a:buFont typeface="Arial" charset="0"/>
              <a:buChar char="•"/>
              <a:defRPr sz="1650">
                <a:latin typeface="Saira" charset="0"/>
                <a:ea typeface="Saira" charset="0"/>
                <a:cs typeface="Saira" charset="0"/>
              </a:defRPr>
            </a:lvl2pPr>
            <a:lvl3pPr>
              <a:defRPr sz="1500">
                <a:latin typeface="Saira" charset="0"/>
                <a:ea typeface="Saira" charset="0"/>
                <a:cs typeface="Saira" charset="0"/>
              </a:defRPr>
            </a:lvl3pPr>
            <a:lvl4pPr>
              <a:defRPr sz="1350">
                <a:latin typeface="Saira" charset="0"/>
                <a:ea typeface="Saira" charset="0"/>
                <a:cs typeface="Saira" charset="0"/>
              </a:defRPr>
            </a:lvl4pPr>
            <a:lvl5pPr>
              <a:defRPr sz="1350" i="1">
                <a:latin typeface="Saira" charset="0"/>
                <a:ea typeface="Saira" charset="0"/>
                <a:cs typeface="Saira"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2"/>
          <p:cNvSpPr>
            <a:spLocks noGrp="1"/>
          </p:cNvSpPr>
          <p:nvPr>
            <p:ph idx="18"/>
          </p:nvPr>
        </p:nvSpPr>
        <p:spPr bwMode="auto">
          <a:xfrm>
            <a:off x="4656667" y="1168401"/>
            <a:ext cx="4030133" cy="3219714"/>
          </a:xfrm>
          <a:prstGeom prst="rect">
            <a:avLst/>
          </a:prstGeom>
          <a:noFill/>
          <a:ln>
            <a:noFill/>
          </a:ln>
          <a:extLst>
            <a:ext uri="{FAA26D3D-D897-4be2-8F04-BA451C77F1D7}"/>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marL="0" indent="0">
              <a:buNone/>
              <a:defRPr sz="1800" b="0">
                <a:solidFill>
                  <a:schemeClr val="tx1"/>
                </a:solidFill>
                <a:latin typeface="Saira" charset="0"/>
                <a:ea typeface="Saira" charset="0"/>
                <a:cs typeface="Saira" charset="0"/>
              </a:defRPr>
            </a:lvl1pPr>
            <a:lvl2pPr marL="628650" indent="-285750">
              <a:buClr>
                <a:srgbClr val="4EB799"/>
              </a:buClr>
              <a:buSzPct val="100000"/>
              <a:buFont typeface="Arial" charset="0"/>
              <a:buChar char="•"/>
              <a:defRPr sz="1650">
                <a:latin typeface="Saira" charset="0"/>
                <a:ea typeface="Saira" charset="0"/>
                <a:cs typeface="Saira" charset="0"/>
              </a:defRPr>
            </a:lvl2pPr>
            <a:lvl3pPr>
              <a:defRPr sz="1500">
                <a:latin typeface="Saira" charset="0"/>
                <a:ea typeface="Saira" charset="0"/>
                <a:cs typeface="Saira" charset="0"/>
              </a:defRPr>
            </a:lvl3pPr>
            <a:lvl4pPr>
              <a:defRPr sz="1350">
                <a:latin typeface="Saira" charset="0"/>
                <a:ea typeface="Saira" charset="0"/>
                <a:cs typeface="Saira" charset="0"/>
              </a:defRPr>
            </a:lvl4pPr>
            <a:lvl5pPr>
              <a:defRPr sz="1350" i="1">
                <a:latin typeface="Saira" charset="0"/>
                <a:ea typeface="Saira" charset="0"/>
                <a:cs typeface="Saira"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Titre 1">
            <a:extLst>
              <a:ext uri="{FF2B5EF4-FFF2-40B4-BE49-F238E27FC236}">
                <a16:creationId xmlns:a16="http://schemas.microsoft.com/office/drawing/2014/main" id="{7F826B57-B07D-5240-95F1-A1A7A7F1B30A}"/>
              </a:ext>
            </a:extLst>
          </p:cNvPr>
          <p:cNvSpPr>
            <a:spLocks noGrp="1"/>
          </p:cNvSpPr>
          <p:nvPr>
            <p:ph type="title"/>
          </p:nvPr>
        </p:nvSpPr>
        <p:spPr>
          <a:xfrm>
            <a:off x="413243" y="220381"/>
            <a:ext cx="8273557" cy="435849"/>
          </a:xfrm>
          <a:prstGeom prst="rect">
            <a:avLst/>
          </a:prstGeom>
        </p:spPr>
        <p:txBody>
          <a:bodyPr anchor="t">
            <a:normAutofit/>
          </a:bodyPr>
          <a:lstStyle>
            <a:lvl1pPr algn="l">
              <a:defRPr sz="2000" b="0" i="0" cap="all">
                <a:solidFill>
                  <a:srgbClr val="002060"/>
                </a:solidFill>
                <a:effectLst/>
                <a:latin typeface="Saira" pitchFamily="2" charset="77"/>
                <a:ea typeface="Saira" pitchFamily="2" charset="77"/>
                <a:cs typeface="Saira" pitchFamily="2" charset="77"/>
              </a:defRPr>
            </a:lvl1pPr>
          </a:lstStyle>
          <a:p>
            <a:r>
              <a:rPr lang="fr-FR" dirty="0"/>
              <a:t>Cliquez et modifiez le titre</a:t>
            </a:r>
          </a:p>
        </p:txBody>
      </p:sp>
      <p:sp>
        <p:nvSpPr>
          <p:cNvPr id="13" name="Espace réservé du texte 2">
            <a:extLst>
              <a:ext uri="{FF2B5EF4-FFF2-40B4-BE49-F238E27FC236}">
                <a16:creationId xmlns:a16="http://schemas.microsoft.com/office/drawing/2014/main" id="{3825B55F-EC3A-8142-831F-F0EE2B5736CC}"/>
              </a:ext>
            </a:extLst>
          </p:cNvPr>
          <p:cNvSpPr>
            <a:spLocks noGrp="1"/>
          </p:cNvSpPr>
          <p:nvPr>
            <p:ph type="body" sz="quarter" idx="19"/>
          </p:nvPr>
        </p:nvSpPr>
        <p:spPr>
          <a:xfrm>
            <a:off x="413243" y="4699238"/>
            <a:ext cx="3945240" cy="363537"/>
          </a:xfrm>
          <a:prstGeom prst="rect">
            <a:avLst/>
          </a:prstGeom>
        </p:spPr>
        <p:txBody>
          <a:bodyPr/>
          <a:lstStyle>
            <a:lvl1pPr marL="0" indent="0">
              <a:buNone/>
              <a:defRPr sz="1000" b="0" i="0">
                <a:latin typeface="Saira Medium" pitchFamily="2" charset="77"/>
              </a:defRPr>
            </a:lvl1pPr>
          </a:lstStyle>
          <a:p>
            <a:r>
              <a:rPr lang="fr-FR" dirty="0"/>
              <a:t>Modifier les styles du texte du masque</a:t>
            </a:r>
          </a:p>
        </p:txBody>
      </p:sp>
      <p:sp>
        <p:nvSpPr>
          <p:cNvPr id="7" name="Espace réservé du numéro de diapositive 5">
            <a:extLst>
              <a:ext uri="{FF2B5EF4-FFF2-40B4-BE49-F238E27FC236}">
                <a16:creationId xmlns:a16="http://schemas.microsoft.com/office/drawing/2014/main" id="{081CC8B9-774B-304B-81EA-6343DC48F70E}"/>
              </a:ext>
            </a:extLst>
          </p:cNvPr>
          <p:cNvSpPr>
            <a:spLocks noGrp="1"/>
          </p:cNvSpPr>
          <p:nvPr>
            <p:ph type="sldNum" sz="quarter" idx="20"/>
          </p:nvPr>
        </p:nvSpPr>
        <p:spPr>
          <a:xfrm>
            <a:off x="6611938" y="4678363"/>
            <a:ext cx="803275"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700">
                <a:solidFill>
                  <a:srgbClr val="A6A6A6"/>
                </a:solidFill>
                <a:latin typeface="Arial" panose="020B0604020202020204" pitchFamily="34" charset="0"/>
              </a:defRPr>
            </a:lvl1pPr>
          </a:lstStyle>
          <a:p>
            <a:fld id="{FCA9F1B4-E71B-9C47-B6C4-22469952CD11}" type="slidenum">
              <a:rPr lang="fr-FR" altLang="fr-FR"/>
              <a:pPr/>
              <a:t>‹#›</a:t>
            </a:fld>
            <a:endParaRPr lang="fr-FR" altLang="fr-FR"/>
          </a:p>
        </p:txBody>
      </p:sp>
    </p:spTree>
    <p:extLst>
      <p:ext uri="{BB962C8B-B14F-4D97-AF65-F5344CB8AC3E}">
        <p14:creationId xmlns:p14="http://schemas.microsoft.com/office/powerpoint/2010/main" val="315104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3 Two col - compare ">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2A9BC22F-310C-1E43-9A5D-A8E4EB026FA3}"/>
              </a:ext>
            </a:extLst>
          </p:cNvPr>
          <p:cNvSpPr txBox="1">
            <a:spLocks/>
          </p:cNvSpPr>
          <p:nvPr userDrawn="1"/>
        </p:nvSpPr>
        <p:spPr>
          <a:xfrm>
            <a:off x="412750" y="220663"/>
            <a:ext cx="8274050" cy="434975"/>
          </a:xfrm>
          <a:prstGeom prst="rect">
            <a:avLst/>
          </a:prstGeom>
        </p:spPr>
        <p:txBody>
          <a:bodyPr>
            <a:normAutofit/>
          </a:bodyPr>
          <a:lstStyle>
            <a:lvl1pPr algn="l" defTabSz="342900" rtl="0" eaLnBrk="0" fontAlgn="base" hangingPunct="0">
              <a:spcBef>
                <a:spcPct val="0"/>
              </a:spcBef>
              <a:spcAft>
                <a:spcPct val="0"/>
              </a:spcAft>
              <a:buClr>
                <a:srgbClr val="17375E"/>
              </a:buClr>
              <a:buFont typeface="Wingdings" charset="2"/>
              <a:defRPr sz="2000" b="0" i="0" kern="1200" cap="all">
                <a:solidFill>
                  <a:srgbClr val="336699"/>
                </a:solidFill>
                <a:effectLst/>
                <a:latin typeface="Saira Medium" charset="0"/>
                <a:ea typeface="Saira Medium" charset="0"/>
                <a:cs typeface="Saira Medium" charset="0"/>
              </a:defRPr>
            </a:lvl1pPr>
            <a:lvl2pPr algn="l" defTabSz="342900" rtl="0" eaLnBrk="0" fontAlgn="base" hangingPunct="0">
              <a:spcBef>
                <a:spcPct val="0"/>
              </a:spcBef>
              <a:spcAft>
                <a:spcPct val="0"/>
              </a:spcAft>
              <a:buClr>
                <a:srgbClr val="17375E"/>
              </a:buClr>
              <a:buFont typeface="Wingdings" charset="2"/>
              <a:defRPr sz="2100">
                <a:solidFill>
                  <a:schemeClr val="tx1"/>
                </a:solidFill>
                <a:latin typeface="Arial" charset="0"/>
                <a:ea typeface="ＭＳ Ｐゴシック" charset="0"/>
                <a:cs typeface="Arial" charset="0"/>
              </a:defRPr>
            </a:lvl2pPr>
            <a:lvl3pPr algn="l" defTabSz="342900" rtl="0" eaLnBrk="0" fontAlgn="base" hangingPunct="0">
              <a:spcBef>
                <a:spcPct val="0"/>
              </a:spcBef>
              <a:spcAft>
                <a:spcPct val="0"/>
              </a:spcAft>
              <a:buClr>
                <a:srgbClr val="17375E"/>
              </a:buClr>
              <a:buFont typeface="Wingdings" charset="2"/>
              <a:defRPr sz="2100">
                <a:solidFill>
                  <a:schemeClr val="tx1"/>
                </a:solidFill>
                <a:latin typeface="Arial" charset="0"/>
                <a:ea typeface="ＭＳ Ｐゴシック" charset="0"/>
                <a:cs typeface="Arial" charset="0"/>
              </a:defRPr>
            </a:lvl3pPr>
            <a:lvl4pPr algn="l" defTabSz="342900" rtl="0" eaLnBrk="0" fontAlgn="base" hangingPunct="0">
              <a:spcBef>
                <a:spcPct val="0"/>
              </a:spcBef>
              <a:spcAft>
                <a:spcPct val="0"/>
              </a:spcAft>
              <a:buClr>
                <a:srgbClr val="17375E"/>
              </a:buClr>
              <a:buFont typeface="Wingdings" charset="2"/>
              <a:defRPr sz="2100">
                <a:solidFill>
                  <a:schemeClr val="tx1"/>
                </a:solidFill>
                <a:latin typeface="Arial" charset="0"/>
                <a:ea typeface="ＭＳ Ｐゴシック" charset="0"/>
                <a:cs typeface="Arial" charset="0"/>
              </a:defRPr>
            </a:lvl4pPr>
            <a:lvl5pPr algn="l" defTabSz="342900" rtl="0" eaLnBrk="0" fontAlgn="base" hangingPunct="0">
              <a:spcBef>
                <a:spcPct val="0"/>
              </a:spcBef>
              <a:spcAft>
                <a:spcPct val="0"/>
              </a:spcAft>
              <a:buClr>
                <a:srgbClr val="17375E"/>
              </a:buClr>
              <a:buFont typeface="Wingdings" charset="2"/>
              <a:defRPr sz="2100">
                <a:solidFill>
                  <a:schemeClr val="tx1"/>
                </a:solidFill>
                <a:latin typeface="Arial" charset="0"/>
                <a:ea typeface="ＭＳ Ｐゴシック" charset="0"/>
                <a:cs typeface="Arial" charset="0"/>
              </a:defRPr>
            </a:lvl5pPr>
            <a:lvl6pPr marL="771525" indent="-428625" algn="l" defTabSz="342900" rtl="0" fontAlgn="base">
              <a:spcBef>
                <a:spcPct val="0"/>
              </a:spcBef>
              <a:spcAft>
                <a:spcPct val="0"/>
              </a:spcAft>
              <a:buClr>
                <a:srgbClr val="17375E"/>
              </a:buClr>
              <a:buFont typeface="Wingdings" charset="0"/>
              <a:buChar char=""/>
              <a:defRPr sz="2700">
                <a:solidFill>
                  <a:schemeClr val="tx1"/>
                </a:solidFill>
                <a:latin typeface="Arial" charset="0"/>
                <a:ea typeface="ＭＳ Ｐゴシック" charset="0"/>
              </a:defRPr>
            </a:lvl6pPr>
            <a:lvl7pPr marL="1114425" indent="-428625" algn="l" defTabSz="342900" rtl="0" fontAlgn="base">
              <a:spcBef>
                <a:spcPct val="0"/>
              </a:spcBef>
              <a:spcAft>
                <a:spcPct val="0"/>
              </a:spcAft>
              <a:buClr>
                <a:srgbClr val="17375E"/>
              </a:buClr>
              <a:buFont typeface="Wingdings" charset="0"/>
              <a:buChar char=""/>
              <a:defRPr sz="2700">
                <a:solidFill>
                  <a:schemeClr val="tx1"/>
                </a:solidFill>
                <a:latin typeface="Arial" charset="0"/>
                <a:ea typeface="ＭＳ Ｐゴシック" charset="0"/>
              </a:defRPr>
            </a:lvl7pPr>
            <a:lvl8pPr marL="1457325" indent="-428625" algn="l" defTabSz="342900" rtl="0" fontAlgn="base">
              <a:spcBef>
                <a:spcPct val="0"/>
              </a:spcBef>
              <a:spcAft>
                <a:spcPct val="0"/>
              </a:spcAft>
              <a:buClr>
                <a:srgbClr val="17375E"/>
              </a:buClr>
              <a:buFont typeface="Wingdings" charset="0"/>
              <a:buChar char=""/>
              <a:defRPr sz="2700">
                <a:solidFill>
                  <a:schemeClr val="tx1"/>
                </a:solidFill>
                <a:latin typeface="Arial" charset="0"/>
                <a:ea typeface="ＭＳ Ｐゴシック" charset="0"/>
              </a:defRPr>
            </a:lvl8pPr>
            <a:lvl9pPr marL="1800225" indent="-428625" algn="l" defTabSz="342900" rtl="0" fontAlgn="base">
              <a:spcBef>
                <a:spcPct val="0"/>
              </a:spcBef>
              <a:spcAft>
                <a:spcPct val="0"/>
              </a:spcAft>
              <a:buClr>
                <a:srgbClr val="17375E"/>
              </a:buClr>
              <a:buFont typeface="Wingdings" charset="0"/>
              <a:buChar char=""/>
              <a:defRPr sz="2700">
                <a:solidFill>
                  <a:schemeClr val="tx1"/>
                </a:solidFill>
                <a:latin typeface="Arial" charset="0"/>
                <a:ea typeface="ＭＳ Ｐゴシック" charset="0"/>
              </a:defRPr>
            </a:lvl9pPr>
          </a:lstStyle>
          <a:p>
            <a:pPr>
              <a:defRPr/>
            </a:pPr>
            <a:r>
              <a:rPr lang="fr-FR" sz="2200" dirty="0">
                <a:solidFill>
                  <a:srgbClr val="002060"/>
                </a:solidFill>
                <a:latin typeface="Saira" charset="0"/>
                <a:ea typeface="Saira" charset="0"/>
                <a:cs typeface="Saira" charset="0"/>
              </a:rPr>
              <a:t>Cliquez et modifiez le titre</a:t>
            </a:r>
          </a:p>
        </p:txBody>
      </p:sp>
      <p:sp>
        <p:nvSpPr>
          <p:cNvPr id="13" name="Espace réservé du texte 2"/>
          <p:cNvSpPr>
            <a:spLocks noGrp="1"/>
          </p:cNvSpPr>
          <p:nvPr>
            <p:ph type="body" idx="1"/>
          </p:nvPr>
        </p:nvSpPr>
        <p:spPr>
          <a:xfrm>
            <a:off x="421709" y="828871"/>
            <a:ext cx="4065623" cy="715964"/>
          </a:xfrm>
          <a:prstGeom prst="rect">
            <a:avLst/>
          </a:prstGeom>
          <a:noFill/>
        </p:spPr>
        <p:txBody>
          <a:bodyPr anchor="t" anchorCtr="0"/>
          <a:lstStyle>
            <a:lvl1pPr marL="0" indent="0">
              <a:buNone/>
              <a:defRPr sz="1800" b="0" i="0" baseline="0">
                <a:solidFill>
                  <a:srgbClr val="336699"/>
                </a:solidFill>
                <a:effectLst/>
                <a:latin typeface="Saira Medium" charset="0"/>
                <a:ea typeface="Saira Medium" charset="0"/>
                <a:cs typeface="Saira Medium"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
        <p:nvSpPr>
          <p:cNvPr id="14" name="Espace réservé du texte 2"/>
          <p:cNvSpPr>
            <a:spLocks noGrp="1"/>
          </p:cNvSpPr>
          <p:nvPr>
            <p:ph idx="17"/>
          </p:nvPr>
        </p:nvSpPr>
        <p:spPr bwMode="auto">
          <a:xfrm>
            <a:off x="431799" y="1544835"/>
            <a:ext cx="4055533" cy="3103365"/>
          </a:xfrm>
          <a:prstGeom prst="rect">
            <a:avLst/>
          </a:prstGeom>
          <a:noFill/>
          <a:ln>
            <a:noFill/>
          </a:ln>
          <a:extLst>
            <a:ext uri="{FAA26D3D-D897-4be2-8F04-BA451C77F1D7}"/>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marL="0" indent="0">
              <a:buNone/>
              <a:defRPr sz="1800" b="0">
                <a:solidFill>
                  <a:schemeClr val="tx1"/>
                </a:solidFill>
                <a:latin typeface="Saira" charset="0"/>
                <a:ea typeface="Saira" charset="0"/>
                <a:cs typeface="Saira" charset="0"/>
              </a:defRPr>
            </a:lvl1pPr>
            <a:lvl2pPr marL="628650" indent="-285750">
              <a:buClr>
                <a:srgbClr val="4EB799"/>
              </a:buClr>
              <a:buSzPct val="100000"/>
              <a:buFont typeface="Arial" charset="0"/>
              <a:buChar char="•"/>
              <a:defRPr sz="1650">
                <a:latin typeface="Saira" charset="0"/>
                <a:ea typeface="Saira" charset="0"/>
                <a:cs typeface="Saira" charset="0"/>
              </a:defRPr>
            </a:lvl2pPr>
            <a:lvl3pPr>
              <a:defRPr sz="1500">
                <a:latin typeface="Saira" charset="0"/>
                <a:ea typeface="Saira" charset="0"/>
                <a:cs typeface="Saira" charset="0"/>
              </a:defRPr>
            </a:lvl3pPr>
            <a:lvl4pPr>
              <a:defRPr sz="1350">
                <a:latin typeface="Saira" charset="0"/>
                <a:ea typeface="Saira" charset="0"/>
                <a:cs typeface="Saira" charset="0"/>
              </a:defRPr>
            </a:lvl4pPr>
            <a:lvl5pPr>
              <a:defRPr sz="1350" i="1">
                <a:latin typeface="Saira" charset="0"/>
                <a:ea typeface="Saira" charset="0"/>
                <a:cs typeface="Saira"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2"/>
          <p:cNvSpPr>
            <a:spLocks noGrp="1"/>
          </p:cNvSpPr>
          <p:nvPr>
            <p:ph type="body" idx="18"/>
          </p:nvPr>
        </p:nvSpPr>
        <p:spPr>
          <a:xfrm>
            <a:off x="4622813" y="837332"/>
            <a:ext cx="4055533" cy="715964"/>
          </a:xfrm>
          <a:prstGeom prst="rect">
            <a:avLst/>
          </a:prstGeom>
        </p:spPr>
        <p:txBody>
          <a:bodyPr anchor="t" anchorCtr="0"/>
          <a:lstStyle>
            <a:lvl1pPr marL="0" indent="0">
              <a:buNone/>
              <a:defRPr sz="1800" b="0" i="0" baseline="0">
                <a:solidFill>
                  <a:srgbClr val="336699"/>
                </a:solidFill>
                <a:effectLst/>
                <a:latin typeface="Saira Medium" charset="0"/>
                <a:ea typeface="Saira Medium" charset="0"/>
                <a:cs typeface="Saira Medium"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
        <p:nvSpPr>
          <p:cNvPr id="16" name="Espace réservé du texte 2"/>
          <p:cNvSpPr>
            <a:spLocks noGrp="1"/>
          </p:cNvSpPr>
          <p:nvPr>
            <p:ph idx="19"/>
          </p:nvPr>
        </p:nvSpPr>
        <p:spPr bwMode="auto">
          <a:xfrm>
            <a:off x="4622813" y="1553296"/>
            <a:ext cx="4055533" cy="3103365"/>
          </a:xfrm>
          <a:prstGeom prst="rect">
            <a:avLst/>
          </a:prstGeom>
          <a:noFill/>
          <a:ln>
            <a:noFill/>
          </a:ln>
          <a:extLst>
            <a:ext uri="{FAA26D3D-D897-4be2-8F04-BA451C77F1D7}"/>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marL="0" indent="0">
              <a:buNone/>
              <a:defRPr sz="1800" b="0">
                <a:solidFill>
                  <a:schemeClr val="tx1"/>
                </a:solidFill>
                <a:latin typeface="Saira" charset="0"/>
                <a:ea typeface="Saira" charset="0"/>
                <a:cs typeface="Saira" charset="0"/>
              </a:defRPr>
            </a:lvl1pPr>
            <a:lvl2pPr marL="628650" indent="-285750">
              <a:buClr>
                <a:srgbClr val="4EB799"/>
              </a:buClr>
              <a:buSzPct val="100000"/>
              <a:buFont typeface="Arial" charset="0"/>
              <a:buChar char="•"/>
              <a:defRPr sz="1650">
                <a:latin typeface="Saira" charset="0"/>
                <a:ea typeface="Saira" charset="0"/>
                <a:cs typeface="Saira" charset="0"/>
              </a:defRPr>
            </a:lvl2pPr>
            <a:lvl3pPr>
              <a:defRPr sz="1500">
                <a:latin typeface="Saira" charset="0"/>
                <a:ea typeface="Saira" charset="0"/>
                <a:cs typeface="Saira" charset="0"/>
              </a:defRPr>
            </a:lvl3pPr>
            <a:lvl4pPr>
              <a:defRPr sz="1350">
                <a:latin typeface="Saira" charset="0"/>
                <a:ea typeface="Saira" charset="0"/>
                <a:cs typeface="Saira" charset="0"/>
              </a:defRPr>
            </a:lvl4pPr>
            <a:lvl5pPr>
              <a:defRPr sz="1350" i="1">
                <a:latin typeface="Saira" charset="0"/>
                <a:ea typeface="Saira" charset="0"/>
                <a:cs typeface="Saira"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2">
            <a:extLst>
              <a:ext uri="{FF2B5EF4-FFF2-40B4-BE49-F238E27FC236}">
                <a16:creationId xmlns:a16="http://schemas.microsoft.com/office/drawing/2014/main" id="{035F12B1-0CFA-A64A-A720-847D5B1DA958}"/>
              </a:ext>
            </a:extLst>
          </p:cNvPr>
          <p:cNvSpPr>
            <a:spLocks noGrp="1"/>
          </p:cNvSpPr>
          <p:nvPr>
            <p:ph type="body" sz="quarter" idx="23"/>
          </p:nvPr>
        </p:nvSpPr>
        <p:spPr>
          <a:xfrm>
            <a:off x="413243" y="4699238"/>
            <a:ext cx="3945240" cy="363537"/>
          </a:xfrm>
          <a:prstGeom prst="rect">
            <a:avLst/>
          </a:prstGeom>
        </p:spPr>
        <p:txBody>
          <a:bodyPr/>
          <a:lstStyle>
            <a:lvl1pPr marL="0" indent="0">
              <a:buNone/>
              <a:defRPr sz="1000" b="0" i="0">
                <a:latin typeface="Saira Medium" pitchFamily="2" charset="77"/>
              </a:defRPr>
            </a:lvl1pPr>
          </a:lstStyle>
          <a:p>
            <a:r>
              <a:rPr lang="fr-FR" dirty="0"/>
              <a:t>Modifier les styles du texte du masque</a:t>
            </a:r>
          </a:p>
        </p:txBody>
      </p:sp>
      <p:sp>
        <p:nvSpPr>
          <p:cNvPr id="8" name="Espace réservé du numéro de diapositive 5">
            <a:extLst>
              <a:ext uri="{FF2B5EF4-FFF2-40B4-BE49-F238E27FC236}">
                <a16:creationId xmlns:a16="http://schemas.microsoft.com/office/drawing/2014/main" id="{758B8D3D-A672-3548-B348-A8099D9A60DB}"/>
              </a:ext>
            </a:extLst>
          </p:cNvPr>
          <p:cNvSpPr>
            <a:spLocks noGrp="1"/>
          </p:cNvSpPr>
          <p:nvPr>
            <p:ph type="sldNum" sz="quarter" idx="24"/>
          </p:nvPr>
        </p:nvSpPr>
        <p:spPr>
          <a:xfrm>
            <a:off x="6361113" y="4743450"/>
            <a:ext cx="1077912" cy="274638"/>
          </a:xfrm>
          <a:prstGeom prst="rect">
            <a:avLst/>
          </a:prstGeom>
        </p:spPr>
        <p:txBody>
          <a:bodyPr vert="horz" wrap="square" lIns="91440" tIns="45720" rIns="91440" bIns="45720" numCol="1" anchor="t" anchorCtr="0" compatLnSpc="1">
            <a:prstTxWarp prst="textNoShape">
              <a:avLst/>
            </a:prstTxWarp>
          </a:bodyPr>
          <a:lstStyle>
            <a:lvl1pPr eaLnBrk="1" hangingPunct="1">
              <a:defRPr sz="700">
                <a:solidFill>
                  <a:srgbClr val="A6A6A6"/>
                </a:solidFill>
                <a:latin typeface="Arial" panose="020B0604020202020204" pitchFamily="34" charset="0"/>
              </a:defRPr>
            </a:lvl1pPr>
          </a:lstStyle>
          <a:p>
            <a:fld id="{2FC6C3E9-3638-D346-8FEC-26E65E64D31B}" type="slidenum">
              <a:rPr lang="fr-FR" altLang="fr-FR"/>
              <a:pPr/>
              <a:t>‹#›</a:t>
            </a:fld>
            <a:endParaRPr lang="fr-FR" altLang="fr-FR"/>
          </a:p>
        </p:txBody>
      </p:sp>
    </p:spTree>
    <p:extLst>
      <p:ext uri="{BB962C8B-B14F-4D97-AF65-F5344CB8AC3E}">
        <p14:creationId xmlns:p14="http://schemas.microsoft.com/office/powerpoint/2010/main" val="138137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 Image &amp; Legend">
    <p:spTree>
      <p:nvGrpSpPr>
        <p:cNvPr id="1" name=""/>
        <p:cNvGrpSpPr/>
        <p:nvPr/>
      </p:nvGrpSpPr>
      <p:grpSpPr>
        <a:xfrm>
          <a:off x="0" y="0"/>
          <a:ext cx="0" cy="0"/>
          <a:chOff x="0" y="0"/>
          <a:chExt cx="0" cy="0"/>
        </a:xfrm>
      </p:grpSpPr>
      <p:sp>
        <p:nvSpPr>
          <p:cNvPr id="2" name="Titre 1"/>
          <p:cNvSpPr>
            <a:spLocks noGrp="1"/>
          </p:cNvSpPr>
          <p:nvPr>
            <p:ph type="title"/>
          </p:nvPr>
        </p:nvSpPr>
        <p:spPr>
          <a:xfrm>
            <a:off x="457200" y="3600451"/>
            <a:ext cx="8229600" cy="425054"/>
          </a:xfrm>
          <a:prstGeom prst="rect">
            <a:avLst/>
          </a:prstGeom>
        </p:spPr>
        <p:txBody>
          <a:bodyPr anchor="b"/>
          <a:lstStyle>
            <a:lvl1pPr algn="ctr">
              <a:defRPr sz="1700" b="0" i="0">
                <a:latin typeface="Saira Medium" charset="0"/>
                <a:ea typeface="Saira Medium" charset="0"/>
                <a:cs typeface="Saira Medium" charset="0"/>
              </a:defRPr>
            </a:lvl1pPr>
          </a:lstStyle>
          <a:p>
            <a:r>
              <a:rPr lang="fr-FR" dirty="0"/>
              <a:t>Cliquez et modifiez le titre</a:t>
            </a:r>
          </a:p>
        </p:txBody>
      </p:sp>
      <p:sp>
        <p:nvSpPr>
          <p:cNvPr id="3" name="Espace réservé pour une image  2"/>
          <p:cNvSpPr>
            <a:spLocks noGrp="1"/>
          </p:cNvSpPr>
          <p:nvPr>
            <p:ph type="pic" idx="1"/>
          </p:nvPr>
        </p:nvSpPr>
        <p:spPr>
          <a:xfrm>
            <a:off x="457200" y="459581"/>
            <a:ext cx="8229600" cy="3086100"/>
          </a:xfrm>
          <a:prstGeom prst="rect">
            <a:avLst/>
          </a:prstGeom>
        </p:spPr>
        <p:txBody>
          <a:bodyPr rtlCol="0">
            <a:normAutofit/>
          </a:bodyPr>
          <a:lstStyle>
            <a:lvl1pPr marL="0" indent="0">
              <a:buNone/>
              <a:defRPr sz="1800" b="0" i="0">
                <a:latin typeface="Saira" charset="0"/>
                <a:ea typeface="Saira" charset="0"/>
                <a:cs typeface="Sair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dirty="0"/>
          </a:p>
        </p:txBody>
      </p:sp>
      <p:sp>
        <p:nvSpPr>
          <p:cNvPr id="4" name="Espace réservé du texte 3"/>
          <p:cNvSpPr>
            <a:spLocks noGrp="1"/>
          </p:cNvSpPr>
          <p:nvPr>
            <p:ph type="body" sz="half" idx="2"/>
          </p:nvPr>
        </p:nvSpPr>
        <p:spPr>
          <a:xfrm>
            <a:off x="457200" y="4164485"/>
            <a:ext cx="8229600" cy="404284"/>
          </a:xfrm>
          <a:prstGeom prst="rect">
            <a:avLst/>
          </a:prstGeom>
        </p:spPr>
        <p:txBody>
          <a:bodyPr/>
          <a:lstStyle>
            <a:lvl1pPr marL="0" indent="0" algn="ctr">
              <a:buNone/>
              <a:defRPr sz="1200" b="0" i="0">
                <a:latin typeface="Saira" charset="0"/>
                <a:ea typeface="Saira" charset="0"/>
                <a:cs typeface="Saira"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dirty="0"/>
              <a:t>Cliquez pour modifier les styles du texte du masque</a:t>
            </a:r>
          </a:p>
        </p:txBody>
      </p:sp>
      <p:sp>
        <p:nvSpPr>
          <p:cNvPr id="10" name="Espace réservé du texte 2">
            <a:extLst>
              <a:ext uri="{FF2B5EF4-FFF2-40B4-BE49-F238E27FC236}">
                <a16:creationId xmlns:a16="http://schemas.microsoft.com/office/drawing/2014/main" id="{9119A59D-D2A4-3541-9DC5-ADCB14C47836}"/>
              </a:ext>
            </a:extLst>
          </p:cNvPr>
          <p:cNvSpPr>
            <a:spLocks noGrp="1"/>
          </p:cNvSpPr>
          <p:nvPr>
            <p:ph type="body" sz="quarter" idx="17"/>
          </p:nvPr>
        </p:nvSpPr>
        <p:spPr>
          <a:xfrm>
            <a:off x="413243" y="4699238"/>
            <a:ext cx="3945240" cy="363537"/>
          </a:xfrm>
          <a:prstGeom prst="rect">
            <a:avLst/>
          </a:prstGeom>
        </p:spPr>
        <p:txBody>
          <a:bodyPr/>
          <a:lstStyle>
            <a:lvl1pPr marL="0" indent="0">
              <a:buNone/>
              <a:defRPr sz="1000" b="0" i="0">
                <a:latin typeface="Saira Medium" pitchFamily="2" charset="77"/>
              </a:defRPr>
            </a:lvl1pPr>
          </a:lstStyle>
          <a:p>
            <a:r>
              <a:rPr lang="fr-FR" dirty="0"/>
              <a:t>Modifier les styles du texte du masque</a:t>
            </a:r>
          </a:p>
        </p:txBody>
      </p:sp>
      <p:sp>
        <p:nvSpPr>
          <p:cNvPr id="6" name="Espace réservé du numéro de diapositive 5">
            <a:extLst>
              <a:ext uri="{FF2B5EF4-FFF2-40B4-BE49-F238E27FC236}">
                <a16:creationId xmlns:a16="http://schemas.microsoft.com/office/drawing/2014/main" id="{C144C4D1-92D5-A448-BAC2-5895F75D682E}"/>
              </a:ext>
            </a:extLst>
          </p:cNvPr>
          <p:cNvSpPr>
            <a:spLocks noGrp="1"/>
          </p:cNvSpPr>
          <p:nvPr>
            <p:ph type="sldNum" sz="quarter" idx="18"/>
          </p:nvPr>
        </p:nvSpPr>
        <p:spPr>
          <a:xfrm>
            <a:off x="6540464" y="4788138"/>
            <a:ext cx="803275" cy="274637"/>
          </a:xfrm>
          <a:prstGeom prst="rect">
            <a:avLst/>
          </a:prstGeom>
        </p:spPr>
        <p:txBody>
          <a:bodyPr vert="horz" wrap="square" lIns="91440" tIns="45720" rIns="91440" bIns="45720" numCol="1" anchor="t" anchorCtr="0" compatLnSpc="1">
            <a:prstTxWarp prst="textNoShape">
              <a:avLst/>
            </a:prstTxWarp>
          </a:bodyPr>
          <a:lstStyle>
            <a:lvl1pPr algn="r" eaLnBrk="1" hangingPunct="1">
              <a:defRPr sz="700">
                <a:solidFill>
                  <a:srgbClr val="A6A6A6"/>
                </a:solidFill>
                <a:latin typeface="Arial" panose="020B0604020202020204" pitchFamily="34" charset="0"/>
              </a:defRPr>
            </a:lvl1pPr>
          </a:lstStyle>
          <a:p>
            <a:fld id="{19308606-13E3-4C44-958E-B631CBE743CF}" type="slidenum">
              <a:rPr lang="fr-FR" altLang="fr-FR"/>
              <a:pPr/>
              <a:t>‹#›</a:t>
            </a:fld>
            <a:endParaRPr lang="fr-FR" altLang="fr-FR"/>
          </a:p>
        </p:txBody>
      </p:sp>
    </p:spTree>
    <p:extLst>
      <p:ext uri="{BB962C8B-B14F-4D97-AF65-F5344CB8AC3E}">
        <p14:creationId xmlns:p14="http://schemas.microsoft.com/office/powerpoint/2010/main" val="226173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 Chapitre 1 col">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F3769A32-6E56-C241-AC44-177E8EE6B0BD}"/>
              </a:ext>
            </a:extLst>
          </p:cNvPr>
          <p:cNvSpPr>
            <a:spLocks noGrp="1"/>
          </p:cNvSpPr>
          <p:nvPr>
            <p:ph type="body" idx="1"/>
          </p:nvPr>
        </p:nvSpPr>
        <p:spPr>
          <a:xfrm>
            <a:off x="1992702" y="101643"/>
            <a:ext cx="6634832" cy="694794"/>
          </a:xfrm>
          <a:prstGeom prst="rect">
            <a:avLst/>
          </a:prstGeom>
        </p:spPr>
        <p:txBody>
          <a:bodyPr anchor="ctr" anchorCtr="0"/>
          <a:lstStyle>
            <a:lvl1pPr marL="0" indent="0">
              <a:buNone/>
              <a:defRPr sz="1600" b="1">
                <a:solidFill>
                  <a:schemeClr val="bg1"/>
                </a:solidFill>
                <a:latin typeface="Saira"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texte 2">
            <a:extLst>
              <a:ext uri="{FF2B5EF4-FFF2-40B4-BE49-F238E27FC236}">
                <a16:creationId xmlns:a16="http://schemas.microsoft.com/office/drawing/2014/main" id="{78CBBC78-1A3E-8641-8889-033B5E0C6725}"/>
              </a:ext>
            </a:extLst>
          </p:cNvPr>
          <p:cNvSpPr>
            <a:spLocks noGrp="1"/>
          </p:cNvSpPr>
          <p:nvPr>
            <p:ph idx="14"/>
          </p:nvPr>
        </p:nvSpPr>
        <p:spPr bwMode="auto">
          <a:xfrm>
            <a:off x="413243" y="1100664"/>
            <a:ext cx="8273557" cy="3488267"/>
          </a:xfrm>
          <a:prstGeom prst="rect">
            <a:avLst/>
          </a:prstGeom>
          <a:noFill/>
          <a:ln>
            <a:noFill/>
          </a:ln>
          <a:extLst>
            <a:ext uri="{FAA26D3D-D897-4be2-8F04-BA451C77F1D7}"/>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marL="0" indent="0">
              <a:buNone/>
              <a:defRPr sz="1800" b="0">
                <a:solidFill>
                  <a:schemeClr val="tx1"/>
                </a:solidFill>
                <a:latin typeface="Saira" charset="0"/>
                <a:ea typeface="Saira" charset="0"/>
                <a:cs typeface="Saira" charset="0"/>
              </a:defRPr>
            </a:lvl1pPr>
            <a:lvl2pPr marL="628650" indent="-285750">
              <a:buClr>
                <a:srgbClr val="4EB799"/>
              </a:buClr>
              <a:buSzPct val="100000"/>
              <a:buFont typeface="Arial" charset="0"/>
              <a:buChar char="•"/>
              <a:defRPr sz="1650">
                <a:latin typeface="Saira" charset="0"/>
                <a:ea typeface="Saira" charset="0"/>
                <a:cs typeface="Saira" charset="0"/>
              </a:defRPr>
            </a:lvl2pPr>
            <a:lvl3pPr>
              <a:defRPr sz="1500">
                <a:latin typeface="Saira" charset="0"/>
                <a:ea typeface="Saira" charset="0"/>
                <a:cs typeface="Saira" charset="0"/>
              </a:defRPr>
            </a:lvl3pPr>
            <a:lvl4pPr>
              <a:defRPr sz="1350">
                <a:latin typeface="Saira" charset="0"/>
                <a:ea typeface="Saira" charset="0"/>
                <a:cs typeface="Saira" charset="0"/>
              </a:defRPr>
            </a:lvl4pPr>
            <a:lvl5pPr>
              <a:defRPr sz="1350" i="1">
                <a:latin typeface="Saira" charset="0"/>
                <a:ea typeface="Saira" charset="0"/>
                <a:cs typeface="Saira"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6">
            <a:extLst>
              <a:ext uri="{FF2B5EF4-FFF2-40B4-BE49-F238E27FC236}">
                <a16:creationId xmlns:a16="http://schemas.microsoft.com/office/drawing/2014/main" id="{1AB3FDEE-B01F-1649-B931-A491D4A975D3}"/>
              </a:ext>
            </a:extLst>
          </p:cNvPr>
          <p:cNvSpPr>
            <a:spLocks noGrp="1"/>
          </p:cNvSpPr>
          <p:nvPr>
            <p:ph type="sldNum" sz="quarter" idx="4"/>
          </p:nvPr>
        </p:nvSpPr>
        <p:spPr>
          <a:xfrm>
            <a:off x="8686800" y="101643"/>
            <a:ext cx="342972" cy="274638"/>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lumMod val="95000"/>
                  </a:schemeClr>
                </a:solidFill>
                <a:latin typeface="Saira" pitchFamily="2" charset="0"/>
              </a:defRPr>
            </a:lvl1pPr>
          </a:lstStyle>
          <a:p>
            <a:fld id="{5C129364-9E39-A64E-8FC4-349F1A1719DC}" type="slidenum">
              <a:rPr lang="fr-FR" altLang="fr-FR" smtClean="0"/>
              <a:pPr/>
              <a:t>‹#›</a:t>
            </a:fld>
            <a:endParaRPr lang="fr-FR" altLang="fr-FR" dirty="0"/>
          </a:p>
        </p:txBody>
      </p:sp>
    </p:spTree>
    <p:extLst>
      <p:ext uri="{BB962C8B-B14F-4D97-AF65-F5344CB8AC3E}">
        <p14:creationId xmlns:p14="http://schemas.microsoft.com/office/powerpoint/2010/main" val="313997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2 Chap. 2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C3602-B0F0-9B40-AB1A-32C2D21E5AB9}"/>
              </a:ext>
            </a:extLst>
          </p:cNvPr>
          <p:cNvSpPr>
            <a:spLocks noGrp="1"/>
          </p:cNvSpPr>
          <p:nvPr>
            <p:ph type="title"/>
          </p:nvPr>
        </p:nvSpPr>
        <p:spPr>
          <a:xfrm>
            <a:off x="1958197" y="181505"/>
            <a:ext cx="6889470" cy="377295"/>
          </a:xfrm>
          <a:prstGeom prst="rect">
            <a:avLst/>
          </a:prstGeom>
        </p:spPr>
        <p:txBody>
          <a:bodyPr/>
          <a:lstStyle>
            <a:lvl1pPr>
              <a:defRPr>
                <a:solidFill>
                  <a:schemeClr val="bg1"/>
                </a:solidFill>
              </a:defRPr>
            </a:lvl1pPr>
          </a:lstStyle>
          <a:p>
            <a:r>
              <a:rPr lang="fr-FR" dirty="0"/>
              <a:t>Modifiez le style du titre</a:t>
            </a:r>
          </a:p>
        </p:txBody>
      </p:sp>
      <p:sp>
        <p:nvSpPr>
          <p:cNvPr id="13" name="Espace réservé du texte 2">
            <a:extLst>
              <a:ext uri="{FF2B5EF4-FFF2-40B4-BE49-F238E27FC236}">
                <a16:creationId xmlns:a16="http://schemas.microsoft.com/office/drawing/2014/main" id="{CCFA5156-D64A-9A48-AF2B-C374FB6BED51}"/>
              </a:ext>
            </a:extLst>
          </p:cNvPr>
          <p:cNvSpPr>
            <a:spLocks noGrp="1"/>
          </p:cNvSpPr>
          <p:nvPr>
            <p:ph type="body" idx="1"/>
          </p:nvPr>
        </p:nvSpPr>
        <p:spPr>
          <a:xfrm>
            <a:off x="1317492" y="1099646"/>
            <a:ext cx="3691469" cy="694794"/>
          </a:xfrm>
          <a:prstGeom prst="rect">
            <a:avLst/>
          </a:prstGeom>
        </p:spPr>
        <p:txBody>
          <a:bodyPr anchor="ctr" anchorCtr="0"/>
          <a:lstStyle>
            <a:lvl1pPr marL="0" indent="0">
              <a:buNone/>
              <a:defRPr sz="1600" b="1">
                <a:latin typeface="Saira"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6" name="Espace réservé de l’image 15">
            <a:extLst>
              <a:ext uri="{FF2B5EF4-FFF2-40B4-BE49-F238E27FC236}">
                <a16:creationId xmlns:a16="http://schemas.microsoft.com/office/drawing/2014/main" id="{2BC49850-9C1B-814A-9C30-1A42165E94CF}"/>
              </a:ext>
            </a:extLst>
          </p:cNvPr>
          <p:cNvSpPr>
            <a:spLocks noGrp="1"/>
          </p:cNvSpPr>
          <p:nvPr>
            <p:ph type="pic" sz="quarter" idx="13"/>
          </p:nvPr>
        </p:nvSpPr>
        <p:spPr>
          <a:xfrm>
            <a:off x="5173133" y="1099646"/>
            <a:ext cx="3674534" cy="3370754"/>
          </a:xfrm>
          <a:prstGeom prst="rect">
            <a:avLst/>
          </a:prstGeom>
        </p:spPr>
        <p:txBody>
          <a:bodyPr/>
          <a:lstStyle>
            <a:lvl1pPr marL="0" indent="0" algn="ctr">
              <a:buNone/>
              <a:defRPr sz="1800">
                <a:latin typeface="Saira" pitchFamily="2" charset="77"/>
              </a:defRPr>
            </a:lvl1pPr>
          </a:lstStyle>
          <a:p>
            <a:pPr lvl="0"/>
            <a:endParaRPr lang="fr-FR" noProof="0" dirty="0"/>
          </a:p>
        </p:txBody>
      </p:sp>
      <p:sp>
        <p:nvSpPr>
          <p:cNvPr id="12" name="Espace réservé du texte 2">
            <a:extLst>
              <a:ext uri="{FF2B5EF4-FFF2-40B4-BE49-F238E27FC236}">
                <a16:creationId xmlns:a16="http://schemas.microsoft.com/office/drawing/2014/main" id="{473A4053-22FD-F748-9504-6274F109A95C}"/>
              </a:ext>
            </a:extLst>
          </p:cNvPr>
          <p:cNvSpPr>
            <a:spLocks noGrp="1"/>
          </p:cNvSpPr>
          <p:nvPr>
            <p:ph idx="14"/>
          </p:nvPr>
        </p:nvSpPr>
        <p:spPr bwMode="auto">
          <a:xfrm>
            <a:off x="1317492" y="1966823"/>
            <a:ext cx="3691469" cy="2622108"/>
          </a:xfrm>
          <a:prstGeom prst="rect">
            <a:avLst/>
          </a:prstGeom>
          <a:noFill/>
          <a:ln>
            <a:noFill/>
          </a:ln>
          <a:extLst>
            <a:ext uri="{FAA26D3D-D897-4be2-8F04-BA451C77F1D7}"/>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marL="0" indent="0">
              <a:buNone/>
              <a:defRPr sz="1800" b="0">
                <a:solidFill>
                  <a:schemeClr val="tx1"/>
                </a:solidFill>
                <a:latin typeface="Saira" charset="0"/>
                <a:ea typeface="Saira" charset="0"/>
                <a:cs typeface="Saira" charset="0"/>
              </a:defRPr>
            </a:lvl1pPr>
            <a:lvl2pPr marL="628650" indent="-285750">
              <a:buClr>
                <a:srgbClr val="4EB799"/>
              </a:buClr>
              <a:buSzPct val="100000"/>
              <a:buFont typeface="Arial" charset="0"/>
              <a:buChar char="•"/>
              <a:defRPr sz="1650">
                <a:latin typeface="Saira" charset="0"/>
                <a:ea typeface="Saira" charset="0"/>
                <a:cs typeface="Saira" charset="0"/>
              </a:defRPr>
            </a:lvl2pPr>
            <a:lvl3pPr>
              <a:defRPr sz="1500">
                <a:latin typeface="Saira" charset="0"/>
                <a:ea typeface="Saira" charset="0"/>
                <a:cs typeface="Saira" charset="0"/>
              </a:defRPr>
            </a:lvl3pPr>
            <a:lvl4pPr>
              <a:defRPr sz="1350">
                <a:latin typeface="Saira" charset="0"/>
                <a:ea typeface="Saira" charset="0"/>
                <a:cs typeface="Saira" charset="0"/>
              </a:defRPr>
            </a:lvl4pPr>
            <a:lvl5pPr>
              <a:defRPr sz="1350" i="1">
                <a:latin typeface="Saira" charset="0"/>
                <a:ea typeface="Saira" charset="0"/>
                <a:cs typeface="Saira"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4">
            <a:extLst>
              <a:ext uri="{FF2B5EF4-FFF2-40B4-BE49-F238E27FC236}">
                <a16:creationId xmlns:a16="http://schemas.microsoft.com/office/drawing/2014/main" id="{B74EAA58-17F9-1A43-88F6-7AE5E3F22DF6}"/>
              </a:ext>
            </a:extLst>
          </p:cNvPr>
          <p:cNvSpPr>
            <a:spLocks noGrp="1"/>
          </p:cNvSpPr>
          <p:nvPr>
            <p:ph type="dt" sz="half" idx="15"/>
          </p:nvPr>
        </p:nvSpPr>
        <p:spPr>
          <a:xfrm>
            <a:off x="7850188" y="4722813"/>
            <a:ext cx="996950" cy="274637"/>
          </a:xfrm>
          <a:prstGeom prst="rect">
            <a:avLst/>
          </a:prstGeom>
        </p:spPr>
        <p:txBody>
          <a:bodyPr/>
          <a:lstStyle>
            <a:lvl1pPr>
              <a:defRPr sz="1000">
                <a:solidFill>
                  <a:schemeClr val="bg1">
                    <a:lumMod val="50000"/>
                  </a:schemeClr>
                </a:solidFill>
                <a:latin typeface="Saira" pitchFamily="2" charset="77"/>
              </a:defRPr>
            </a:lvl1pPr>
          </a:lstStyle>
          <a:p>
            <a:pPr>
              <a:defRPr/>
            </a:pPr>
            <a:endParaRPr lang="fr-FR" dirty="0"/>
          </a:p>
        </p:txBody>
      </p:sp>
      <p:sp>
        <p:nvSpPr>
          <p:cNvPr id="7" name="Espace réservé du pied de page 5">
            <a:extLst>
              <a:ext uri="{FF2B5EF4-FFF2-40B4-BE49-F238E27FC236}">
                <a16:creationId xmlns:a16="http://schemas.microsoft.com/office/drawing/2014/main" id="{23C31169-F419-3A40-8C86-8A0B41424BFF}"/>
              </a:ext>
            </a:extLst>
          </p:cNvPr>
          <p:cNvSpPr>
            <a:spLocks noGrp="1"/>
          </p:cNvSpPr>
          <p:nvPr>
            <p:ph type="ftr" sz="quarter" idx="16"/>
          </p:nvPr>
        </p:nvSpPr>
        <p:spPr>
          <a:xfrm>
            <a:off x="2241550" y="4722813"/>
            <a:ext cx="5251450" cy="274637"/>
          </a:xfrm>
          <a:prstGeom prst="rect">
            <a:avLst/>
          </a:prstGeom>
        </p:spPr>
        <p:txBody>
          <a:bodyPr/>
          <a:lstStyle>
            <a:lvl1pPr>
              <a:defRPr sz="1000">
                <a:solidFill>
                  <a:schemeClr val="bg1">
                    <a:lumMod val="50000"/>
                  </a:schemeClr>
                </a:solidFill>
                <a:latin typeface="Saira" pitchFamily="2" charset="77"/>
              </a:defRPr>
            </a:lvl1pPr>
          </a:lstStyle>
          <a:p>
            <a:pPr>
              <a:defRPr/>
            </a:pPr>
            <a:endParaRPr lang="fr-FR"/>
          </a:p>
        </p:txBody>
      </p:sp>
      <p:sp>
        <p:nvSpPr>
          <p:cNvPr id="8" name="Espace réservé du numéro de diapositive 6">
            <a:extLst>
              <a:ext uri="{FF2B5EF4-FFF2-40B4-BE49-F238E27FC236}">
                <a16:creationId xmlns:a16="http://schemas.microsoft.com/office/drawing/2014/main" id="{D6827134-E1A6-7947-8A4C-997AA5925E99}"/>
              </a:ext>
            </a:extLst>
          </p:cNvPr>
          <p:cNvSpPr>
            <a:spLocks noGrp="1"/>
          </p:cNvSpPr>
          <p:nvPr>
            <p:ph type="sldNum" sz="quarter" idx="17"/>
          </p:nvPr>
        </p:nvSpPr>
        <p:spPr>
          <a:xfrm>
            <a:off x="8562753" y="107623"/>
            <a:ext cx="488286" cy="274638"/>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lumMod val="95000"/>
                  </a:schemeClr>
                </a:solidFill>
                <a:latin typeface="Saira" pitchFamily="2" charset="0"/>
              </a:defRPr>
            </a:lvl1pPr>
          </a:lstStyle>
          <a:p>
            <a:fld id="{5C129364-9E39-A64E-8FC4-349F1A1719DC}" type="slidenum">
              <a:rPr lang="fr-FR" altLang="fr-FR" smtClean="0"/>
              <a:pPr/>
              <a:t>‹#›</a:t>
            </a:fld>
            <a:endParaRPr lang="fr-FR" altLang="fr-FR" dirty="0"/>
          </a:p>
        </p:txBody>
      </p:sp>
    </p:spTree>
    <p:extLst>
      <p:ext uri="{BB962C8B-B14F-4D97-AF65-F5344CB8AC3E}">
        <p14:creationId xmlns:p14="http://schemas.microsoft.com/office/powerpoint/2010/main" val="415652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nks">
    <p:bg>
      <p:bgPr>
        <a:solidFill>
          <a:schemeClr val="bg1"/>
        </a:solidFill>
        <a:effectLst/>
      </p:bgPr>
    </p:bg>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276875A4-7070-584A-B186-4B3D750D3F3D}"/>
              </a:ext>
            </a:extLst>
          </p:cNvPr>
          <p:cNvSpPr>
            <a:spLocks noGrp="1"/>
          </p:cNvSpPr>
          <p:nvPr>
            <p:ph idx="14"/>
          </p:nvPr>
        </p:nvSpPr>
        <p:spPr bwMode="auto">
          <a:xfrm>
            <a:off x="2172887" y="432153"/>
            <a:ext cx="5634091" cy="2165049"/>
          </a:xfrm>
          <a:prstGeom prst="rect">
            <a:avLst/>
          </a:prstGeom>
          <a:noFill/>
          <a:ln>
            <a:noFill/>
          </a:ln>
          <a:extLst>
            <a:ext uri="{FAA26D3D-D897-4be2-8F04-BA451C77F1D7}"/>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marL="0" indent="0">
              <a:buNone/>
              <a:defRPr sz="1800" b="0">
                <a:solidFill>
                  <a:schemeClr val="tx1"/>
                </a:solidFill>
                <a:latin typeface="Saira" charset="0"/>
                <a:ea typeface="Saira" charset="0"/>
                <a:cs typeface="Saira" charset="0"/>
              </a:defRPr>
            </a:lvl1pPr>
            <a:lvl2pPr marL="628650" indent="-285750">
              <a:buClr>
                <a:srgbClr val="4EB799"/>
              </a:buClr>
              <a:buSzPct val="100000"/>
              <a:buFont typeface="Arial" charset="0"/>
              <a:buChar char="•"/>
              <a:defRPr sz="1650">
                <a:latin typeface="Saira" charset="0"/>
                <a:ea typeface="Saira" charset="0"/>
                <a:cs typeface="Saira" charset="0"/>
              </a:defRPr>
            </a:lvl2pPr>
            <a:lvl3pPr>
              <a:defRPr sz="1500">
                <a:latin typeface="Saira" charset="0"/>
                <a:ea typeface="Saira" charset="0"/>
                <a:cs typeface="Saira" charset="0"/>
              </a:defRPr>
            </a:lvl3pPr>
            <a:lvl4pPr>
              <a:defRPr sz="1350">
                <a:latin typeface="Saira" charset="0"/>
                <a:ea typeface="Saira" charset="0"/>
                <a:cs typeface="Saira" charset="0"/>
              </a:defRPr>
            </a:lvl4pPr>
            <a:lvl5pPr>
              <a:defRPr sz="1350" i="1">
                <a:latin typeface="Saira" charset="0"/>
                <a:ea typeface="Saira" charset="0"/>
                <a:cs typeface="Saira"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3709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4">
            <a:extLst>
              <a:ext uri="{FF2B5EF4-FFF2-40B4-BE49-F238E27FC236}">
                <a16:creationId xmlns:a16="http://schemas.microsoft.com/office/drawing/2014/main" id="{8F52FDB2-D324-244A-A319-89A683BA386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23863"/>
            <a:ext cx="4572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13">
            <a:extLst>
              <a:ext uri="{FF2B5EF4-FFF2-40B4-BE49-F238E27FC236}">
                <a16:creationId xmlns:a16="http://schemas.microsoft.com/office/drawing/2014/main" id="{C2635912-87E9-D149-9F1F-44B12484BBE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0" y="485775"/>
            <a:ext cx="455136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9">
            <a:extLst>
              <a:ext uri="{FF2B5EF4-FFF2-40B4-BE49-F238E27FC236}">
                <a16:creationId xmlns:a16="http://schemas.microsoft.com/office/drawing/2014/main" id="{EE283F9B-66F3-CF4B-98F2-76BD36214E1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4500" y="-1173163"/>
            <a:ext cx="414020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5">
            <a:extLst>
              <a:ext uri="{FF2B5EF4-FFF2-40B4-BE49-F238E27FC236}">
                <a16:creationId xmlns:a16="http://schemas.microsoft.com/office/drawing/2014/main" id="{2A7B24E0-1A9C-5C40-9424-1D854DFE589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H="1">
            <a:off x="3205163" y="-90488"/>
            <a:ext cx="3498850" cy="1423988"/>
          </a:xfrm>
          <a:prstGeom prst="rect">
            <a:avLst/>
          </a:prstGeom>
          <a:effectLst>
            <a:outerShdw blurRad="63500" dist="101600" dir="4800000" algn="tl" rotWithShape="0">
              <a:prstClr val="black">
                <a:alpha val="40000"/>
              </a:prstClr>
            </a:outerShdw>
          </a:effectLst>
        </p:spPr>
      </p:pic>
      <p:sp>
        <p:nvSpPr>
          <p:cNvPr id="4" name="ZoneTexte 3">
            <a:extLst>
              <a:ext uri="{FF2B5EF4-FFF2-40B4-BE49-F238E27FC236}">
                <a16:creationId xmlns:a16="http://schemas.microsoft.com/office/drawing/2014/main" id="{31CED0BD-EDF8-C149-B7F8-9CED2725F6D5}"/>
              </a:ext>
            </a:extLst>
          </p:cNvPr>
          <p:cNvSpPr txBox="1">
            <a:spLocks noChangeArrowheads="1"/>
          </p:cNvSpPr>
          <p:nvPr userDrawn="1"/>
        </p:nvSpPr>
        <p:spPr bwMode="auto">
          <a:xfrm>
            <a:off x="4635083" y="67508"/>
            <a:ext cx="1694914" cy="553998"/>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000" dirty="0">
                <a:solidFill>
                  <a:srgbClr val="002060"/>
                </a:solidFill>
                <a:latin typeface="Saira" pitchFamily="2" charset="77"/>
                <a:ea typeface="Saira ExtraLight" charset="0"/>
                <a:cs typeface="Saira ExtraLight" charset="0"/>
              </a:rPr>
              <a:t>Institut de Recherche en Informatique et Systèmes Aléatoires</a:t>
            </a:r>
          </a:p>
        </p:txBody>
      </p:sp>
      <p:pic>
        <p:nvPicPr>
          <p:cNvPr id="1031" name="Image 2">
            <a:extLst>
              <a:ext uri="{FF2B5EF4-FFF2-40B4-BE49-F238E27FC236}">
                <a16:creationId xmlns:a16="http://schemas.microsoft.com/office/drawing/2014/main" id="{F1AFA553-642F-DC41-883A-BA428CA9373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71371" y="62439"/>
            <a:ext cx="1404719" cy="39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ZoneTexte 17">
            <a:extLst>
              <a:ext uri="{FF2B5EF4-FFF2-40B4-BE49-F238E27FC236}">
                <a16:creationId xmlns:a16="http://schemas.microsoft.com/office/drawing/2014/main" id="{528628A3-9F07-3D45-8266-9C38A83EF97D}"/>
              </a:ext>
            </a:extLst>
          </p:cNvPr>
          <p:cNvSpPr txBox="1">
            <a:spLocks noChangeArrowheads="1"/>
          </p:cNvSpPr>
          <p:nvPr userDrawn="1"/>
        </p:nvSpPr>
        <p:spPr bwMode="auto">
          <a:xfrm>
            <a:off x="8737600" y="-36353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fr-FR" altLang="fr-FR"/>
          </a:p>
        </p:txBody>
      </p:sp>
      <p:pic>
        <p:nvPicPr>
          <p:cNvPr id="3" name="Picture 2" descr="A picture containing text, emblem, logo, circle&#10;&#10;Description automatically generated">
            <a:extLst>
              <a:ext uri="{FF2B5EF4-FFF2-40B4-BE49-F238E27FC236}">
                <a16:creationId xmlns:a16="http://schemas.microsoft.com/office/drawing/2014/main" id="{A540398B-6208-0E38-5B55-81528187C5E9}"/>
              </a:ext>
            </a:extLst>
          </p:cNvPr>
          <p:cNvPicPr>
            <a:picLocks noChangeAspect="1"/>
          </p:cNvPicPr>
          <p:nvPr userDrawn="1"/>
        </p:nvPicPr>
        <p:blipFill>
          <a:blip r:embed="rId8"/>
          <a:stretch>
            <a:fillRect/>
          </a:stretch>
        </p:blipFill>
        <p:spPr>
          <a:xfrm>
            <a:off x="3687884" y="547431"/>
            <a:ext cx="479412" cy="479412"/>
          </a:xfrm>
          <a:prstGeom prst="rect">
            <a:avLst/>
          </a:prstGeom>
        </p:spPr>
      </p:pic>
      <p:sp>
        <p:nvSpPr>
          <p:cNvPr id="5" name="ZoneTexte 3">
            <a:extLst>
              <a:ext uri="{FF2B5EF4-FFF2-40B4-BE49-F238E27FC236}">
                <a16:creationId xmlns:a16="http://schemas.microsoft.com/office/drawing/2014/main" id="{916567FB-8D73-AF6B-E639-70494B201DD8}"/>
              </a:ext>
            </a:extLst>
          </p:cNvPr>
          <p:cNvSpPr txBox="1">
            <a:spLocks noChangeArrowheads="1"/>
          </p:cNvSpPr>
          <p:nvPr userDrawn="1"/>
        </p:nvSpPr>
        <p:spPr bwMode="auto">
          <a:xfrm>
            <a:off x="4042972" y="662707"/>
            <a:ext cx="1562842" cy="246221"/>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000" dirty="0" err="1">
                <a:solidFill>
                  <a:srgbClr val="002060"/>
                </a:solidFill>
                <a:latin typeface="Saira" pitchFamily="2" charset="77"/>
                <a:ea typeface="Saira ExtraLight" charset="0"/>
                <a:cs typeface="Saira ExtraLight" charset="0"/>
              </a:rPr>
              <a:t>Tbilisi</a:t>
            </a:r>
            <a:r>
              <a:rPr lang="fr-FR" altLang="fr-FR" sz="1000" dirty="0">
                <a:solidFill>
                  <a:srgbClr val="002060"/>
                </a:solidFill>
                <a:latin typeface="Saira" pitchFamily="2" charset="77"/>
                <a:ea typeface="Saira ExtraLight" charset="0"/>
                <a:cs typeface="Saira ExtraLight" charset="0"/>
              </a:rPr>
              <a:t> State </a:t>
            </a:r>
            <a:r>
              <a:rPr lang="fr-FR" altLang="fr-FR" sz="1000" dirty="0" err="1">
                <a:solidFill>
                  <a:srgbClr val="002060"/>
                </a:solidFill>
                <a:latin typeface="Saira" pitchFamily="2" charset="77"/>
                <a:ea typeface="Saira ExtraLight" charset="0"/>
                <a:cs typeface="Saira ExtraLight" charset="0"/>
              </a:rPr>
              <a:t>University</a:t>
            </a:r>
            <a:endParaRPr lang="fr-FR" altLang="fr-FR" sz="1000" dirty="0">
              <a:solidFill>
                <a:srgbClr val="002060"/>
              </a:solidFill>
              <a:latin typeface="Saira" pitchFamily="2" charset="77"/>
              <a:ea typeface="Saira ExtraLight" charset="0"/>
              <a:cs typeface="Saira ExtraLight" charset="0"/>
            </a:endParaRPr>
          </a:p>
        </p:txBody>
      </p:sp>
    </p:spTree>
  </p:cSld>
  <p:clrMap bg1="lt1" tx1="dk1" bg2="lt2" tx2="dk2" accent1="accent1" accent2="accent2" accent3="accent3" accent4="accent4" accent5="accent5" accent6="accent6" hlink="hlink" folHlink="folHlink"/>
  <p:sldLayoutIdLst>
    <p:sldLayoutId id="2147484041" r:id="rId1"/>
  </p:sldLayoutIdLst>
  <p:hf hdr="0" ftr="0" dt="0"/>
  <p:txStyles>
    <p:titleStyle>
      <a:lvl1pPr algn="ctr" defTabSz="342900" rtl="0" eaLnBrk="0" fontAlgn="base" hangingPunct="0">
        <a:spcBef>
          <a:spcPct val="0"/>
        </a:spcBef>
        <a:spcAft>
          <a:spcPct val="0"/>
        </a:spcAft>
        <a:defRPr sz="2700" kern="1200">
          <a:solidFill>
            <a:schemeClr val="bg1"/>
          </a:solidFill>
          <a:effectLst>
            <a:outerShdw blurRad="50800" dist="38100" dir="2700000" algn="tl" rotWithShape="0">
              <a:srgbClr val="000000">
                <a:alpha val="43000"/>
              </a:srgbClr>
            </a:outerShdw>
          </a:effectLst>
          <a:latin typeface="Arial"/>
          <a:ea typeface="ＭＳ Ｐゴシック" charset="0"/>
          <a:cs typeface="Arial"/>
        </a:defRPr>
      </a:lvl1pPr>
      <a:lvl2pPr algn="ctr" defTabSz="342900" rtl="0" eaLnBrk="0" fontAlgn="base" hangingPunct="0">
        <a:spcBef>
          <a:spcPct val="0"/>
        </a:spcBef>
        <a:spcAft>
          <a:spcPct val="0"/>
        </a:spcAft>
        <a:defRPr sz="2700">
          <a:solidFill>
            <a:schemeClr val="bg1"/>
          </a:solidFill>
          <a:latin typeface="Arial" charset="0"/>
          <a:ea typeface="ＭＳ Ｐゴシック" charset="0"/>
          <a:cs typeface="Arial" charset="0"/>
        </a:defRPr>
      </a:lvl2pPr>
      <a:lvl3pPr algn="ctr" defTabSz="342900" rtl="0" eaLnBrk="0" fontAlgn="base" hangingPunct="0">
        <a:spcBef>
          <a:spcPct val="0"/>
        </a:spcBef>
        <a:spcAft>
          <a:spcPct val="0"/>
        </a:spcAft>
        <a:defRPr sz="2700">
          <a:solidFill>
            <a:schemeClr val="bg1"/>
          </a:solidFill>
          <a:latin typeface="Arial" charset="0"/>
          <a:ea typeface="ＭＳ Ｐゴシック" charset="0"/>
          <a:cs typeface="Arial" charset="0"/>
        </a:defRPr>
      </a:lvl3pPr>
      <a:lvl4pPr algn="ctr" defTabSz="342900" rtl="0" eaLnBrk="0" fontAlgn="base" hangingPunct="0">
        <a:spcBef>
          <a:spcPct val="0"/>
        </a:spcBef>
        <a:spcAft>
          <a:spcPct val="0"/>
        </a:spcAft>
        <a:defRPr sz="2700">
          <a:solidFill>
            <a:schemeClr val="bg1"/>
          </a:solidFill>
          <a:latin typeface="Arial" charset="0"/>
          <a:ea typeface="ＭＳ Ｐゴシック" charset="0"/>
          <a:cs typeface="Arial" charset="0"/>
        </a:defRPr>
      </a:lvl4pPr>
      <a:lvl5pPr algn="ctr" defTabSz="342900" rtl="0" eaLnBrk="0" fontAlgn="base" hangingPunct="0">
        <a:spcBef>
          <a:spcPct val="0"/>
        </a:spcBef>
        <a:spcAft>
          <a:spcPct val="0"/>
        </a:spcAft>
        <a:defRPr sz="2700">
          <a:solidFill>
            <a:schemeClr val="bg1"/>
          </a:solidFill>
          <a:latin typeface="Arial" charset="0"/>
          <a:ea typeface="ＭＳ Ｐゴシック" charset="0"/>
          <a:cs typeface="Arial" charset="0"/>
        </a:defRPr>
      </a:lvl5pPr>
      <a:lvl6pPr marL="342900" algn="ctr" defTabSz="342900" rtl="0" eaLnBrk="1" fontAlgn="base" hangingPunct="1">
        <a:spcBef>
          <a:spcPct val="0"/>
        </a:spcBef>
        <a:spcAft>
          <a:spcPct val="0"/>
        </a:spcAft>
        <a:defRPr sz="2700">
          <a:solidFill>
            <a:schemeClr val="tx1"/>
          </a:solidFill>
          <a:latin typeface="Arial" charset="0"/>
          <a:ea typeface="ＭＳ Ｐゴシック" charset="0"/>
        </a:defRPr>
      </a:lvl6pPr>
      <a:lvl7pPr marL="685800" algn="ctr" defTabSz="342900" rtl="0" eaLnBrk="1" fontAlgn="base" hangingPunct="1">
        <a:spcBef>
          <a:spcPct val="0"/>
        </a:spcBef>
        <a:spcAft>
          <a:spcPct val="0"/>
        </a:spcAft>
        <a:defRPr sz="2700">
          <a:solidFill>
            <a:schemeClr val="tx1"/>
          </a:solidFill>
          <a:latin typeface="Arial" charset="0"/>
          <a:ea typeface="ＭＳ Ｐゴシック" charset="0"/>
        </a:defRPr>
      </a:lvl7pPr>
      <a:lvl8pPr marL="1028700" algn="ctr" defTabSz="342900" rtl="0" eaLnBrk="1" fontAlgn="base" hangingPunct="1">
        <a:spcBef>
          <a:spcPct val="0"/>
        </a:spcBef>
        <a:spcAft>
          <a:spcPct val="0"/>
        </a:spcAft>
        <a:defRPr sz="2700">
          <a:solidFill>
            <a:schemeClr val="tx1"/>
          </a:solidFill>
          <a:latin typeface="Arial" charset="0"/>
          <a:ea typeface="ＭＳ Ｐゴシック" charset="0"/>
        </a:defRPr>
      </a:lvl8pPr>
      <a:lvl9pPr marL="1371600" algn="ctr" defTabSz="342900" rtl="0" eaLnBrk="1" fontAlgn="base" hangingPunct="1">
        <a:spcBef>
          <a:spcPct val="0"/>
        </a:spcBef>
        <a:spcAft>
          <a:spcPct val="0"/>
        </a:spcAft>
        <a:defRPr sz="2700">
          <a:solidFill>
            <a:schemeClr val="tx1"/>
          </a:solidFill>
          <a:latin typeface="Arial" charset="0"/>
          <a:ea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Arial"/>
          <a:ea typeface="ＭＳ Ｐゴシック" charset="0"/>
          <a:cs typeface="Arial"/>
        </a:defRPr>
      </a:lvl1pPr>
      <a:lvl2pPr marL="557213" indent="-214313" algn="l" defTabSz="342900" rtl="0" eaLnBrk="0" fontAlgn="base" hangingPunct="0">
        <a:spcBef>
          <a:spcPct val="20000"/>
        </a:spcBef>
        <a:spcAft>
          <a:spcPct val="0"/>
        </a:spcAft>
        <a:buSzPct val="50000"/>
        <a:buFont typeface="Wingdings" pitchFamily="2" charset="2"/>
        <a:buChar char="ü"/>
        <a:defRPr kern="1200">
          <a:solidFill>
            <a:schemeClr val="tx1"/>
          </a:solidFill>
          <a:latin typeface="Arial"/>
          <a:ea typeface="ＭＳ Ｐゴシック" charset="0"/>
          <a:cs typeface="Arial"/>
        </a:defRPr>
      </a:lvl2pPr>
      <a:lvl3pPr marL="8572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Arial"/>
          <a:ea typeface="ＭＳ Ｐゴシック" charset="0"/>
          <a:cs typeface="Arial"/>
        </a:defRPr>
      </a:lvl3pPr>
      <a:lvl4pPr marL="1200150" indent="-171450" algn="l" defTabSz="342900" rtl="0" eaLnBrk="0" fontAlgn="base" hangingPunct="0">
        <a:spcBef>
          <a:spcPct val="20000"/>
        </a:spcBef>
        <a:spcAft>
          <a:spcPct val="0"/>
        </a:spcAft>
        <a:buSzPct val="50000"/>
        <a:buFont typeface="Courier New" panose="02070309020205020404" pitchFamily="49" charset="0"/>
        <a:buChar char="o"/>
        <a:defRPr sz="1500" kern="1200">
          <a:solidFill>
            <a:schemeClr val="tx1"/>
          </a:solidFill>
          <a:latin typeface="Arial"/>
          <a:ea typeface="ＭＳ Ｐゴシック" charset="0"/>
          <a:cs typeface="Arial"/>
        </a:defRPr>
      </a:lvl4pPr>
      <a:lvl5pPr marL="1543050" indent="-171450" algn="l" defTabSz="342900" rtl="0" eaLnBrk="0" fontAlgn="base" hangingPunct="0">
        <a:spcBef>
          <a:spcPct val="20000"/>
        </a:spcBef>
        <a:spcAft>
          <a:spcPct val="0"/>
        </a:spcAft>
        <a:buSzPct val="60000"/>
        <a:buFont typeface="Wingdings" pitchFamily="2" charset="2"/>
        <a:buChar char=""/>
        <a:defRPr kern="1200">
          <a:solidFill>
            <a:schemeClr val="tx1"/>
          </a:solidFill>
          <a:latin typeface="Arial"/>
          <a:ea typeface="ＭＳ Ｐゴシック" charset="0"/>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AC8B8D74-578D-C248-B62E-815BDDA06A31}"/>
              </a:ext>
            </a:extLst>
          </p:cNvPr>
          <p:cNvCxnSpPr>
            <a:cxnSpLocks/>
          </p:cNvCxnSpPr>
          <p:nvPr userDrawn="1"/>
        </p:nvCxnSpPr>
        <p:spPr>
          <a:xfrm>
            <a:off x="0" y="4621213"/>
            <a:ext cx="9144000" cy="0"/>
          </a:xfrm>
          <a:prstGeom prst="line">
            <a:avLst/>
          </a:prstGeom>
          <a:ln w="9525"/>
          <a:effectLst/>
        </p:spPr>
        <p:style>
          <a:lnRef idx="2">
            <a:schemeClr val="accent5"/>
          </a:lnRef>
          <a:fillRef idx="0">
            <a:schemeClr val="accent5"/>
          </a:fillRef>
          <a:effectRef idx="1">
            <a:schemeClr val="accent5"/>
          </a:effectRef>
          <a:fontRef idx="minor">
            <a:schemeClr val="tx1"/>
          </a:fontRef>
        </p:style>
      </p:cxnSp>
      <p:pic>
        <p:nvPicPr>
          <p:cNvPr id="4" name="Image 3">
            <a:extLst>
              <a:ext uri="{FF2B5EF4-FFF2-40B4-BE49-F238E27FC236}">
                <a16:creationId xmlns:a16="http://schemas.microsoft.com/office/drawing/2014/main" id="{584C46B7-433B-0D4B-B394-50C71ECFE5D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461250" y="4614863"/>
            <a:ext cx="1409700" cy="471487"/>
          </a:xfrm>
          <a:prstGeom prst="rect">
            <a:avLst/>
          </a:prstGeom>
          <a:effectLst>
            <a:outerShdw blurRad="12700" dir="2940000" algn="tl" rotWithShape="0">
              <a:prstClr val="black">
                <a:alpha val="40000"/>
              </a:prstClr>
            </a:outerShdw>
          </a:effectLst>
        </p:spPr>
      </p:pic>
      <p:pic>
        <p:nvPicPr>
          <p:cNvPr id="3076" name="Image 2">
            <a:extLst>
              <a:ext uri="{FF2B5EF4-FFF2-40B4-BE49-F238E27FC236}">
                <a16:creationId xmlns:a16="http://schemas.microsoft.com/office/drawing/2014/main" id="{A1696935-8398-814E-9462-A91FAADF6755}"/>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791450" y="4675188"/>
            <a:ext cx="10144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BF6B932B-6938-9346-B2F6-8AFF1BE6B5D2}"/>
              </a:ext>
            </a:extLst>
          </p:cNvPr>
          <p:cNvSpPr>
            <a:spLocks noGrp="1"/>
          </p:cNvSpPr>
          <p:nvPr>
            <p:ph type="sldNum" sz="quarter" idx="4"/>
          </p:nvPr>
        </p:nvSpPr>
        <p:spPr>
          <a:xfrm>
            <a:off x="8676167" y="117475"/>
            <a:ext cx="404038" cy="274638"/>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tx1"/>
                </a:solidFill>
                <a:latin typeface="Saira" pitchFamily="2" charset="0"/>
              </a:defRPr>
            </a:lvl1pPr>
          </a:lstStyle>
          <a:p>
            <a:fld id="{5C129364-9E39-A64E-8FC4-349F1A1719DC}" type="slidenum">
              <a:rPr lang="fr-FR" altLang="fr-FR" smtClean="0"/>
              <a:pPr/>
              <a:t>‹#›</a:t>
            </a:fld>
            <a:endParaRPr lang="fr-FR" altLang="fr-FR" dirty="0"/>
          </a:p>
        </p:txBody>
      </p:sp>
      <p:sp>
        <p:nvSpPr>
          <p:cNvPr id="7" name="Espace réservé du texte 2">
            <a:extLst>
              <a:ext uri="{FF2B5EF4-FFF2-40B4-BE49-F238E27FC236}">
                <a16:creationId xmlns:a16="http://schemas.microsoft.com/office/drawing/2014/main" id="{7D6BC32A-19CE-5E47-A475-4FCF5F5DEFBB}"/>
              </a:ext>
            </a:extLst>
          </p:cNvPr>
          <p:cNvSpPr txBox="1">
            <a:spLocks/>
          </p:cNvSpPr>
          <p:nvPr userDrawn="1"/>
        </p:nvSpPr>
        <p:spPr>
          <a:xfrm>
            <a:off x="65913" y="4929188"/>
            <a:ext cx="1791240" cy="171798"/>
          </a:xfrm>
          <a:prstGeom prst="rect">
            <a:avLst/>
          </a:prstGeom>
        </p:spPr>
        <p:txBody>
          <a:bodyPr/>
          <a:lstStyle>
            <a:lvl1pPr marL="0" indent="0" algn="l" rtl="0" eaLnBrk="0" fontAlgn="base" hangingPunct="0">
              <a:lnSpc>
                <a:spcPct val="90000"/>
              </a:lnSpc>
              <a:spcBef>
                <a:spcPts val="1000"/>
              </a:spcBef>
              <a:spcAft>
                <a:spcPct val="0"/>
              </a:spcAft>
              <a:buFont typeface="Arial" panose="020B0604020202020204" pitchFamily="34" charset="0"/>
              <a:buNone/>
              <a:defRPr sz="1000" b="0" i="0" kern="1200">
                <a:solidFill>
                  <a:schemeClr val="tx1"/>
                </a:solidFill>
                <a:latin typeface="Saira Medium"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endParaRPr lang="fr-FR" i="1" dirty="0"/>
          </a:p>
        </p:txBody>
      </p: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Lst>
  <p:hf hdr="0" ftr="0" dt="0"/>
  <p:txStyles>
    <p:titleStyle>
      <a:lvl1pPr algn="l" defTabSz="342900" rtl="0" eaLnBrk="0" fontAlgn="base" hangingPunct="0">
        <a:spcBef>
          <a:spcPct val="0"/>
        </a:spcBef>
        <a:spcAft>
          <a:spcPct val="0"/>
        </a:spcAft>
        <a:buClr>
          <a:srgbClr val="17375E"/>
        </a:buClr>
        <a:buFont typeface="Wingdings" pitchFamily="2" charset="2"/>
        <a:defRPr sz="2100" kern="1200">
          <a:solidFill>
            <a:schemeClr val="tx1"/>
          </a:solidFill>
          <a:latin typeface="Arial"/>
          <a:ea typeface="ＭＳ Ｐゴシック" charset="0"/>
          <a:cs typeface="Arial"/>
        </a:defRPr>
      </a:lvl1pPr>
      <a:lvl2pPr algn="l" defTabSz="342900" rtl="0" eaLnBrk="0" fontAlgn="base" hangingPunct="0">
        <a:spcBef>
          <a:spcPct val="0"/>
        </a:spcBef>
        <a:spcAft>
          <a:spcPct val="0"/>
        </a:spcAft>
        <a:buClr>
          <a:srgbClr val="17375E"/>
        </a:buClr>
        <a:buFont typeface="Wingdings" pitchFamily="2" charset="2"/>
        <a:defRPr sz="2100">
          <a:solidFill>
            <a:schemeClr val="tx1"/>
          </a:solidFill>
          <a:latin typeface="Arial" charset="0"/>
          <a:ea typeface="ＭＳ Ｐゴシック" charset="0"/>
          <a:cs typeface="Arial" charset="0"/>
        </a:defRPr>
      </a:lvl2pPr>
      <a:lvl3pPr algn="l" defTabSz="342900" rtl="0" eaLnBrk="0" fontAlgn="base" hangingPunct="0">
        <a:spcBef>
          <a:spcPct val="0"/>
        </a:spcBef>
        <a:spcAft>
          <a:spcPct val="0"/>
        </a:spcAft>
        <a:buClr>
          <a:srgbClr val="17375E"/>
        </a:buClr>
        <a:buFont typeface="Wingdings" pitchFamily="2" charset="2"/>
        <a:defRPr sz="2100">
          <a:solidFill>
            <a:schemeClr val="tx1"/>
          </a:solidFill>
          <a:latin typeface="Arial" charset="0"/>
          <a:ea typeface="ＭＳ Ｐゴシック" charset="0"/>
          <a:cs typeface="Arial" charset="0"/>
        </a:defRPr>
      </a:lvl3pPr>
      <a:lvl4pPr algn="l" defTabSz="342900" rtl="0" eaLnBrk="0" fontAlgn="base" hangingPunct="0">
        <a:spcBef>
          <a:spcPct val="0"/>
        </a:spcBef>
        <a:spcAft>
          <a:spcPct val="0"/>
        </a:spcAft>
        <a:buClr>
          <a:srgbClr val="17375E"/>
        </a:buClr>
        <a:buFont typeface="Wingdings" pitchFamily="2" charset="2"/>
        <a:defRPr sz="2100">
          <a:solidFill>
            <a:schemeClr val="tx1"/>
          </a:solidFill>
          <a:latin typeface="Arial" charset="0"/>
          <a:ea typeface="ＭＳ Ｐゴシック" charset="0"/>
          <a:cs typeface="Arial" charset="0"/>
        </a:defRPr>
      </a:lvl4pPr>
      <a:lvl5pPr algn="l" defTabSz="342900" rtl="0" eaLnBrk="0" fontAlgn="base" hangingPunct="0">
        <a:spcBef>
          <a:spcPct val="0"/>
        </a:spcBef>
        <a:spcAft>
          <a:spcPct val="0"/>
        </a:spcAft>
        <a:buClr>
          <a:srgbClr val="17375E"/>
        </a:buClr>
        <a:buFont typeface="Wingdings" pitchFamily="2" charset="2"/>
        <a:defRPr sz="2100">
          <a:solidFill>
            <a:schemeClr val="tx1"/>
          </a:solidFill>
          <a:latin typeface="Arial" charset="0"/>
          <a:ea typeface="ＭＳ Ｐゴシック" charset="0"/>
          <a:cs typeface="Arial" charset="0"/>
        </a:defRPr>
      </a:lvl5pPr>
      <a:lvl6pPr marL="771525" indent="-428625" algn="l" defTabSz="342900" rtl="0" fontAlgn="base">
        <a:spcBef>
          <a:spcPct val="0"/>
        </a:spcBef>
        <a:spcAft>
          <a:spcPct val="0"/>
        </a:spcAft>
        <a:buClr>
          <a:srgbClr val="17375E"/>
        </a:buClr>
        <a:buFont typeface="Wingdings" charset="0"/>
        <a:buChar char=""/>
        <a:defRPr sz="2700">
          <a:solidFill>
            <a:schemeClr val="tx1"/>
          </a:solidFill>
          <a:latin typeface="Arial" charset="0"/>
          <a:ea typeface="ＭＳ Ｐゴシック" charset="0"/>
        </a:defRPr>
      </a:lvl6pPr>
      <a:lvl7pPr marL="1114425" indent="-428625" algn="l" defTabSz="342900" rtl="0" fontAlgn="base">
        <a:spcBef>
          <a:spcPct val="0"/>
        </a:spcBef>
        <a:spcAft>
          <a:spcPct val="0"/>
        </a:spcAft>
        <a:buClr>
          <a:srgbClr val="17375E"/>
        </a:buClr>
        <a:buFont typeface="Wingdings" charset="0"/>
        <a:buChar char=""/>
        <a:defRPr sz="2700">
          <a:solidFill>
            <a:schemeClr val="tx1"/>
          </a:solidFill>
          <a:latin typeface="Arial" charset="0"/>
          <a:ea typeface="ＭＳ Ｐゴシック" charset="0"/>
        </a:defRPr>
      </a:lvl7pPr>
      <a:lvl8pPr marL="1457325" indent="-428625" algn="l" defTabSz="342900" rtl="0" fontAlgn="base">
        <a:spcBef>
          <a:spcPct val="0"/>
        </a:spcBef>
        <a:spcAft>
          <a:spcPct val="0"/>
        </a:spcAft>
        <a:buClr>
          <a:srgbClr val="17375E"/>
        </a:buClr>
        <a:buFont typeface="Wingdings" charset="0"/>
        <a:buChar char=""/>
        <a:defRPr sz="2700">
          <a:solidFill>
            <a:schemeClr val="tx1"/>
          </a:solidFill>
          <a:latin typeface="Arial" charset="0"/>
          <a:ea typeface="ＭＳ Ｐゴシック" charset="0"/>
        </a:defRPr>
      </a:lvl8pPr>
      <a:lvl9pPr marL="1800225" indent="-428625" algn="l" defTabSz="342900" rtl="0" fontAlgn="base">
        <a:spcBef>
          <a:spcPct val="0"/>
        </a:spcBef>
        <a:spcAft>
          <a:spcPct val="0"/>
        </a:spcAft>
        <a:buClr>
          <a:srgbClr val="17375E"/>
        </a:buClr>
        <a:buFont typeface="Wingdings" charset="0"/>
        <a:buChar char=""/>
        <a:defRPr sz="2700">
          <a:solidFill>
            <a:schemeClr val="tx1"/>
          </a:solidFill>
          <a:latin typeface="Arial" charset="0"/>
          <a:ea typeface="ＭＳ Ｐゴシック" charset="0"/>
        </a:defRPr>
      </a:lvl9pPr>
    </p:titleStyle>
    <p:bodyStyle>
      <a:lvl1pPr marL="257175" indent="-257175" algn="l" defTabSz="342900" rtl="0" eaLnBrk="0" fontAlgn="base" hangingPunct="0">
        <a:spcBef>
          <a:spcPct val="20000"/>
        </a:spcBef>
        <a:spcAft>
          <a:spcPct val="0"/>
        </a:spcAft>
        <a:buClr>
          <a:srgbClr val="FF6600"/>
        </a:buClr>
        <a:buFont typeface="Wingdings" pitchFamily="2" charset="2"/>
        <a:buChar char="§"/>
        <a:defRPr sz="1900" b="1" kern="1200">
          <a:solidFill>
            <a:srgbClr val="336699"/>
          </a:solidFill>
          <a:latin typeface="Arial"/>
          <a:ea typeface="ＭＳ Ｐゴシック" charset="0"/>
          <a:cs typeface="Arial"/>
        </a:defRPr>
      </a:lvl1pPr>
      <a:lvl2pPr marL="557213" indent="-214313" algn="l" defTabSz="342900" rtl="0" eaLnBrk="0" fontAlgn="base" hangingPunct="0">
        <a:spcBef>
          <a:spcPct val="20000"/>
        </a:spcBef>
        <a:spcAft>
          <a:spcPct val="0"/>
        </a:spcAft>
        <a:buSzPct val="100000"/>
        <a:buFont typeface="Arial" panose="020B0604020202020204" pitchFamily="34" charset="0"/>
        <a:buChar char="•"/>
        <a:defRPr sz="1900" kern="1200">
          <a:solidFill>
            <a:schemeClr val="tx1"/>
          </a:solidFill>
          <a:latin typeface="Arial"/>
          <a:ea typeface="ＭＳ Ｐゴシック" charset="0"/>
          <a:cs typeface="Arial"/>
        </a:defRPr>
      </a:lvl2pPr>
      <a:lvl3pPr marL="857250" indent="-171450" algn="l" defTabSz="342900" rtl="0" eaLnBrk="0" fontAlgn="base" hangingPunct="0">
        <a:spcBef>
          <a:spcPct val="20000"/>
        </a:spcBef>
        <a:spcAft>
          <a:spcPct val="0"/>
        </a:spcAft>
        <a:buClr>
          <a:srgbClr val="FF6600"/>
        </a:buClr>
        <a:buSzPct val="80000"/>
        <a:buFont typeface="Arial" panose="020B0604020202020204" pitchFamily="34" charset="0"/>
        <a:buChar char="•"/>
        <a:defRPr kern="1200">
          <a:solidFill>
            <a:schemeClr val="tx1"/>
          </a:solidFill>
          <a:latin typeface="Arial"/>
          <a:ea typeface="ＭＳ Ｐゴシック" charset="0"/>
          <a:cs typeface="Arial"/>
        </a:defRPr>
      </a:lvl3pPr>
      <a:lvl4pPr marL="1200150" indent="-171450" algn="l" defTabSz="342900" rtl="0" eaLnBrk="0" fontAlgn="base" hangingPunct="0">
        <a:spcBef>
          <a:spcPct val="20000"/>
        </a:spcBef>
        <a:spcAft>
          <a:spcPct val="0"/>
        </a:spcAft>
        <a:buSzPct val="80000"/>
        <a:buFont typeface="Wingdings" pitchFamily="2" charset="2"/>
        <a:buChar char="§"/>
        <a:defRPr sz="1600" kern="1200">
          <a:solidFill>
            <a:schemeClr val="tx1"/>
          </a:solidFill>
          <a:latin typeface="Arial"/>
          <a:ea typeface="ＭＳ Ｐゴシック" charset="0"/>
          <a:cs typeface="Arial"/>
        </a:defRPr>
      </a:lvl4pPr>
      <a:lvl5pPr marL="1543050" indent="-171450" algn="l" defTabSz="342900" rtl="0" eaLnBrk="0" fontAlgn="base" hangingPunct="0">
        <a:spcBef>
          <a:spcPct val="20000"/>
        </a:spcBef>
        <a:spcAft>
          <a:spcPct val="0"/>
        </a:spcAft>
        <a:buFont typeface="Arial" panose="020B0604020202020204" pitchFamily="34" charset="0"/>
        <a:buChar char="»"/>
        <a:defRPr sz="1500" i="1" kern="1200">
          <a:solidFill>
            <a:schemeClr val="tx1"/>
          </a:solidFill>
          <a:latin typeface="Arial"/>
          <a:ea typeface="ＭＳ Ｐゴシック" charset="0"/>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438217-6137-1749-A011-AC415C60182C}"/>
              </a:ext>
            </a:extLst>
          </p:cNvPr>
          <p:cNvSpPr/>
          <p:nvPr userDrawn="1"/>
        </p:nvSpPr>
        <p:spPr>
          <a:xfrm>
            <a:off x="819150" y="0"/>
            <a:ext cx="8324850" cy="698500"/>
          </a:xfrm>
          <a:prstGeom prst="rect">
            <a:avLst/>
          </a:prstGeom>
          <a:solidFill>
            <a:srgbClr val="052C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4" name="Image 3">
            <a:extLst>
              <a:ext uri="{FF2B5EF4-FFF2-40B4-BE49-F238E27FC236}">
                <a16:creationId xmlns:a16="http://schemas.microsoft.com/office/drawing/2014/main" id="{D29534B1-DFF0-434C-8C5E-8E4A85E04C7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466" t="14552"/>
          <a:stretch/>
        </p:blipFill>
        <p:spPr>
          <a:xfrm>
            <a:off x="0" y="0"/>
            <a:ext cx="1851025" cy="860425"/>
          </a:xfrm>
          <a:prstGeom prst="rect">
            <a:avLst/>
          </a:prstGeom>
          <a:effectLst>
            <a:outerShdw blurRad="50800" dist="25400" dir="6600000" algn="tl" rotWithShape="0">
              <a:prstClr val="black">
                <a:alpha val="40000"/>
              </a:prstClr>
            </a:outerShdw>
          </a:effectLst>
        </p:spPr>
      </p:pic>
      <p:pic>
        <p:nvPicPr>
          <p:cNvPr id="8196" name="Image 2">
            <a:extLst>
              <a:ext uri="{FF2B5EF4-FFF2-40B4-BE49-F238E27FC236}">
                <a16:creationId xmlns:a16="http://schemas.microsoft.com/office/drawing/2014/main" id="{B99AE4C6-DEAE-754D-AD9F-82D53123F4D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0804" y="88367"/>
            <a:ext cx="1216691" cy="3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2">
            <a:extLst>
              <a:ext uri="{FF2B5EF4-FFF2-40B4-BE49-F238E27FC236}">
                <a16:creationId xmlns:a16="http://schemas.microsoft.com/office/drawing/2014/main" id="{5C8A68B0-D154-FD4F-B56A-856ED25D028C}"/>
              </a:ext>
            </a:extLst>
          </p:cNvPr>
          <p:cNvSpPr txBox="1">
            <a:spLocks/>
          </p:cNvSpPr>
          <p:nvPr userDrawn="1"/>
        </p:nvSpPr>
        <p:spPr>
          <a:xfrm>
            <a:off x="-1" y="4940126"/>
            <a:ext cx="2973660" cy="203374"/>
          </a:xfrm>
          <a:prstGeom prst="rect">
            <a:avLst/>
          </a:prstGeom>
        </p:spPr>
        <p:txBody>
          <a:bodyPr/>
          <a:lstStyle>
            <a:lvl1pPr marL="0" indent="0" algn="l" rtl="0" eaLnBrk="0" fontAlgn="base" hangingPunct="0">
              <a:lnSpc>
                <a:spcPct val="90000"/>
              </a:lnSpc>
              <a:spcBef>
                <a:spcPts val="1000"/>
              </a:spcBef>
              <a:spcAft>
                <a:spcPct val="0"/>
              </a:spcAft>
              <a:buFont typeface="Arial" panose="020B0604020202020204" pitchFamily="34" charset="0"/>
              <a:buNone/>
              <a:defRPr sz="1000" b="0" i="0" kern="1200">
                <a:solidFill>
                  <a:schemeClr val="tx1"/>
                </a:solidFill>
                <a:latin typeface="Saira Medium"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endParaRPr lang="fr-FR" i="1" dirty="0"/>
          </a:p>
        </p:txBody>
      </p:sp>
      <p:sp>
        <p:nvSpPr>
          <p:cNvPr id="7" name="Espace réservé du numéro de diapositive 6">
            <a:extLst>
              <a:ext uri="{FF2B5EF4-FFF2-40B4-BE49-F238E27FC236}">
                <a16:creationId xmlns:a16="http://schemas.microsoft.com/office/drawing/2014/main" id="{162ADAF6-2869-E249-8D49-642965FD2288}"/>
              </a:ext>
            </a:extLst>
          </p:cNvPr>
          <p:cNvSpPr>
            <a:spLocks noGrp="1"/>
          </p:cNvSpPr>
          <p:nvPr>
            <p:ph type="sldNum" sz="quarter" idx="4"/>
          </p:nvPr>
        </p:nvSpPr>
        <p:spPr>
          <a:xfrm>
            <a:off x="8676167" y="117475"/>
            <a:ext cx="358295" cy="274638"/>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lumMod val="95000"/>
                  </a:schemeClr>
                </a:solidFill>
                <a:latin typeface="Saira" pitchFamily="2" charset="0"/>
              </a:defRPr>
            </a:lvl1pPr>
          </a:lstStyle>
          <a:p>
            <a:fld id="{5C129364-9E39-A64E-8FC4-349F1A1719DC}" type="slidenum">
              <a:rPr lang="fr-FR" altLang="fr-FR" smtClean="0"/>
              <a:pPr/>
              <a:t>‹#›</a:t>
            </a:fld>
            <a:endParaRPr lang="fr-FR" altLang="fr-FR" dirty="0"/>
          </a:p>
        </p:txBody>
      </p:sp>
      <p:pic>
        <p:nvPicPr>
          <p:cNvPr id="2" name="Picture 1" descr="A picture containing text, emblem, logo, circle&#10;&#10;Description automatically generated">
            <a:extLst>
              <a:ext uri="{FF2B5EF4-FFF2-40B4-BE49-F238E27FC236}">
                <a16:creationId xmlns:a16="http://schemas.microsoft.com/office/drawing/2014/main" id="{259A91FE-5BE2-A019-5625-3A21BFBA3EF4}"/>
              </a:ext>
            </a:extLst>
          </p:cNvPr>
          <p:cNvPicPr>
            <a:picLocks noChangeAspect="1"/>
          </p:cNvPicPr>
          <p:nvPr userDrawn="1"/>
        </p:nvPicPr>
        <p:blipFill>
          <a:blip r:embed="rId6"/>
          <a:stretch>
            <a:fillRect/>
          </a:stretch>
        </p:blipFill>
        <p:spPr>
          <a:xfrm>
            <a:off x="1128336" y="438458"/>
            <a:ext cx="270775" cy="270775"/>
          </a:xfrm>
          <a:prstGeom prst="rect">
            <a:avLst/>
          </a:prstGeom>
        </p:spPr>
      </p:pic>
      <p:sp>
        <p:nvSpPr>
          <p:cNvPr id="3" name="ZoneTexte 3">
            <a:extLst>
              <a:ext uri="{FF2B5EF4-FFF2-40B4-BE49-F238E27FC236}">
                <a16:creationId xmlns:a16="http://schemas.microsoft.com/office/drawing/2014/main" id="{D86552F9-12C1-2885-4BD6-E2B77E14770D}"/>
              </a:ext>
            </a:extLst>
          </p:cNvPr>
          <p:cNvSpPr txBox="1">
            <a:spLocks noChangeArrowheads="1"/>
          </p:cNvSpPr>
          <p:nvPr userDrawn="1"/>
        </p:nvSpPr>
        <p:spPr bwMode="auto">
          <a:xfrm>
            <a:off x="533509" y="376027"/>
            <a:ext cx="615005" cy="400110"/>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2000" dirty="0">
                <a:solidFill>
                  <a:srgbClr val="002060"/>
                </a:solidFill>
                <a:latin typeface="Saira" pitchFamily="2" charset="77"/>
                <a:ea typeface="Saira ExtraLight" charset="0"/>
                <a:cs typeface="Saira ExtraLight" charset="0"/>
              </a:rPr>
              <a:t>TSU</a:t>
            </a:r>
          </a:p>
        </p:txBody>
      </p:sp>
    </p:spTree>
  </p:cSld>
  <p:clrMap bg1="lt1" tx1="dk1" bg2="lt2" tx2="dk2" accent1="accent1" accent2="accent2" accent3="accent3" accent4="accent4" accent5="accent5" accent6="accent6" hlink="hlink" folHlink="folHlink"/>
  <p:sldLayoutIdLst>
    <p:sldLayoutId id="2147484039" r:id="rId1"/>
    <p:sldLayoutId id="2147484046" r:id="rId2"/>
  </p:sldLayoutIdLst>
  <p:hf hdr="0" ftr="0" dt="0"/>
  <p:txStyles>
    <p:titleStyle>
      <a:lvl1pPr algn="l" rtl="0" eaLnBrk="0" fontAlgn="base" hangingPunct="0">
        <a:lnSpc>
          <a:spcPct val="90000"/>
        </a:lnSpc>
        <a:spcBef>
          <a:spcPct val="0"/>
        </a:spcBef>
        <a:spcAft>
          <a:spcPct val="0"/>
        </a:spcAft>
        <a:defRPr sz="2400" kern="1200">
          <a:solidFill>
            <a:srgbClr val="002060"/>
          </a:solidFill>
          <a:latin typeface="Saira" pitchFamily="2" charset="77"/>
          <a:ea typeface="+mj-ea"/>
          <a:cs typeface="+mj-cs"/>
        </a:defRPr>
      </a:lvl1pPr>
      <a:lvl2pPr algn="l" rtl="0" eaLnBrk="0" fontAlgn="base" hangingPunct="0">
        <a:lnSpc>
          <a:spcPct val="90000"/>
        </a:lnSpc>
        <a:spcBef>
          <a:spcPct val="0"/>
        </a:spcBef>
        <a:spcAft>
          <a:spcPct val="0"/>
        </a:spcAft>
        <a:defRPr sz="2400">
          <a:solidFill>
            <a:srgbClr val="002060"/>
          </a:solidFill>
          <a:latin typeface="Saira" pitchFamily="2" charset="77"/>
        </a:defRPr>
      </a:lvl2pPr>
      <a:lvl3pPr algn="l" rtl="0" eaLnBrk="0" fontAlgn="base" hangingPunct="0">
        <a:lnSpc>
          <a:spcPct val="90000"/>
        </a:lnSpc>
        <a:spcBef>
          <a:spcPct val="0"/>
        </a:spcBef>
        <a:spcAft>
          <a:spcPct val="0"/>
        </a:spcAft>
        <a:defRPr sz="2400">
          <a:solidFill>
            <a:srgbClr val="002060"/>
          </a:solidFill>
          <a:latin typeface="Saira" pitchFamily="2" charset="77"/>
        </a:defRPr>
      </a:lvl3pPr>
      <a:lvl4pPr algn="l" rtl="0" eaLnBrk="0" fontAlgn="base" hangingPunct="0">
        <a:lnSpc>
          <a:spcPct val="90000"/>
        </a:lnSpc>
        <a:spcBef>
          <a:spcPct val="0"/>
        </a:spcBef>
        <a:spcAft>
          <a:spcPct val="0"/>
        </a:spcAft>
        <a:defRPr sz="2400">
          <a:solidFill>
            <a:srgbClr val="002060"/>
          </a:solidFill>
          <a:latin typeface="Saira" pitchFamily="2" charset="77"/>
        </a:defRPr>
      </a:lvl4pPr>
      <a:lvl5pPr algn="l" rtl="0" eaLnBrk="0" fontAlgn="base" hangingPunct="0">
        <a:lnSpc>
          <a:spcPct val="90000"/>
        </a:lnSpc>
        <a:spcBef>
          <a:spcPct val="0"/>
        </a:spcBef>
        <a:spcAft>
          <a:spcPct val="0"/>
        </a:spcAft>
        <a:defRPr sz="2400">
          <a:solidFill>
            <a:srgbClr val="002060"/>
          </a:solidFill>
          <a:latin typeface="Saira" pitchFamily="2" charset="77"/>
        </a:defRPr>
      </a:lvl5pPr>
      <a:lvl6pPr marL="457200" algn="l" rtl="0" fontAlgn="base">
        <a:lnSpc>
          <a:spcPct val="90000"/>
        </a:lnSpc>
        <a:spcBef>
          <a:spcPct val="0"/>
        </a:spcBef>
        <a:spcAft>
          <a:spcPct val="0"/>
        </a:spcAft>
        <a:defRPr sz="2400">
          <a:solidFill>
            <a:srgbClr val="002060"/>
          </a:solidFill>
          <a:latin typeface="Saira" pitchFamily="2" charset="77"/>
        </a:defRPr>
      </a:lvl6pPr>
      <a:lvl7pPr marL="914400" algn="l" rtl="0" fontAlgn="base">
        <a:lnSpc>
          <a:spcPct val="90000"/>
        </a:lnSpc>
        <a:spcBef>
          <a:spcPct val="0"/>
        </a:spcBef>
        <a:spcAft>
          <a:spcPct val="0"/>
        </a:spcAft>
        <a:defRPr sz="2400">
          <a:solidFill>
            <a:srgbClr val="002060"/>
          </a:solidFill>
          <a:latin typeface="Saira" pitchFamily="2" charset="77"/>
        </a:defRPr>
      </a:lvl7pPr>
      <a:lvl8pPr marL="1371600" algn="l" rtl="0" fontAlgn="base">
        <a:lnSpc>
          <a:spcPct val="90000"/>
        </a:lnSpc>
        <a:spcBef>
          <a:spcPct val="0"/>
        </a:spcBef>
        <a:spcAft>
          <a:spcPct val="0"/>
        </a:spcAft>
        <a:defRPr sz="2400">
          <a:solidFill>
            <a:srgbClr val="002060"/>
          </a:solidFill>
          <a:latin typeface="Saira" pitchFamily="2" charset="77"/>
        </a:defRPr>
      </a:lvl8pPr>
      <a:lvl9pPr marL="1828800" algn="l" rtl="0" fontAlgn="base">
        <a:lnSpc>
          <a:spcPct val="90000"/>
        </a:lnSpc>
        <a:spcBef>
          <a:spcPct val="0"/>
        </a:spcBef>
        <a:spcAft>
          <a:spcPct val="0"/>
        </a:spcAft>
        <a:defRPr sz="2400">
          <a:solidFill>
            <a:srgbClr val="002060"/>
          </a:solidFill>
          <a:latin typeface="Saira" pitchFamily="2" charset="77"/>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Image 1">
            <a:extLst>
              <a:ext uri="{FF2B5EF4-FFF2-40B4-BE49-F238E27FC236}">
                <a16:creationId xmlns:a16="http://schemas.microsoft.com/office/drawing/2014/main" id="{A8A6A689-6970-E845-AA38-1A0B60EE1E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25" y="3878263"/>
            <a:ext cx="91440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996E08D5-701E-B547-AAB5-422E32771F34}"/>
              </a:ext>
            </a:extLst>
          </p:cNvPr>
          <p:cNvSpPr txBox="1">
            <a:spLocks noChangeArrowheads="1"/>
          </p:cNvSpPr>
          <p:nvPr userDrawn="1"/>
        </p:nvSpPr>
        <p:spPr bwMode="auto">
          <a:xfrm>
            <a:off x="63500" y="4211638"/>
            <a:ext cx="9153525" cy="430887"/>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fr-FR" altLang="fr-FR" sz="1100" dirty="0" err="1">
                <a:solidFill>
                  <a:schemeClr val="bg1"/>
                </a:solidFill>
                <a:latin typeface="Saira" pitchFamily="2" charset="77"/>
                <a:ea typeface="Saira ExtraLight" charset="0"/>
                <a:cs typeface="Saira ExtraLight" charset="0"/>
              </a:rPr>
              <a:t>Tbilisi</a:t>
            </a:r>
            <a:r>
              <a:rPr lang="fr-FR" altLang="fr-FR" sz="1100" dirty="0">
                <a:solidFill>
                  <a:schemeClr val="bg1"/>
                </a:solidFill>
                <a:latin typeface="Saira" pitchFamily="2" charset="77"/>
                <a:ea typeface="Saira ExtraLight" charset="0"/>
                <a:cs typeface="Saira ExtraLight" charset="0"/>
              </a:rPr>
              <a:t> State </a:t>
            </a:r>
            <a:r>
              <a:rPr lang="fr-FR" altLang="fr-FR" sz="1100" dirty="0" err="1">
                <a:solidFill>
                  <a:schemeClr val="bg1"/>
                </a:solidFill>
                <a:latin typeface="Saira" pitchFamily="2" charset="77"/>
                <a:ea typeface="Saira ExtraLight" charset="0"/>
                <a:cs typeface="Saira ExtraLight" charset="0"/>
              </a:rPr>
              <a:t>University</a:t>
            </a:r>
            <a:endParaRPr lang="fr-FR" altLang="fr-FR" sz="1100" dirty="0">
              <a:solidFill>
                <a:schemeClr val="bg1"/>
              </a:solidFill>
              <a:latin typeface="Saira" pitchFamily="2" charset="77"/>
              <a:ea typeface="Saira ExtraLight" charset="0"/>
              <a:cs typeface="Saira ExtraLight" charset="0"/>
            </a:endParaRPr>
          </a:p>
          <a:p>
            <a:pPr algn="ctr" eaLnBrk="1" hangingPunct="1">
              <a:defRPr/>
            </a:pPr>
            <a:r>
              <a:rPr lang="fr-FR" altLang="fr-FR" sz="1100" dirty="0">
                <a:solidFill>
                  <a:schemeClr val="bg1"/>
                </a:solidFill>
                <a:latin typeface="Saira" pitchFamily="2" charset="77"/>
                <a:ea typeface="Saira ExtraLight" charset="0"/>
                <a:cs typeface="Saira ExtraLight" charset="0"/>
              </a:rPr>
              <a:t>Institut de Recherche en Informatique et Systèmes Aléatoires</a:t>
            </a:r>
          </a:p>
        </p:txBody>
      </p:sp>
      <p:grpSp>
        <p:nvGrpSpPr>
          <p:cNvPr id="10244" name="Groupe 15">
            <a:extLst>
              <a:ext uri="{FF2B5EF4-FFF2-40B4-BE49-F238E27FC236}">
                <a16:creationId xmlns:a16="http://schemas.microsoft.com/office/drawing/2014/main" id="{37BC8B31-9ECD-0241-8FCA-21536718A66E}"/>
              </a:ext>
            </a:extLst>
          </p:cNvPr>
          <p:cNvGrpSpPr>
            <a:grpSpLocks/>
          </p:cNvGrpSpPr>
          <p:nvPr userDrawn="1"/>
        </p:nvGrpSpPr>
        <p:grpSpPr bwMode="auto">
          <a:xfrm>
            <a:off x="5207449" y="3105150"/>
            <a:ext cx="1404938" cy="338138"/>
            <a:chOff x="4614845" y="2976562"/>
            <a:chExt cx="1404955" cy="338554"/>
          </a:xfrm>
        </p:grpSpPr>
        <p:pic>
          <p:nvPicPr>
            <p:cNvPr id="10247" name="Image 13">
              <a:extLst>
                <a:ext uri="{FF2B5EF4-FFF2-40B4-BE49-F238E27FC236}">
                  <a16:creationId xmlns:a16="http://schemas.microsoft.com/office/drawing/2014/main" id="{45AC444E-2364-674B-9809-15FE54450CE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14845" y="3027365"/>
              <a:ext cx="277884" cy="22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ZoneTexte 14">
              <a:extLst>
                <a:ext uri="{FF2B5EF4-FFF2-40B4-BE49-F238E27FC236}">
                  <a16:creationId xmlns:a16="http://schemas.microsoft.com/office/drawing/2014/main" id="{D5E977D7-9BA4-9D47-8930-554C54845BAE}"/>
                </a:ext>
              </a:extLst>
            </p:cNvPr>
            <p:cNvSpPr txBox="1">
              <a:spLocks noChangeArrowheads="1"/>
            </p:cNvSpPr>
            <p:nvPr userDrawn="1"/>
          </p:nvSpPr>
          <p:spPr bwMode="auto">
            <a:xfrm>
              <a:off x="4821222" y="2976562"/>
              <a:ext cx="11985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r>
                <a:rPr lang="fr-FR" altLang="fr-FR" sz="1600" dirty="0">
                  <a:solidFill>
                    <a:srgbClr val="002060"/>
                  </a:solidFill>
                  <a:latin typeface="Saira" pitchFamily="2" charset="77"/>
                </a:rPr>
                <a:t>@irisa_lab</a:t>
              </a:r>
            </a:p>
          </p:txBody>
        </p:sp>
      </p:grpSp>
      <p:sp>
        <p:nvSpPr>
          <p:cNvPr id="4101" name="ZoneTexte 16">
            <a:extLst>
              <a:ext uri="{FF2B5EF4-FFF2-40B4-BE49-F238E27FC236}">
                <a16:creationId xmlns:a16="http://schemas.microsoft.com/office/drawing/2014/main" id="{C6750E90-2CFD-8144-9D84-2E0334E1B102}"/>
              </a:ext>
            </a:extLst>
          </p:cNvPr>
          <p:cNvSpPr txBox="1">
            <a:spLocks noChangeArrowheads="1"/>
          </p:cNvSpPr>
          <p:nvPr userDrawn="1"/>
        </p:nvSpPr>
        <p:spPr bwMode="auto">
          <a:xfrm>
            <a:off x="3875309" y="3114675"/>
            <a:ext cx="1438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r>
              <a:rPr lang="fr-FR" altLang="fr-FR" sz="1600" dirty="0">
                <a:solidFill>
                  <a:srgbClr val="002060"/>
                </a:solidFill>
                <a:latin typeface="Saira" pitchFamily="2" charset="77"/>
              </a:rPr>
              <a:t>www.irisa.fr</a:t>
            </a:r>
          </a:p>
        </p:txBody>
      </p:sp>
      <p:pic>
        <p:nvPicPr>
          <p:cNvPr id="10246" name="Image 9">
            <a:extLst>
              <a:ext uri="{FF2B5EF4-FFF2-40B4-BE49-F238E27FC236}">
                <a16:creationId xmlns:a16="http://schemas.microsoft.com/office/drawing/2014/main" id="{6781EA20-07D6-9942-B1A3-0425B3C25DA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61793" y="3546475"/>
            <a:ext cx="40147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 emblem, logo, circle&#10;&#10;Description automatically generated">
            <a:extLst>
              <a:ext uri="{FF2B5EF4-FFF2-40B4-BE49-F238E27FC236}">
                <a16:creationId xmlns:a16="http://schemas.microsoft.com/office/drawing/2014/main" id="{625DCC86-9EF4-7A69-2050-7B0D819CA045}"/>
              </a:ext>
            </a:extLst>
          </p:cNvPr>
          <p:cNvPicPr>
            <a:picLocks noChangeAspect="1"/>
          </p:cNvPicPr>
          <p:nvPr userDrawn="1"/>
        </p:nvPicPr>
        <p:blipFill>
          <a:blip r:embed="rId6"/>
          <a:stretch>
            <a:fillRect/>
          </a:stretch>
        </p:blipFill>
        <p:spPr>
          <a:xfrm>
            <a:off x="2197550" y="3546475"/>
            <a:ext cx="489857" cy="489857"/>
          </a:xfrm>
          <a:prstGeom prst="rect">
            <a:avLst/>
          </a:prstGeom>
        </p:spPr>
      </p:pic>
      <p:sp>
        <p:nvSpPr>
          <p:cNvPr id="4" name="ZoneTexte 16">
            <a:extLst>
              <a:ext uri="{FF2B5EF4-FFF2-40B4-BE49-F238E27FC236}">
                <a16:creationId xmlns:a16="http://schemas.microsoft.com/office/drawing/2014/main" id="{3AE64A2E-706B-1EDB-6CE0-063B248B491D}"/>
              </a:ext>
            </a:extLst>
          </p:cNvPr>
          <p:cNvSpPr txBox="1">
            <a:spLocks noChangeArrowheads="1"/>
          </p:cNvSpPr>
          <p:nvPr userDrawn="1"/>
        </p:nvSpPr>
        <p:spPr bwMode="auto">
          <a:xfrm>
            <a:off x="2598967" y="3111954"/>
            <a:ext cx="1438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r>
              <a:rPr lang="fr-FR" altLang="fr-FR" sz="1600" dirty="0">
                <a:solidFill>
                  <a:srgbClr val="002060"/>
                </a:solidFill>
                <a:latin typeface="Saira" pitchFamily="2" charset="77"/>
              </a:rPr>
              <a:t>www.tsu.ge</a:t>
            </a:r>
          </a:p>
        </p:txBody>
      </p:sp>
    </p:spTree>
  </p:cSld>
  <p:clrMap bg1="lt1" tx1="dk1" bg2="lt2" tx2="dk2" accent1="accent1" accent2="accent2" accent3="accent3" accent4="accent4" accent5="accent5" accent6="accent6" hlink="hlink" folHlink="folHlink"/>
  <p:sldLayoutIdLst>
    <p:sldLayoutId id="2147484040" r:id="rId1"/>
  </p:sldLayoutIdLst>
  <p:hf hdr="0" ftr="0" dt="0"/>
  <p:txStyles>
    <p:titleStyle>
      <a:lvl1pPr algn="ctr" rtl="0" eaLnBrk="0" fontAlgn="base" hangingPunct="0">
        <a:lnSpc>
          <a:spcPct val="90000"/>
        </a:lnSpc>
        <a:spcBef>
          <a:spcPct val="0"/>
        </a:spcBef>
        <a:spcAft>
          <a:spcPct val="0"/>
        </a:spcAft>
        <a:defRPr sz="2400" kern="1200">
          <a:solidFill>
            <a:schemeClr val="tx1"/>
          </a:solidFill>
          <a:latin typeface="Saira" pitchFamily="2" charset="77"/>
          <a:ea typeface="+mj-ea"/>
          <a:cs typeface="+mj-cs"/>
        </a:defRPr>
      </a:lvl1pPr>
      <a:lvl2pPr algn="ctr" rtl="0" eaLnBrk="0" fontAlgn="base" hangingPunct="0">
        <a:lnSpc>
          <a:spcPct val="90000"/>
        </a:lnSpc>
        <a:spcBef>
          <a:spcPct val="0"/>
        </a:spcBef>
        <a:spcAft>
          <a:spcPct val="0"/>
        </a:spcAft>
        <a:defRPr sz="2400">
          <a:solidFill>
            <a:schemeClr val="tx1"/>
          </a:solidFill>
          <a:latin typeface="Saira" pitchFamily="2" charset="77"/>
        </a:defRPr>
      </a:lvl2pPr>
      <a:lvl3pPr algn="ctr" rtl="0" eaLnBrk="0" fontAlgn="base" hangingPunct="0">
        <a:lnSpc>
          <a:spcPct val="90000"/>
        </a:lnSpc>
        <a:spcBef>
          <a:spcPct val="0"/>
        </a:spcBef>
        <a:spcAft>
          <a:spcPct val="0"/>
        </a:spcAft>
        <a:defRPr sz="2400">
          <a:solidFill>
            <a:schemeClr val="tx1"/>
          </a:solidFill>
          <a:latin typeface="Saira" pitchFamily="2" charset="77"/>
        </a:defRPr>
      </a:lvl3pPr>
      <a:lvl4pPr algn="ctr" rtl="0" eaLnBrk="0" fontAlgn="base" hangingPunct="0">
        <a:lnSpc>
          <a:spcPct val="90000"/>
        </a:lnSpc>
        <a:spcBef>
          <a:spcPct val="0"/>
        </a:spcBef>
        <a:spcAft>
          <a:spcPct val="0"/>
        </a:spcAft>
        <a:defRPr sz="2400">
          <a:solidFill>
            <a:schemeClr val="tx1"/>
          </a:solidFill>
          <a:latin typeface="Saira" pitchFamily="2" charset="77"/>
        </a:defRPr>
      </a:lvl4pPr>
      <a:lvl5pPr algn="ctr" rtl="0" eaLnBrk="0" fontAlgn="base" hangingPunct="0">
        <a:lnSpc>
          <a:spcPct val="90000"/>
        </a:lnSpc>
        <a:spcBef>
          <a:spcPct val="0"/>
        </a:spcBef>
        <a:spcAft>
          <a:spcPct val="0"/>
        </a:spcAft>
        <a:defRPr sz="2400">
          <a:solidFill>
            <a:schemeClr val="tx1"/>
          </a:solidFill>
          <a:latin typeface="Saira" pitchFamily="2" charset="77"/>
        </a:defRPr>
      </a:lvl5pPr>
      <a:lvl6pPr marL="457200" algn="ctr" rtl="0" fontAlgn="base">
        <a:lnSpc>
          <a:spcPct val="90000"/>
        </a:lnSpc>
        <a:spcBef>
          <a:spcPct val="0"/>
        </a:spcBef>
        <a:spcAft>
          <a:spcPct val="0"/>
        </a:spcAft>
        <a:defRPr sz="2400">
          <a:solidFill>
            <a:schemeClr val="tx1"/>
          </a:solidFill>
          <a:latin typeface="Saira" pitchFamily="2" charset="77"/>
        </a:defRPr>
      </a:lvl6pPr>
      <a:lvl7pPr marL="914400" algn="ctr" rtl="0" fontAlgn="base">
        <a:lnSpc>
          <a:spcPct val="90000"/>
        </a:lnSpc>
        <a:spcBef>
          <a:spcPct val="0"/>
        </a:spcBef>
        <a:spcAft>
          <a:spcPct val="0"/>
        </a:spcAft>
        <a:defRPr sz="2400">
          <a:solidFill>
            <a:schemeClr val="tx1"/>
          </a:solidFill>
          <a:latin typeface="Saira" pitchFamily="2" charset="77"/>
        </a:defRPr>
      </a:lvl7pPr>
      <a:lvl8pPr marL="1371600" algn="ctr" rtl="0" fontAlgn="base">
        <a:lnSpc>
          <a:spcPct val="90000"/>
        </a:lnSpc>
        <a:spcBef>
          <a:spcPct val="0"/>
        </a:spcBef>
        <a:spcAft>
          <a:spcPct val="0"/>
        </a:spcAft>
        <a:defRPr sz="2400">
          <a:solidFill>
            <a:schemeClr val="tx1"/>
          </a:solidFill>
          <a:latin typeface="Saira" pitchFamily="2" charset="77"/>
        </a:defRPr>
      </a:lvl8pPr>
      <a:lvl9pPr marL="1828800" algn="ctr" rtl="0" fontAlgn="base">
        <a:lnSpc>
          <a:spcPct val="90000"/>
        </a:lnSpc>
        <a:spcBef>
          <a:spcPct val="0"/>
        </a:spcBef>
        <a:spcAft>
          <a:spcPct val="0"/>
        </a:spcAft>
        <a:defRPr sz="2400">
          <a:solidFill>
            <a:schemeClr val="tx1"/>
          </a:solidFill>
          <a:latin typeface="Saira" pitchFamily="2" charset="77"/>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a:extLst>
              <a:ext uri="{FF2B5EF4-FFF2-40B4-BE49-F238E27FC236}">
                <a16:creationId xmlns:a16="http://schemas.microsoft.com/office/drawing/2014/main" id="{FFB081CE-719A-4D42-ADBE-89CDFBEC42DE}"/>
              </a:ext>
            </a:extLst>
          </p:cNvPr>
          <p:cNvSpPr>
            <a:spLocks noGrp="1" noChangeArrowheads="1"/>
          </p:cNvSpPr>
          <p:nvPr>
            <p:ph type="title"/>
          </p:nvPr>
        </p:nvSpPr>
        <p:spPr bwMode="auto">
          <a:xfrm>
            <a:off x="471053" y="2005517"/>
            <a:ext cx="8580581" cy="12126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b="1" noProof="0" dirty="0"/>
              <a:t>From Structured Textual Data to Semantic Linked-data for Georgian Verbal Knowledge</a:t>
            </a:r>
            <a:br>
              <a:rPr lang="en-US" b="1" noProof="0" dirty="0"/>
            </a:br>
            <a:r>
              <a:rPr lang="en-US" noProof="0" dirty="0"/>
              <a:t> </a:t>
            </a:r>
            <a:br>
              <a:rPr lang="en-US" noProof="0" dirty="0"/>
            </a:br>
            <a:endParaRPr lang="en-US" altLang="fr-FR" noProof="0" dirty="0">
              <a:latin typeface="Saira" pitchFamily="2" charset="0"/>
              <a:ea typeface="ＭＳ Ｐゴシック" panose="020B0600070205080204" pitchFamily="34" charset="-128"/>
              <a:cs typeface="Arial" panose="020B0604020202020204" pitchFamily="34" charset="0"/>
            </a:endParaRPr>
          </a:p>
        </p:txBody>
      </p:sp>
      <p:sp>
        <p:nvSpPr>
          <p:cNvPr id="13314" name="Espace réservé du texte 4">
            <a:extLst>
              <a:ext uri="{FF2B5EF4-FFF2-40B4-BE49-F238E27FC236}">
                <a16:creationId xmlns:a16="http://schemas.microsoft.com/office/drawing/2014/main" id="{C52611CB-905D-1448-A756-BAFAA85CEA6B}"/>
              </a:ext>
            </a:extLst>
          </p:cNvPr>
          <p:cNvSpPr>
            <a:spLocks noGrp="1" noChangeArrowheads="1"/>
          </p:cNvSpPr>
          <p:nvPr>
            <p:ph type="body" sz="quarter" idx="10"/>
          </p:nvPr>
        </p:nvSpPr>
        <p:spPr bwMode="auto">
          <a:xfrm>
            <a:off x="843569" y="3196000"/>
            <a:ext cx="7835547" cy="9369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b="1" u="sng" noProof="0" dirty="0"/>
              <a:t>Archil Elizbarashvili</a:t>
            </a:r>
            <a:r>
              <a:rPr lang="en-US" b="1" baseline="30000" noProof="0" dirty="0"/>
              <a:t>1</a:t>
            </a:r>
            <a:r>
              <a:rPr lang="en-US" b="1" noProof="0" dirty="0"/>
              <a:t>, Mireille Ducassé</a:t>
            </a:r>
            <a:r>
              <a:rPr lang="en-US" b="1" baseline="30000" noProof="0" dirty="0"/>
              <a:t>2</a:t>
            </a:r>
            <a:r>
              <a:rPr lang="en-US" b="1" noProof="0" dirty="0"/>
              <a:t>, Manana Khachidze</a:t>
            </a:r>
            <a:r>
              <a:rPr lang="en-US" b="1" baseline="30000" noProof="0" dirty="0"/>
              <a:t>1</a:t>
            </a:r>
            <a:r>
              <a:rPr lang="en-US" b="1" noProof="0" dirty="0"/>
              <a:t>, </a:t>
            </a:r>
            <a:br>
              <a:rPr lang="en-US" b="1" noProof="0" dirty="0"/>
            </a:br>
            <a:r>
              <a:rPr lang="en-US" b="1" noProof="0" dirty="0"/>
              <a:t>Magda Tsintsadze</a:t>
            </a:r>
            <a:r>
              <a:rPr lang="en-US" b="1" baseline="30000" noProof="0" dirty="0"/>
              <a:t>1</a:t>
            </a:r>
          </a:p>
          <a:p>
            <a:pPr eaLnBrk="1" hangingPunct="1"/>
            <a:r>
              <a:rPr lang="en-US" b="1" baseline="30000" noProof="0" dirty="0"/>
              <a:t>1</a:t>
            </a:r>
            <a:r>
              <a:rPr lang="en-US" b="1" noProof="0" dirty="0"/>
              <a:t>TSU</a:t>
            </a:r>
            <a:r>
              <a:rPr lang="ka-GE" b="1" noProof="0" dirty="0"/>
              <a:t>,</a:t>
            </a:r>
            <a:r>
              <a:rPr lang="en-US" b="1" noProof="0" dirty="0"/>
              <a:t> Georgia  </a:t>
            </a:r>
            <a:r>
              <a:rPr lang="en-US" b="1" baseline="30000" noProof="0" dirty="0"/>
              <a:t>2</a:t>
            </a:r>
            <a:r>
              <a:rPr lang="en-US" b="1" noProof="0" dirty="0"/>
              <a:t>IRISA-INSA, France</a:t>
            </a:r>
            <a:br>
              <a:rPr lang="en-US" b="1" noProof="0" dirty="0"/>
            </a:br>
            <a:endParaRPr lang="en-US" b="1" noProof="0" dirty="0"/>
          </a:p>
          <a:p>
            <a:pPr eaLnBrk="1" hangingPunct="1"/>
            <a:endParaRPr lang="en-US" altLang="fr-FR" sz="1800" i="1" noProof="0" dirty="0">
              <a:latin typeface="Saira" pitchFamily="2" charset="0"/>
              <a:ea typeface="ＭＳ Ｐゴシック" panose="020B0600070205080204" pitchFamily="34" charset="-128"/>
              <a:cs typeface="Arial" panose="020B0604020202020204" pitchFamily="34" charset="0"/>
            </a:endParaRPr>
          </a:p>
        </p:txBody>
      </p:sp>
      <p:pic>
        <p:nvPicPr>
          <p:cNvPr id="13315" name="Image 3">
            <a:extLst>
              <a:ext uri="{FF2B5EF4-FFF2-40B4-BE49-F238E27FC236}">
                <a16:creationId xmlns:a16="http://schemas.microsoft.com/office/drawing/2014/main" id="{32F8CCF0-592C-1645-B789-DAD39C154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356" y="4425229"/>
            <a:ext cx="32004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A3FCF4BB-6DD7-0990-A602-AB2EC957D13A}"/>
              </a:ext>
            </a:extLst>
          </p:cNvPr>
          <p:cNvPicPr>
            <a:picLocks noChangeAspect="1"/>
          </p:cNvPicPr>
          <p:nvPr/>
        </p:nvPicPr>
        <p:blipFill rotWithShape="1">
          <a:blip r:embed="rId4"/>
          <a:srcRect l="13499" r="13358"/>
          <a:stretch/>
        </p:blipFill>
        <p:spPr>
          <a:xfrm>
            <a:off x="2914807" y="4425229"/>
            <a:ext cx="408024" cy="398462"/>
          </a:xfrm>
          <a:prstGeom prst="rect">
            <a:avLst/>
          </a:prstGeom>
        </p:spPr>
      </p:pic>
      <p:sp>
        <p:nvSpPr>
          <p:cNvPr id="2" name="ZoneTexte 1">
            <a:extLst>
              <a:ext uri="{FF2B5EF4-FFF2-40B4-BE49-F238E27FC236}">
                <a16:creationId xmlns:a16="http://schemas.microsoft.com/office/drawing/2014/main" id="{2AE0E615-6823-9224-360F-8DDB04FC9441}"/>
              </a:ext>
            </a:extLst>
          </p:cNvPr>
          <p:cNvSpPr txBox="1"/>
          <p:nvPr/>
        </p:nvSpPr>
        <p:spPr>
          <a:xfrm>
            <a:off x="0" y="4823691"/>
            <a:ext cx="9128525" cy="276999"/>
          </a:xfrm>
          <a:prstGeom prst="rect">
            <a:avLst/>
          </a:prstGeom>
          <a:noFill/>
        </p:spPr>
        <p:txBody>
          <a:bodyPr wrap="none" rtlCol="0">
            <a:spAutoFit/>
          </a:bodyPr>
          <a:lstStyle/>
          <a:p>
            <a:r>
              <a:rPr lang="en-US" sz="1200" dirty="0" err="1"/>
              <a:t>eLex</a:t>
            </a:r>
            <a:r>
              <a:rPr lang="en-US" sz="1200" dirty="0"/>
              <a:t> 2023: electronic lexicography in the 21st century							  </a:t>
            </a:r>
            <a:r>
              <a:rPr lang="pl-PL" sz="1200" dirty="0"/>
              <a:t>June  26-29, 2023. Brno, Czech Republic</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Construction: Clarino to CSV</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r>
              <a:rPr lang="en-US" dirty="0"/>
              <a:t>The Clarino web pages are scraped</a:t>
            </a:r>
          </a:p>
          <a:p>
            <a:pPr marL="285750" indent="-285750">
              <a:buFont typeface="Arial" panose="020B0604020202020204" pitchFamily="34" charset="0"/>
              <a:buChar char="•"/>
            </a:pPr>
            <a:r>
              <a:rPr lang="en-US" dirty="0"/>
              <a:t>Initial scrapping: C++ program </a:t>
            </a:r>
          </a:p>
          <a:p>
            <a:pPr lvl="1" indent="0">
              <a:buNone/>
            </a:pPr>
            <a:r>
              <a:rPr lang="en-US" dirty="0"/>
              <a:t>Output:</a:t>
            </a:r>
          </a:p>
          <a:p>
            <a:pPr marL="914400" lvl="1">
              <a:buFont typeface="Arial" panose="020B0604020202020204" pitchFamily="34" charset="0"/>
              <a:buChar char="•"/>
            </a:pPr>
            <a:r>
              <a:rPr lang="en-US" dirty="0"/>
              <a:t>Json pretty format</a:t>
            </a:r>
          </a:p>
          <a:p>
            <a:pPr marL="914400" lvl="1">
              <a:buFont typeface="Arial" panose="020B0604020202020204" pitchFamily="34" charset="0"/>
              <a:buChar char="•"/>
            </a:pPr>
            <a:r>
              <a:rPr lang="en-US" dirty="0"/>
              <a:t>22 M lines</a:t>
            </a:r>
          </a:p>
          <a:p>
            <a:pPr marL="914400" lvl="1">
              <a:buFont typeface="Arial" panose="020B0604020202020204" pitchFamily="34" charset="0"/>
              <a:buChar char="•"/>
            </a:pPr>
            <a:r>
              <a:rPr lang="en-US" dirty="0"/>
              <a:t>625 MB</a:t>
            </a:r>
          </a:p>
          <a:p>
            <a:pPr marL="285750" indent="-285750">
              <a:buFont typeface="Arial" panose="020B0604020202020204" pitchFamily="34" charset="0"/>
              <a:buChar char="•"/>
            </a:pPr>
            <a:r>
              <a:rPr lang="en-US" dirty="0"/>
              <a:t>From Json to Csv: Python script</a:t>
            </a:r>
          </a:p>
          <a:p>
            <a:pPr lvl="1" indent="0">
              <a:buNone/>
            </a:pPr>
            <a:r>
              <a:rPr lang="en-US" dirty="0"/>
              <a:t>Output:</a:t>
            </a:r>
          </a:p>
          <a:p>
            <a:pPr marL="914400" lvl="1">
              <a:buFont typeface="Arial" panose="020B0604020202020204" pitchFamily="34" charset="0"/>
              <a:buChar char="•"/>
            </a:pPr>
            <a:r>
              <a:rPr lang="en-US" dirty="0"/>
              <a:t>3.3  GB</a:t>
            </a:r>
          </a:p>
          <a:p>
            <a:pPr marL="914400" lvl="1">
              <a:buFont typeface="Arial" panose="020B0604020202020204" pitchFamily="34" charset="0"/>
              <a:buChar char="•"/>
            </a:pPr>
            <a:r>
              <a:rPr lang="en-US" dirty="0"/>
              <a:t>5.7 M Lines</a:t>
            </a:r>
          </a:p>
          <a:p>
            <a:pPr marL="914400" lvl="1">
              <a:buFont typeface="Arial" panose="020B0604020202020204" pitchFamily="34" charset="0"/>
              <a:buChar char="•"/>
            </a:pPr>
            <a:r>
              <a:rPr lang="en-US" dirty="0"/>
              <a:t>64 properties</a:t>
            </a:r>
          </a:p>
          <a:p>
            <a:endParaRPr lang="en-US" dirty="0"/>
          </a:p>
        </p:txBody>
      </p:sp>
      <p:sp>
        <p:nvSpPr>
          <p:cNvPr id="2" name="Slide Number Placeholder 5">
            <a:extLst>
              <a:ext uri="{FF2B5EF4-FFF2-40B4-BE49-F238E27FC236}">
                <a16:creationId xmlns:a16="http://schemas.microsoft.com/office/drawing/2014/main" id="{4E9A98B1-F057-950B-55D3-7A1A82F2BAC0}"/>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10</a:t>
            </a:fld>
            <a:endParaRPr lang="fr-FR" altLang="fr-FR" sz="1000" dirty="0">
              <a:solidFill>
                <a:schemeClr val="bg1"/>
              </a:solidFill>
            </a:endParaRPr>
          </a:p>
        </p:txBody>
      </p:sp>
    </p:spTree>
    <p:extLst>
      <p:ext uri="{BB962C8B-B14F-4D97-AF65-F5344CB8AC3E}">
        <p14:creationId xmlns:p14="http://schemas.microsoft.com/office/powerpoint/2010/main" val="302448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BFC807-875C-20E0-8D67-8EF37636DB2C}"/>
              </a:ext>
            </a:extLst>
          </p:cNvPr>
          <p:cNvSpPr>
            <a:spLocks noGrp="1"/>
          </p:cNvSpPr>
          <p:nvPr>
            <p:ph idx="14"/>
          </p:nvPr>
        </p:nvSpPr>
        <p:spPr>
          <a:xfrm>
            <a:off x="529553" y="1249125"/>
            <a:ext cx="3254508" cy="3437764"/>
          </a:xfrm>
        </p:spPr>
        <p:txBody>
          <a:bodyPr/>
          <a:lstStyle/>
          <a:p>
            <a:r>
              <a:rPr lang="en-US" b="1" dirty="0"/>
              <a:t>Root</a:t>
            </a:r>
            <a:r>
              <a:rPr lang="en-US" dirty="0"/>
              <a:t>: </a:t>
            </a:r>
          </a:p>
          <a:p>
            <a:pPr marL="285750" indent="-285750">
              <a:buFont typeface="Arial" panose="020B0604020202020204" pitchFamily="34" charset="0"/>
              <a:buChar char="•"/>
            </a:pPr>
            <a:r>
              <a:rPr lang="en-US" dirty="0"/>
              <a:t>Verb root can contain Latin characters among the Georgian characters</a:t>
            </a:r>
          </a:p>
          <a:p>
            <a:pPr marL="285750" indent="-285750">
              <a:buFont typeface="Arial" panose="020B0604020202020204" pitchFamily="34" charset="0"/>
              <a:buChar char="•"/>
            </a:pPr>
            <a:r>
              <a:rPr lang="en-US" dirty="0"/>
              <a:t>They are used to signal alternatives</a:t>
            </a:r>
            <a:br>
              <a:rPr lang="en-US" dirty="0"/>
            </a:br>
            <a:endParaRPr lang="en-US" dirty="0"/>
          </a:p>
          <a:p>
            <a:pPr marL="285750" indent="-285750">
              <a:buFont typeface="Wingdings" panose="05000000000000000000" pitchFamily="2" charset="2"/>
              <a:buChar char="Ø"/>
            </a:pPr>
            <a:r>
              <a:rPr lang="en-US" dirty="0"/>
              <a:t>Multiplication of lines containing Latin characters with alternative values </a:t>
            </a:r>
          </a:p>
        </p:txBody>
      </p:sp>
      <p:sp>
        <p:nvSpPr>
          <p:cNvPr id="6" name="Slide Number Placeholder 5">
            <a:extLst>
              <a:ext uri="{FF2B5EF4-FFF2-40B4-BE49-F238E27FC236}">
                <a16:creationId xmlns:a16="http://schemas.microsoft.com/office/drawing/2014/main" id="{0D628D1F-6707-1B54-876F-620B2867AA6E}"/>
              </a:ext>
            </a:extLst>
          </p:cNvPr>
          <p:cNvSpPr>
            <a:spLocks noGrp="1"/>
          </p:cNvSpPr>
          <p:nvPr>
            <p:ph type="sldNum" sz="quarter" idx="17"/>
          </p:nvPr>
        </p:nvSpPr>
        <p:spPr/>
        <p:txBody>
          <a:bodyPr/>
          <a:lstStyle/>
          <a:p>
            <a:pPr algn="l"/>
            <a:fld id="{5C129364-9E39-A64E-8FC4-349F1A1719DC}" type="slidenum">
              <a:rPr lang="fr-FR" altLang="fr-FR" smtClean="0"/>
              <a:pPr algn="l"/>
              <a:t>11</a:t>
            </a:fld>
            <a:endParaRPr lang="fr-FR" altLang="fr-FR" dirty="0"/>
          </a:p>
        </p:txBody>
      </p:sp>
      <p:graphicFrame>
        <p:nvGraphicFramePr>
          <p:cNvPr id="7" name="Table 6">
            <a:extLst>
              <a:ext uri="{FF2B5EF4-FFF2-40B4-BE49-F238E27FC236}">
                <a16:creationId xmlns:a16="http://schemas.microsoft.com/office/drawing/2014/main" id="{FBACCD9A-8854-5FF6-7345-3F089436D141}"/>
              </a:ext>
            </a:extLst>
          </p:cNvPr>
          <p:cNvGraphicFramePr>
            <a:graphicFrameLocks noGrp="1"/>
          </p:cNvGraphicFramePr>
          <p:nvPr>
            <p:extLst>
              <p:ext uri="{D42A27DB-BD31-4B8C-83A1-F6EECF244321}">
                <p14:modId xmlns:p14="http://schemas.microsoft.com/office/powerpoint/2010/main" val="1654707775"/>
              </p:ext>
            </p:extLst>
          </p:nvPr>
        </p:nvGraphicFramePr>
        <p:xfrm>
          <a:off x="3936307" y="1326498"/>
          <a:ext cx="5114732" cy="1261695"/>
        </p:xfrm>
        <a:graphic>
          <a:graphicData uri="http://schemas.openxmlformats.org/drawingml/2006/table">
            <a:tbl>
              <a:tblPr bandRow="1">
                <a:tableStyleId>{2D5ABB26-0587-4C30-8999-92F81FD0307C}</a:tableStyleId>
              </a:tblPr>
              <a:tblGrid>
                <a:gridCol w="656254">
                  <a:extLst>
                    <a:ext uri="{9D8B030D-6E8A-4147-A177-3AD203B41FA5}">
                      <a16:colId xmlns:a16="http://schemas.microsoft.com/office/drawing/2014/main" val="4176194860"/>
                    </a:ext>
                  </a:extLst>
                </a:gridCol>
                <a:gridCol w="1258363">
                  <a:extLst>
                    <a:ext uri="{9D8B030D-6E8A-4147-A177-3AD203B41FA5}">
                      <a16:colId xmlns:a16="http://schemas.microsoft.com/office/drawing/2014/main" val="2075933345"/>
                    </a:ext>
                  </a:extLst>
                </a:gridCol>
                <a:gridCol w="3200115">
                  <a:extLst>
                    <a:ext uri="{9D8B030D-6E8A-4147-A177-3AD203B41FA5}">
                      <a16:colId xmlns:a16="http://schemas.microsoft.com/office/drawing/2014/main" val="1467095401"/>
                    </a:ext>
                  </a:extLst>
                </a:gridCol>
              </a:tblGrid>
              <a:tr h="252339">
                <a:tc>
                  <a:txBody>
                    <a:bodyPr/>
                    <a:lstStyle/>
                    <a:p>
                      <a:pPr algn="just">
                        <a:spcBef>
                          <a:spcPts val="600"/>
                        </a:spcBef>
                        <a:spcAft>
                          <a:spcPts val="600"/>
                        </a:spcAft>
                      </a:pPr>
                      <a:r>
                        <a:rPr lang="en-US" sz="1600" b="1" kern="100" dirty="0">
                          <a:solidFill>
                            <a:schemeClr val="bg1"/>
                          </a:solidFill>
                          <a:effectLst/>
                          <a:latin typeface="Saira"/>
                          <a:ea typeface="Calibri Light" panose="020F0302020204030204" pitchFamily="34" charset="0"/>
                          <a:cs typeface="Calibri Light" panose="020F0302020204030204" pitchFamily="34" charset="0"/>
                        </a:rPr>
                        <a:t>Root</a:t>
                      </a:r>
                    </a:p>
                  </a:txBody>
                  <a:tcPr marL="68580" marR="68580" marT="0" marB="0">
                    <a:solidFill>
                      <a:schemeClr val="accent1">
                        <a:lumMod val="75000"/>
                      </a:schemeClr>
                    </a:solidFill>
                  </a:tcPr>
                </a:tc>
                <a:tc>
                  <a:txBody>
                    <a:bodyPr/>
                    <a:lstStyle/>
                    <a:p>
                      <a:pPr marL="22860" algn="just">
                        <a:spcBef>
                          <a:spcPts val="600"/>
                        </a:spcBef>
                        <a:spcAft>
                          <a:spcPts val="600"/>
                        </a:spcAft>
                      </a:pPr>
                      <a:endParaRPr lang="en-US" sz="1600" kern="100" dirty="0">
                        <a:effectLst/>
                        <a:latin typeface="Saira"/>
                        <a:ea typeface="Calibri Light" panose="020F0302020204030204" pitchFamily="34" charset="0"/>
                        <a:cs typeface="Calibri Light" panose="020F0302020204030204" pitchFamily="34" charset="0"/>
                      </a:endParaRPr>
                    </a:p>
                  </a:txBody>
                  <a:tcPr marL="68580" marR="68580" marT="0" marB="0">
                    <a:solidFill>
                      <a:schemeClr val="accent1">
                        <a:lumMod val="75000"/>
                      </a:schemeClr>
                    </a:solidFill>
                  </a:tcPr>
                </a:tc>
                <a:tc>
                  <a:txBody>
                    <a:bodyPr/>
                    <a:lstStyle/>
                    <a:p>
                      <a:pPr marL="22860" algn="just">
                        <a:spcBef>
                          <a:spcPts val="600"/>
                        </a:spcBef>
                        <a:spcAft>
                          <a:spcPts val="600"/>
                        </a:spcAft>
                      </a:pPr>
                      <a:endParaRPr lang="en-US" sz="1600" kern="100" dirty="0">
                        <a:effectLst/>
                        <a:latin typeface="Saira"/>
                        <a:ea typeface="Calibri Light" panose="020F0302020204030204" pitchFamily="34" charset="0"/>
                        <a:cs typeface="Calibri Light" panose="020F0302020204030204" pitchFamily="34" charset="0"/>
                      </a:endParaRPr>
                    </a:p>
                  </a:txBody>
                  <a:tcPr marL="68580" marR="68580" marT="0" marB="0">
                    <a:lnR w="12700" cap="flat" cmpd="sng" algn="ctr">
                      <a:noFill/>
                      <a:prstDash val="solid"/>
                      <a:round/>
                      <a:headEnd type="none" w="med" len="med"/>
                      <a:tailEnd type="none" w="med" len="med"/>
                    </a:lnR>
                    <a:solidFill>
                      <a:schemeClr val="accent1">
                        <a:lumMod val="75000"/>
                      </a:schemeClr>
                    </a:solidFill>
                  </a:tcPr>
                </a:tc>
                <a:extLst>
                  <a:ext uri="{0D108BD9-81ED-4DB2-BD59-A6C34878D82A}">
                    <a16:rowId xmlns:a16="http://schemas.microsoft.com/office/drawing/2014/main" val="1793545133"/>
                  </a:ext>
                </a:extLst>
              </a:tr>
              <a:tr h="252339">
                <a:tc>
                  <a:txBody>
                    <a:bodyPr/>
                    <a:lstStyle/>
                    <a:p>
                      <a:pPr algn="l">
                        <a:spcBef>
                          <a:spcPts val="600"/>
                        </a:spcBef>
                        <a:spcAft>
                          <a:spcPts val="600"/>
                        </a:spcAft>
                      </a:pPr>
                      <a:r>
                        <a:rPr lang="en-US" sz="1600" b="1" kern="100" dirty="0">
                          <a:effectLst/>
                          <a:latin typeface="Saira"/>
                          <a:ea typeface="Calibri Light" panose="020F0302020204030204" pitchFamily="34" charset="0"/>
                          <a:cs typeface="Calibri Light" panose="020F0302020204030204" pitchFamily="34" charset="0"/>
                        </a:rPr>
                        <a:t> </a:t>
                      </a:r>
                      <a:r>
                        <a:rPr lang="en-US" sz="1600" b="1" kern="100" dirty="0">
                          <a:solidFill>
                            <a:srgbClr val="FF0000"/>
                          </a:solidFill>
                          <a:effectLst/>
                          <a:latin typeface="Saira"/>
                          <a:ea typeface="Calibri Light" panose="020F0302020204030204" pitchFamily="34" charset="0"/>
                          <a:cs typeface="Calibri Light" panose="020F0302020204030204" pitchFamily="34" charset="0"/>
                        </a:rPr>
                        <a:t>I</a:t>
                      </a:r>
                    </a:p>
                  </a:txBody>
                  <a:tcPr marL="68580" marR="68580" marT="0" marB="0">
                    <a:solidFill>
                      <a:schemeClr val="bg1"/>
                    </a:solidFill>
                  </a:tcPr>
                </a:tc>
                <a:tc>
                  <a:txBody>
                    <a:bodyPr/>
                    <a:lstStyle/>
                    <a:p>
                      <a:pPr marL="22860" algn="just">
                        <a:spcBef>
                          <a:spcPts val="600"/>
                        </a:spcBef>
                        <a:spcAft>
                          <a:spcPts val="600"/>
                        </a:spcAft>
                      </a:pPr>
                      <a:r>
                        <a:rPr lang="ka-GE" sz="1600" b="1" u="sng" kern="100" dirty="0">
                          <a:effectLst/>
                          <a:latin typeface="Calibri Light" panose="020F0302020204030204" pitchFamily="34" charset="0"/>
                          <a:ea typeface="Calibri Light" panose="020F0302020204030204" pitchFamily="34" charset="0"/>
                          <a:cs typeface="Calibri Light" panose="020F0302020204030204" pitchFamily="34" charset="0"/>
                        </a:rPr>
                        <a:t>ი</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00" dirty="0" err="1">
                          <a:effectLst/>
                          <a:latin typeface="Saira"/>
                          <a:ea typeface="Calibri Light" panose="020F0302020204030204" pitchFamily="34" charset="0"/>
                          <a:cs typeface="Calibri Light" panose="020F0302020204030204" pitchFamily="34" charset="0"/>
                        </a:rPr>
                        <a:t>i</a:t>
                      </a:r>
                      <a:r>
                        <a:rPr lang="en-US" sz="1600" kern="100" dirty="0">
                          <a:effectLst/>
                          <a:latin typeface="Saira"/>
                          <a:ea typeface="Calibri Light" panose="020F0302020204030204" pitchFamily="34" charset="0"/>
                          <a:cs typeface="Calibri Light" panose="020F0302020204030204" pitchFamily="34" charset="0"/>
                        </a:rPr>
                        <a:t>) OR </a:t>
                      </a:r>
                      <a:r>
                        <a:rPr lang="ka-GE" sz="1600" b="1" u="sng" kern="100" dirty="0">
                          <a:effectLst/>
                          <a:latin typeface="Calibri Light" panose="020F0302020204030204" pitchFamily="34" charset="0"/>
                          <a:ea typeface="Calibri Light" panose="020F0302020204030204" pitchFamily="34" charset="0"/>
                          <a:cs typeface="Calibri Light" panose="020F0302020204030204" pitchFamily="34" charset="0"/>
                        </a:rPr>
                        <a:t>ე</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00" dirty="0">
                          <a:effectLst/>
                          <a:latin typeface="Saira"/>
                          <a:ea typeface="Calibri Light" panose="020F0302020204030204" pitchFamily="34" charset="0"/>
                          <a:cs typeface="Calibri Light" panose="020F0302020204030204" pitchFamily="34" charset="0"/>
                        </a:rPr>
                        <a:t>e</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a:t>
                      </a:r>
                      <a:endParaRPr lang="en-US" sz="1600" kern="100" dirty="0">
                        <a:effectLst/>
                        <a:latin typeface="Saira"/>
                        <a:ea typeface="Calibri Light" panose="020F0302020204030204" pitchFamily="34" charset="0"/>
                        <a:cs typeface="Calibri Light" panose="020F0302020204030204" pitchFamily="34" charset="0"/>
                      </a:endParaRPr>
                    </a:p>
                  </a:txBody>
                  <a:tcPr marL="68580" marR="68580" marT="0" marB="0"/>
                </a:tc>
                <a:tc>
                  <a:txBody>
                    <a:bodyPr/>
                    <a:lstStyle/>
                    <a:p>
                      <a:pPr marL="22860" algn="just">
                        <a:spcBef>
                          <a:spcPts val="600"/>
                        </a:spcBef>
                        <a:spcAft>
                          <a:spcPts val="600"/>
                        </a:spcAft>
                      </a:pP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ვ</a:t>
                      </a:r>
                      <a:r>
                        <a:rPr lang="en-US" sz="1600" b="1" kern="1200" dirty="0">
                          <a:solidFill>
                            <a:srgbClr val="FF0000"/>
                          </a:solidFill>
                          <a:effectLst/>
                          <a:latin typeface="Saira"/>
                          <a:ea typeface="Calibri Light" panose="020F0302020204030204" pitchFamily="34" charset="0"/>
                          <a:cs typeface="Calibri Light" panose="020F0302020204030204" pitchFamily="34" charset="0"/>
                        </a:rPr>
                        <a:t>I</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დ = ვ</a:t>
                      </a:r>
                      <a:r>
                        <a:rPr lang="ka-GE" sz="1600" b="1" u="sng"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ი</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დ </a:t>
                      </a:r>
                      <a:r>
                        <a:rPr lang="en-US" sz="1600" kern="1200" dirty="0">
                          <a:solidFill>
                            <a:schemeClr val="tx1"/>
                          </a:solidFill>
                          <a:effectLst/>
                          <a:latin typeface="Saira"/>
                          <a:ea typeface="Calibri Light" panose="020F0302020204030204" pitchFamily="34" charset="0"/>
                          <a:cs typeface="Calibri Light" panose="020F0302020204030204" pitchFamily="34" charset="0"/>
                        </a:rPr>
                        <a:t>OR </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ვ</a:t>
                      </a:r>
                      <a:r>
                        <a:rPr lang="ka-GE" sz="1600" b="1" u="sng"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ე</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დ</a:t>
                      </a:r>
                      <a:r>
                        <a:rPr lang="en-US" sz="1600" kern="1200" dirty="0">
                          <a:solidFill>
                            <a:schemeClr val="tx1"/>
                          </a:solidFill>
                          <a:effectLst/>
                          <a:latin typeface="Saira"/>
                          <a:ea typeface="Calibri Light" panose="020F0302020204030204" pitchFamily="34" charset="0"/>
                          <a:cs typeface="Calibri Light" panose="020F0302020204030204" pitchFamily="34" charset="0"/>
                        </a:rPr>
                        <a:t> (vid OR </a:t>
                      </a:r>
                      <a:r>
                        <a:rPr lang="en-US" sz="1600" kern="1200" dirty="0" err="1">
                          <a:solidFill>
                            <a:schemeClr val="tx1"/>
                          </a:solidFill>
                          <a:effectLst/>
                          <a:latin typeface="Saira"/>
                          <a:ea typeface="Calibri Light" panose="020F0302020204030204" pitchFamily="34" charset="0"/>
                          <a:cs typeface="Calibri Light" panose="020F0302020204030204" pitchFamily="34" charset="0"/>
                        </a:rPr>
                        <a:t>ved</a:t>
                      </a:r>
                      <a:r>
                        <a:rPr lang="en-US" sz="1600" kern="1200" dirty="0">
                          <a:solidFill>
                            <a:schemeClr val="tx1"/>
                          </a:solidFill>
                          <a:effectLst/>
                          <a:latin typeface="Saira"/>
                          <a:ea typeface="Calibri Light" panose="020F0302020204030204" pitchFamily="34" charset="0"/>
                          <a:cs typeface="Calibri Light" panose="020F0302020204030204" pitchFamily="34" charset="0"/>
                        </a:rPr>
                        <a:t>)</a:t>
                      </a:r>
                      <a:endParaRPr lang="en-US" sz="1600" kern="100" dirty="0">
                        <a:effectLst/>
                        <a:latin typeface="Saira"/>
                        <a:ea typeface="Calibri Light" panose="020F0302020204030204" pitchFamily="34" charset="0"/>
                        <a:cs typeface="Calibri Light" panose="020F0302020204030204" pitchFamily="34"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935599494"/>
                  </a:ext>
                </a:extLst>
              </a:tr>
              <a:tr h="252339">
                <a:tc>
                  <a:txBody>
                    <a:bodyPr/>
                    <a:lstStyle/>
                    <a:p>
                      <a:pPr algn="l">
                        <a:spcBef>
                          <a:spcPts val="600"/>
                        </a:spcBef>
                        <a:spcAft>
                          <a:spcPts val="600"/>
                        </a:spcAft>
                      </a:pPr>
                      <a:r>
                        <a:rPr lang="en-US" sz="1600" b="1" kern="100" dirty="0">
                          <a:solidFill>
                            <a:srgbClr val="FF0000"/>
                          </a:solidFill>
                          <a:effectLst/>
                          <a:latin typeface="Saira"/>
                          <a:ea typeface="Calibri Light" panose="020F0302020204030204" pitchFamily="34" charset="0"/>
                          <a:cs typeface="Calibri Light" panose="020F0302020204030204" pitchFamily="34" charset="0"/>
                        </a:rPr>
                        <a:t> A</a:t>
                      </a:r>
                    </a:p>
                  </a:txBody>
                  <a:tcPr marL="68580" marR="68580" marT="0" marB="0">
                    <a:solidFill>
                      <a:schemeClr val="bg1"/>
                    </a:solidFill>
                  </a:tcPr>
                </a:tc>
                <a:tc>
                  <a:txBody>
                    <a:bodyPr/>
                    <a:lstStyle/>
                    <a:p>
                      <a:pPr marL="22860" algn="just">
                        <a:spcBef>
                          <a:spcPts val="600"/>
                        </a:spcBef>
                        <a:spcAft>
                          <a:spcPts val="600"/>
                        </a:spcAft>
                      </a:pPr>
                      <a:r>
                        <a:rPr lang="ka-GE" sz="1600" b="1" u="sng" kern="100" dirty="0">
                          <a:effectLst/>
                          <a:latin typeface="Calibri Light" panose="020F0302020204030204" pitchFamily="34" charset="0"/>
                          <a:ea typeface="Calibri Light" panose="020F0302020204030204" pitchFamily="34" charset="0"/>
                          <a:cs typeface="Calibri Light" panose="020F0302020204030204" pitchFamily="34" charset="0"/>
                        </a:rPr>
                        <a:t>ა</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00" dirty="0">
                          <a:effectLst/>
                          <a:latin typeface="Saira"/>
                          <a:ea typeface="Calibri Light" panose="020F0302020204030204" pitchFamily="34" charset="0"/>
                          <a:cs typeface="Calibri Light" panose="020F0302020204030204" pitchFamily="34" charset="0"/>
                        </a:rPr>
                        <a:t>a</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a:t>
                      </a:r>
                      <a:r>
                        <a:rPr lang="en-US" sz="1600" kern="100" dirty="0">
                          <a:effectLst/>
                          <a:latin typeface="Saira"/>
                          <a:ea typeface="Calibri Light" panose="020F0302020204030204" pitchFamily="34" charset="0"/>
                          <a:cs typeface="Calibri Light" panose="020F0302020204030204" pitchFamily="34" charset="0"/>
                        </a:rPr>
                        <a:t> OR </a:t>
                      </a:r>
                      <a:r>
                        <a:rPr lang="en-US" sz="1600" b="0" kern="100" dirty="0">
                          <a:effectLst/>
                          <a:latin typeface="Saira"/>
                          <a:ea typeface="Calibri Light" panose="020F0302020204030204" pitchFamily="34" charset="0"/>
                          <a:cs typeface="Calibri Light" panose="020F0302020204030204" pitchFamily="34" charset="0"/>
                        </a:rPr>
                        <a:t>Null</a:t>
                      </a:r>
                    </a:p>
                  </a:txBody>
                  <a:tcPr marL="68580" marR="68580" marT="0" marB="0"/>
                </a:tc>
                <a:tc>
                  <a:txBody>
                    <a:bodyPr/>
                    <a:lstStyle/>
                    <a:p>
                      <a:pPr marL="22860" algn="just">
                        <a:spcBef>
                          <a:spcPts val="600"/>
                        </a:spcBef>
                        <a:spcAft>
                          <a:spcPts val="600"/>
                        </a:spcAft>
                      </a:pP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სხ</a:t>
                      </a:r>
                      <a:r>
                        <a:rPr lang="en-US" sz="1600" b="1" kern="1200" dirty="0">
                          <a:solidFill>
                            <a:srgbClr val="FF0000"/>
                          </a:solidFill>
                          <a:effectLst/>
                          <a:latin typeface="Saira"/>
                          <a:ea typeface="Calibri Light" panose="020F0302020204030204" pitchFamily="34" charset="0"/>
                          <a:cs typeface="Calibri Light" panose="020F0302020204030204" pitchFamily="34" charset="0"/>
                        </a:rPr>
                        <a:t>A</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ლ = </a:t>
                      </a:r>
                      <a:r>
                        <a:rPr lang="ka-GE" sz="1600" kern="1200" dirty="0" err="1">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სხლ</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200" dirty="0">
                          <a:solidFill>
                            <a:schemeClr val="tx1"/>
                          </a:solidFill>
                          <a:effectLst/>
                          <a:latin typeface="Saira"/>
                          <a:ea typeface="Calibri Light" panose="020F0302020204030204" pitchFamily="34" charset="0"/>
                          <a:cs typeface="Calibri Light" panose="020F0302020204030204" pitchFamily="34" charset="0"/>
                        </a:rPr>
                        <a:t>OR </a:t>
                      </a:r>
                      <a:r>
                        <a:rPr lang="ka-GE" sz="1600" kern="1200" dirty="0" err="1">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სხ</a:t>
                      </a:r>
                      <a:r>
                        <a:rPr lang="ka-GE" sz="1600" b="0" u="none" kern="1200" dirty="0" err="1">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ა</a:t>
                      </a:r>
                      <a:r>
                        <a:rPr lang="ka-GE" sz="1600" kern="1200" dirty="0" err="1">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ლ</a:t>
                      </a:r>
                      <a:r>
                        <a:rPr lang="en-US"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200" dirty="0" err="1">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skhl</a:t>
                      </a:r>
                      <a:r>
                        <a:rPr lang="en-US"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200" dirty="0" err="1">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skhal</a:t>
                      </a:r>
                      <a:r>
                        <a:rPr lang="en-US"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t>
                      </a:r>
                      <a:endParaRPr lang="en-US" sz="1600" kern="100" dirty="0">
                        <a:effectLst/>
                        <a:latin typeface="Saira"/>
                        <a:ea typeface="Calibri Light" panose="020F0302020204030204" pitchFamily="34" charset="0"/>
                        <a:cs typeface="Calibri Light" panose="020F0302020204030204" pitchFamily="34"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928505301"/>
                  </a:ext>
                </a:extLst>
              </a:tr>
              <a:tr h="252339">
                <a:tc>
                  <a:txBody>
                    <a:bodyPr/>
                    <a:lstStyle/>
                    <a:p>
                      <a:pPr algn="l">
                        <a:spcBef>
                          <a:spcPts val="600"/>
                        </a:spcBef>
                        <a:spcAft>
                          <a:spcPts val="600"/>
                        </a:spcAft>
                      </a:pPr>
                      <a:r>
                        <a:rPr lang="en-US" sz="1600" b="1" kern="100" dirty="0">
                          <a:solidFill>
                            <a:srgbClr val="FF0000"/>
                          </a:solidFill>
                          <a:effectLst/>
                          <a:latin typeface="Saira"/>
                          <a:ea typeface="Calibri Light" panose="020F0302020204030204" pitchFamily="34" charset="0"/>
                          <a:cs typeface="Calibri Light" panose="020F0302020204030204" pitchFamily="34" charset="0"/>
                        </a:rPr>
                        <a:t> u</a:t>
                      </a:r>
                    </a:p>
                  </a:txBody>
                  <a:tcPr marL="68580" marR="68580" marT="0" marB="0">
                    <a:solidFill>
                      <a:schemeClr val="bg1"/>
                    </a:solidFill>
                  </a:tcPr>
                </a:tc>
                <a:tc>
                  <a:txBody>
                    <a:bodyPr/>
                    <a:lstStyle/>
                    <a:p>
                      <a:pPr marL="22860" algn="just">
                        <a:spcBef>
                          <a:spcPts val="600"/>
                        </a:spcBef>
                        <a:spcAft>
                          <a:spcPts val="600"/>
                        </a:spcAft>
                      </a:pPr>
                      <a:r>
                        <a:rPr lang="ka-GE" sz="1600" b="1" u="sng" kern="100" dirty="0">
                          <a:effectLst/>
                          <a:latin typeface="Calibri Light" panose="020F0302020204030204" pitchFamily="34" charset="0"/>
                          <a:ea typeface="Calibri Light" panose="020F0302020204030204" pitchFamily="34" charset="0"/>
                          <a:cs typeface="Calibri Light" panose="020F0302020204030204" pitchFamily="34" charset="0"/>
                        </a:rPr>
                        <a:t>ვ</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00" dirty="0">
                          <a:effectLst/>
                          <a:latin typeface="Saira"/>
                          <a:ea typeface="Calibri Light" panose="020F0302020204030204" pitchFamily="34" charset="0"/>
                          <a:cs typeface="Calibri Light" panose="020F0302020204030204" pitchFamily="34" charset="0"/>
                        </a:rPr>
                        <a:t>v</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a:t>
                      </a:r>
                      <a:endParaRPr lang="en-US" sz="1600" kern="100" dirty="0">
                        <a:effectLst/>
                        <a:latin typeface="Saira"/>
                        <a:ea typeface="Calibri Light" panose="020F0302020204030204" pitchFamily="34" charset="0"/>
                        <a:cs typeface="Calibri Light" panose="020F0302020204030204" pitchFamily="34" charset="0"/>
                      </a:endParaRPr>
                    </a:p>
                  </a:txBody>
                  <a:tcPr marL="68580" marR="68580" marT="0" marB="0"/>
                </a:tc>
                <a:tc>
                  <a:txBody>
                    <a:bodyPr/>
                    <a:lstStyle/>
                    <a:p>
                      <a:pPr marL="22860" algn="just">
                        <a:spcBef>
                          <a:spcPts val="600"/>
                        </a:spcBef>
                        <a:spcAft>
                          <a:spcPts val="600"/>
                        </a:spcAft>
                      </a:pP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ხილ</a:t>
                      </a:r>
                      <a:r>
                        <a:rPr lang="en-US" sz="1600" b="1" kern="1200" dirty="0">
                          <a:solidFill>
                            <a:srgbClr val="FF0000"/>
                          </a:solidFill>
                          <a:effectLst/>
                          <a:latin typeface="Saira"/>
                          <a:ea typeface="Calibri Light" panose="020F0302020204030204" pitchFamily="34" charset="0"/>
                          <a:cs typeface="Calibri Light" panose="020F0302020204030204" pitchFamily="34" charset="0"/>
                        </a:rPr>
                        <a:t>u</a:t>
                      </a:r>
                      <a:r>
                        <a:rPr lang="en-US" sz="1600" kern="1200" dirty="0">
                          <a:solidFill>
                            <a:schemeClr val="tx1"/>
                          </a:solidFill>
                          <a:effectLst/>
                          <a:latin typeface="Saira"/>
                          <a:ea typeface="Calibri Light" panose="020F0302020204030204" pitchFamily="34" charset="0"/>
                          <a:cs typeface="Calibri Light" panose="020F0302020204030204" pitchFamily="34" charset="0"/>
                        </a:rPr>
                        <a:t> = </a:t>
                      </a:r>
                      <a:r>
                        <a:rPr lang="ka-GE" sz="1600" kern="1200" dirty="0" err="1">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ხილ</a:t>
                      </a:r>
                      <a:r>
                        <a:rPr lang="ka-GE" sz="1600" b="0" u="none" kern="1200" dirty="0" err="1">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ვ</a:t>
                      </a:r>
                      <a:r>
                        <a:rPr lang="en-US" sz="1600" b="0" u="none"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b="0" u="none" kern="1200" dirty="0" err="1">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khilv</a:t>
                      </a:r>
                      <a:r>
                        <a:rPr lang="en-US" sz="1600" b="0" u="none"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t>
                      </a:r>
                      <a:endParaRPr lang="en-US" sz="1600" b="0" u="none" kern="100" dirty="0">
                        <a:effectLst/>
                        <a:latin typeface="Saira"/>
                        <a:ea typeface="Calibri Light" panose="020F0302020204030204" pitchFamily="34" charset="0"/>
                        <a:cs typeface="Calibri Light" panose="020F0302020204030204" pitchFamily="34"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885552323"/>
                  </a:ext>
                </a:extLst>
              </a:tr>
              <a:tr h="252339">
                <a:tc>
                  <a:txBody>
                    <a:bodyPr/>
                    <a:lstStyle/>
                    <a:p>
                      <a:pPr algn="l">
                        <a:spcBef>
                          <a:spcPts val="600"/>
                        </a:spcBef>
                        <a:spcAft>
                          <a:spcPts val="600"/>
                        </a:spcAft>
                      </a:pPr>
                      <a:r>
                        <a:rPr lang="en-US" sz="1600" kern="100" dirty="0">
                          <a:effectLst/>
                          <a:latin typeface="Saira"/>
                          <a:ea typeface="Calibri Light" panose="020F0302020204030204" pitchFamily="34" charset="0"/>
                          <a:cs typeface="Calibri Light" panose="020F0302020204030204" pitchFamily="34" charset="0"/>
                        </a:rPr>
                        <a:t> …</a:t>
                      </a:r>
                    </a:p>
                  </a:txBody>
                  <a:tcPr marL="68580" marR="68580" marT="0" marB="0">
                    <a:solidFill>
                      <a:schemeClr val="bg1"/>
                    </a:solidFill>
                  </a:tcPr>
                </a:tc>
                <a:tc>
                  <a:txBody>
                    <a:bodyPr/>
                    <a:lstStyle/>
                    <a:p>
                      <a:pPr marL="22860" algn="just">
                        <a:spcBef>
                          <a:spcPts val="600"/>
                        </a:spcBef>
                        <a:spcAft>
                          <a:spcPts val="600"/>
                        </a:spcAft>
                      </a:pPr>
                      <a:r>
                        <a:rPr lang="en-US" sz="1600" kern="100" dirty="0">
                          <a:effectLst/>
                          <a:latin typeface="Saira"/>
                          <a:ea typeface="Calibri Light" panose="020F0302020204030204" pitchFamily="34" charset="0"/>
                          <a:cs typeface="Calibri Light" panose="020F0302020204030204" pitchFamily="34" charset="0"/>
                        </a:rPr>
                        <a:t>…</a:t>
                      </a:r>
                    </a:p>
                  </a:txBody>
                  <a:tcPr marL="68580" marR="68580" marT="0" marB="0"/>
                </a:tc>
                <a:tc>
                  <a:txBody>
                    <a:bodyPr/>
                    <a:lstStyle/>
                    <a:p>
                      <a:pPr marL="22860" algn="just">
                        <a:spcBef>
                          <a:spcPts val="600"/>
                        </a:spcBef>
                        <a:spcAft>
                          <a:spcPts val="600"/>
                        </a:spcAft>
                      </a:pPr>
                      <a:r>
                        <a:rPr lang="en-US" sz="1600" kern="100" dirty="0">
                          <a:effectLst/>
                          <a:latin typeface="Saira"/>
                          <a:ea typeface="Calibri Light" panose="020F0302020204030204" pitchFamily="34" charset="0"/>
                          <a:cs typeface="Calibri Light" panose="020F0302020204030204" pitchFamily="34" charset="0"/>
                        </a:rPr>
                        <a:t>…</a:t>
                      </a: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965805908"/>
                  </a:ext>
                </a:extLst>
              </a:tr>
            </a:tbl>
          </a:graphicData>
        </a:graphic>
      </p:graphicFrame>
      <p:sp>
        <p:nvSpPr>
          <p:cNvPr id="3" name="TextBox 2">
            <a:extLst>
              <a:ext uri="{FF2B5EF4-FFF2-40B4-BE49-F238E27FC236}">
                <a16:creationId xmlns:a16="http://schemas.microsoft.com/office/drawing/2014/main" id="{51BF3C8F-B293-2497-F7CC-02CB7D48BEEE}"/>
              </a:ext>
            </a:extLst>
          </p:cNvPr>
          <p:cNvSpPr txBox="1"/>
          <p:nvPr/>
        </p:nvSpPr>
        <p:spPr>
          <a:xfrm>
            <a:off x="1872343" y="748060"/>
            <a:ext cx="7278275" cy="369332"/>
          </a:xfrm>
          <a:prstGeom prst="rect">
            <a:avLst/>
          </a:prstGeom>
          <a:noFill/>
        </p:spPr>
        <p:txBody>
          <a:bodyPr wrap="none" rtlCol="0">
            <a:spAutoFit/>
          </a:bodyPr>
          <a:lstStyle/>
          <a:p>
            <a:pPr algn="l"/>
            <a:r>
              <a:rPr lang="en-US" sz="1800" dirty="0"/>
              <a:t>Example of Fields that are systematically present but with specific encoding</a:t>
            </a:r>
            <a:endParaRPr lang="en-US" dirty="0">
              <a:latin typeface="Saira" pitchFamily="2" charset="77"/>
            </a:endParaRPr>
          </a:p>
        </p:txBody>
      </p:sp>
      <p:sp>
        <p:nvSpPr>
          <p:cNvPr id="4" name="Content Placeholder 4">
            <a:extLst>
              <a:ext uri="{FF2B5EF4-FFF2-40B4-BE49-F238E27FC236}">
                <a16:creationId xmlns:a16="http://schemas.microsoft.com/office/drawing/2014/main" id="{5036AC05-3735-2BB6-7F52-1E0B52C12FA5}"/>
              </a:ext>
            </a:extLst>
          </p:cNvPr>
          <p:cNvSpPr txBox="1">
            <a:spLocks/>
          </p:cNvSpPr>
          <p:nvPr/>
        </p:nvSpPr>
        <p:spPr bwMode="auto">
          <a:xfrm>
            <a:off x="4041508" y="2928215"/>
            <a:ext cx="4660426" cy="1489060"/>
          </a:xfrm>
          <a:prstGeom prst="rect">
            <a:avLst/>
          </a:prstGeom>
          <a:noFill/>
          <a:ln>
            <a:noFill/>
          </a:ln>
          <a:extLst>
            <a:ext uri="{FAA26D3D-D897-4be2-8F04-BA451C77F1D7}"/>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1800" b="0" kern="1200">
                <a:solidFill>
                  <a:schemeClr val="tx1"/>
                </a:solidFill>
                <a:latin typeface="Saira" charset="0"/>
                <a:ea typeface="Saira" charset="0"/>
                <a:cs typeface="Saira" charset="0"/>
              </a:defRPr>
            </a:lvl1pPr>
            <a:lvl2pPr marL="628650" indent="-285750" algn="l" rtl="0" eaLnBrk="0" fontAlgn="base" hangingPunct="0">
              <a:lnSpc>
                <a:spcPct val="90000"/>
              </a:lnSpc>
              <a:spcBef>
                <a:spcPts val="500"/>
              </a:spcBef>
              <a:spcAft>
                <a:spcPct val="0"/>
              </a:spcAft>
              <a:buClr>
                <a:srgbClr val="4EB799"/>
              </a:buClr>
              <a:buSzPct val="100000"/>
              <a:buFont typeface="Arial" charset="0"/>
              <a:buChar char="•"/>
              <a:defRPr sz="1650" kern="1200">
                <a:solidFill>
                  <a:schemeClr val="tx1"/>
                </a:solidFill>
                <a:latin typeface="Saira" charset="0"/>
                <a:ea typeface="Saira" charset="0"/>
                <a:cs typeface="Saira"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Saira" charset="0"/>
                <a:ea typeface="Saira" charset="0"/>
                <a:cs typeface="Saira"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350" kern="1200">
                <a:solidFill>
                  <a:schemeClr val="tx1"/>
                </a:solidFill>
                <a:latin typeface="Saira" charset="0"/>
                <a:ea typeface="Saira" charset="0"/>
                <a:cs typeface="Saira"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350" i="1" kern="1200">
                <a:solidFill>
                  <a:schemeClr val="tx1"/>
                </a:solidFill>
                <a:latin typeface="Saira" charset="0"/>
                <a:ea typeface="Saira" charset="0"/>
                <a:cs typeface="Sair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ka-GE" dirty="0"/>
              <a:t>...*</a:t>
            </a:r>
            <a:r>
              <a:rPr lang="ka-GE" dirty="0" err="1"/>
              <a:t>სვლა;ვ</a:t>
            </a:r>
            <a:r>
              <a:rPr lang="en-US" dirty="0">
                <a:solidFill>
                  <a:srgbClr val="FF0000"/>
                </a:solidFill>
              </a:rPr>
              <a:t>I</a:t>
            </a:r>
            <a:r>
              <a:rPr lang="ka-GE" dirty="0"/>
              <a:t>დ...</a:t>
            </a:r>
            <a:r>
              <a:rPr lang="en-US" dirty="0"/>
              <a:t> (</a:t>
            </a:r>
            <a:r>
              <a:rPr lang="ka-GE" dirty="0"/>
              <a:t>...*</a:t>
            </a:r>
            <a:r>
              <a:rPr lang="en-US" dirty="0" err="1"/>
              <a:t>svla</a:t>
            </a:r>
            <a:r>
              <a:rPr lang="ka-GE" dirty="0"/>
              <a:t>;</a:t>
            </a:r>
            <a:r>
              <a:rPr lang="en-US" dirty="0" err="1"/>
              <a:t>v</a:t>
            </a:r>
            <a:r>
              <a:rPr lang="en-US" dirty="0" err="1">
                <a:solidFill>
                  <a:srgbClr val="FF0000"/>
                </a:solidFill>
              </a:rPr>
              <a:t>I</a:t>
            </a:r>
            <a:r>
              <a:rPr lang="en-US" dirty="0" err="1"/>
              <a:t>d</a:t>
            </a:r>
            <a:r>
              <a:rPr lang="ka-GE" dirty="0"/>
              <a:t>...</a:t>
            </a:r>
            <a:r>
              <a:rPr lang="en-US" dirty="0"/>
              <a:t>)</a:t>
            </a:r>
            <a:endParaRPr lang="ka-GE" dirty="0"/>
          </a:p>
          <a:p>
            <a:pPr defTabSz="914400"/>
            <a:endParaRPr lang="ka-GE" dirty="0"/>
          </a:p>
          <a:p>
            <a:pPr defTabSz="914400"/>
            <a:r>
              <a:rPr lang="ka-GE" dirty="0"/>
              <a:t>ავიდეთ;</a:t>
            </a:r>
            <a:r>
              <a:rPr lang="en-US" dirty="0"/>
              <a:t>optative;1;pl;*</a:t>
            </a:r>
            <a:r>
              <a:rPr lang="ka-GE" dirty="0" err="1"/>
              <a:t>სვლა;ვ</a:t>
            </a:r>
            <a:r>
              <a:rPr lang="ka-GE" dirty="0" err="1">
                <a:solidFill>
                  <a:srgbClr val="FF0000"/>
                </a:solidFill>
              </a:rPr>
              <a:t>ი</a:t>
            </a:r>
            <a:r>
              <a:rPr lang="ka-GE" dirty="0" err="1"/>
              <a:t>დ</a:t>
            </a:r>
            <a:r>
              <a:rPr lang="ka-GE" dirty="0"/>
              <a:t>...</a:t>
            </a:r>
          </a:p>
          <a:p>
            <a:pPr defTabSz="914400"/>
            <a:r>
              <a:rPr lang="ka-GE" dirty="0"/>
              <a:t>ავედით;</a:t>
            </a:r>
            <a:r>
              <a:rPr lang="en-US" dirty="0"/>
              <a:t>aorist;1;pl;*</a:t>
            </a:r>
            <a:r>
              <a:rPr lang="ka-GE" dirty="0" err="1"/>
              <a:t>სვლა;ვ</a:t>
            </a:r>
            <a:r>
              <a:rPr lang="ka-GE" dirty="0" err="1">
                <a:solidFill>
                  <a:srgbClr val="FF0000"/>
                </a:solidFill>
              </a:rPr>
              <a:t>ე</a:t>
            </a:r>
            <a:r>
              <a:rPr lang="ka-GE" dirty="0" err="1"/>
              <a:t>დ</a:t>
            </a:r>
            <a:r>
              <a:rPr lang="ka-GE" dirty="0"/>
              <a:t>...</a:t>
            </a:r>
          </a:p>
        </p:txBody>
      </p:sp>
      <p:sp>
        <p:nvSpPr>
          <p:cNvPr id="16" name="Espace réservé du texte 6">
            <a:extLst>
              <a:ext uri="{FF2B5EF4-FFF2-40B4-BE49-F238E27FC236}">
                <a16:creationId xmlns:a16="http://schemas.microsoft.com/office/drawing/2014/main" id="{BE90AA05-B1CA-F82E-E1F6-6C1F5AC7DA62}"/>
              </a:ext>
            </a:extLst>
          </p:cNvPr>
          <p:cNvSpPr>
            <a:spLocks noGrp="1"/>
          </p:cNvSpPr>
          <p:nvPr>
            <p:ph type="body" idx="1"/>
          </p:nvPr>
        </p:nvSpPr>
        <p:spPr>
          <a:xfrm>
            <a:off x="1992702" y="101643"/>
            <a:ext cx="6634832" cy="694794"/>
          </a:xfrm>
        </p:spPr>
        <p:txBody>
          <a:bodyPr/>
          <a:lstStyle/>
          <a:p>
            <a:r>
              <a:rPr lang="en-US" sz="2400" dirty="0">
                <a:solidFill>
                  <a:schemeClr val="bg1"/>
                </a:solidFill>
              </a:rPr>
              <a:t>Construction: Improvement of Intermediate Data</a:t>
            </a:r>
          </a:p>
        </p:txBody>
      </p:sp>
      <p:sp>
        <p:nvSpPr>
          <p:cNvPr id="2" name="TextBox 1">
            <a:extLst>
              <a:ext uri="{FF2B5EF4-FFF2-40B4-BE49-F238E27FC236}">
                <a16:creationId xmlns:a16="http://schemas.microsoft.com/office/drawing/2014/main" id="{BD723FB7-C712-89E9-9775-12AF5C8DF373}"/>
              </a:ext>
            </a:extLst>
          </p:cNvPr>
          <p:cNvSpPr txBox="1"/>
          <p:nvPr/>
        </p:nvSpPr>
        <p:spPr>
          <a:xfrm>
            <a:off x="1580356" y="4417275"/>
            <a:ext cx="3115211" cy="646331"/>
          </a:xfrm>
          <a:prstGeom prst="rect">
            <a:avLst/>
          </a:prstGeom>
          <a:noFill/>
        </p:spPr>
        <p:txBody>
          <a:bodyPr wrap="square" rtlCol="0">
            <a:spAutoFit/>
          </a:bodyPr>
          <a:lstStyle/>
          <a:p>
            <a:r>
              <a:rPr lang="en-US" sz="1800" dirty="0" err="1"/>
              <a:t>avidet</a:t>
            </a:r>
            <a:r>
              <a:rPr lang="ka-GE" sz="1800" dirty="0"/>
              <a:t>;</a:t>
            </a:r>
            <a:r>
              <a:rPr lang="en-US" sz="1800" dirty="0"/>
              <a:t>optative;1;pl;*</a:t>
            </a:r>
            <a:r>
              <a:rPr lang="en-US" sz="1800" dirty="0" err="1"/>
              <a:t>svla</a:t>
            </a:r>
            <a:r>
              <a:rPr lang="ka-GE" sz="1800" dirty="0"/>
              <a:t>;</a:t>
            </a:r>
            <a:r>
              <a:rPr lang="en-US" sz="1800" dirty="0"/>
              <a:t>v</a:t>
            </a:r>
            <a:r>
              <a:rPr lang="en-US" sz="1800" dirty="0">
                <a:solidFill>
                  <a:srgbClr val="FF0000"/>
                </a:solidFill>
              </a:rPr>
              <a:t>i</a:t>
            </a:r>
            <a:r>
              <a:rPr lang="en-US" sz="1800" dirty="0"/>
              <a:t>d</a:t>
            </a:r>
            <a:r>
              <a:rPr lang="ka-GE" sz="1800" dirty="0"/>
              <a:t>...</a:t>
            </a:r>
            <a:endParaRPr lang="en-US" sz="1800" dirty="0"/>
          </a:p>
          <a:p>
            <a:r>
              <a:rPr lang="en-US" sz="1800" dirty="0" err="1"/>
              <a:t>Let’’s</a:t>
            </a:r>
            <a:r>
              <a:rPr lang="en-US" sz="1800" dirty="0"/>
              <a:t> go up</a:t>
            </a:r>
            <a:endParaRPr lang="en-US" sz="1800" dirty="0">
              <a:latin typeface="Saira" pitchFamily="2" charset="77"/>
            </a:endParaRPr>
          </a:p>
        </p:txBody>
      </p:sp>
      <p:cxnSp>
        <p:nvCxnSpPr>
          <p:cNvPr id="9" name="Straight Arrow Connector 8">
            <a:extLst>
              <a:ext uri="{FF2B5EF4-FFF2-40B4-BE49-F238E27FC236}">
                <a16:creationId xmlns:a16="http://schemas.microsoft.com/office/drawing/2014/main" id="{2EEAEEA4-0428-9903-C7A2-D7588A289AC9}"/>
              </a:ext>
            </a:extLst>
          </p:cNvPr>
          <p:cNvCxnSpPr>
            <a:cxnSpLocks/>
          </p:cNvCxnSpPr>
          <p:nvPr/>
        </p:nvCxnSpPr>
        <p:spPr>
          <a:xfrm flipV="1">
            <a:off x="2057400" y="4016287"/>
            <a:ext cx="2151193" cy="422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3ED1CD6-31E7-0C21-9218-845CD7B40D84}"/>
              </a:ext>
            </a:extLst>
          </p:cNvPr>
          <p:cNvSpPr txBox="1"/>
          <p:nvPr/>
        </p:nvSpPr>
        <p:spPr>
          <a:xfrm>
            <a:off x="5320918" y="4395526"/>
            <a:ext cx="2874539" cy="646331"/>
          </a:xfrm>
          <a:prstGeom prst="rect">
            <a:avLst/>
          </a:prstGeom>
          <a:noFill/>
        </p:spPr>
        <p:txBody>
          <a:bodyPr wrap="square" rtlCol="0">
            <a:spAutoFit/>
          </a:bodyPr>
          <a:lstStyle/>
          <a:p>
            <a:r>
              <a:rPr lang="en-US" sz="1800" dirty="0" err="1"/>
              <a:t>avedit</a:t>
            </a:r>
            <a:r>
              <a:rPr lang="ka-GE" sz="1800" dirty="0"/>
              <a:t>;</a:t>
            </a:r>
            <a:r>
              <a:rPr lang="en-US" sz="1800" dirty="0"/>
              <a:t>aorist;1;pl;*</a:t>
            </a:r>
            <a:r>
              <a:rPr lang="en-US" sz="1800" dirty="0" err="1"/>
              <a:t>svla</a:t>
            </a:r>
            <a:r>
              <a:rPr lang="ka-GE" sz="1800" dirty="0"/>
              <a:t>;</a:t>
            </a:r>
            <a:r>
              <a:rPr lang="en-US" sz="1800" dirty="0" err="1"/>
              <a:t>v</a:t>
            </a:r>
            <a:r>
              <a:rPr lang="en-US" sz="1800" dirty="0" err="1">
                <a:solidFill>
                  <a:srgbClr val="FF0000"/>
                </a:solidFill>
              </a:rPr>
              <a:t>e</a:t>
            </a:r>
            <a:r>
              <a:rPr lang="en-US" sz="1800" dirty="0" err="1"/>
              <a:t>d</a:t>
            </a:r>
            <a:r>
              <a:rPr lang="ka-GE" sz="1800" dirty="0"/>
              <a:t>...</a:t>
            </a:r>
            <a:endParaRPr lang="en-US" sz="1800" dirty="0"/>
          </a:p>
          <a:p>
            <a:r>
              <a:rPr lang="en-US" sz="1800" dirty="0"/>
              <a:t>We went up</a:t>
            </a:r>
            <a:endParaRPr lang="en-US" sz="1800" dirty="0">
              <a:latin typeface="Saira" pitchFamily="2" charset="77"/>
            </a:endParaRPr>
          </a:p>
        </p:txBody>
      </p:sp>
      <p:cxnSp>
        <p:nvCxnSpPr>
          <p:cNvPr id="12" name="Straight Arrow Connector 11">
            <a:extLst>
              <a:ext uri="{FF2B5EF4-FFF2-40B4-BE49-F238E27FC236}">
                <a16:creationId xmlns:a16="http://schemas.microsoft.com/office/drawing/2014/main" id="{481FE007-3A17-8FA6-82C1-EE2340055822}"/>
              </a:ext>
            </a:extLst>
          </p:cNvPr>
          <p:cNvCxnSpPr>
            <a:cxnSpLocks/>
          </p:cNvCxnSpPr>
          <p:nvPr/>
        </p:nvCxnSpPr>
        <p:spPr>
          <a:xfrm flipH="1" flipV="1">
            <a:off x="4620237" y="4395440"/>
            <a:ext cx="681347" cy="239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27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BFC807-875C-20E0-8D67-8EF37636DB2C}"/>
              </a:ext>
            </a:extLst>
          </p:cNvPr>
          <p:cNvSpPr>
            <a:spLocks noGrp="1"/>
          </p:cNvSpPr>
          <p:nvPr>
            <p:ph idx="14"/>
          </p:nvPr>
        </p:nvSpPr>
        <p:spPr>
          <a:xfrm>
            <a:off x="529553" y="1249125"/>
            <a:ext cx="3254508" cy="3437764"/>
          </a:xfrm>
        </p:spPr>
        <p:txBody>
          <a:bodyPr/>
          <a:lstStyle/>
          <a:p>
            <a:r>
              <a:rPr lang="en-US" b="1" dirty="0"/>
              <a:t>Preverb</a:t>
            </a:r>
            <a:r>
              <a:rPr lang="en-US" dirty="0"/>
              <a:t>: some forms start with a preverb that gives an indication similar to English postpositions. There are more than 40 possible preverbs </a:t>
            </a:r>
          </a:p>
          <a:p>
            <a:r>
              <a:rPr lang="en-US" b="1" dirty="0"/>
              <a:t>Verbal noun</a:t>
            </a:r>
            <a:r>
              <a:rPr lang="en-US" dirty="0"/>
              <a:t>: verb lemma root (without preverb)</a:t>
            </a:r>
          </a:p>
          <a:p>
            <a:r>
              <a:rPr lang="en-US" b="1" dirty="0"/>
              <a:t>Masdar</a:t>
            </a:r>
            <a:r>
              <a:rPr lang="en-US" dirty="0"/>
              <a:t>: verb lemma </a:t>
            </a:r>
          </a:p>
          <a:p>
            <a:pPr marL="285750" indent="-285750">
              <a:buFont typeface="Wingdings" panose="05000000000000000000" pitchFamily="2" charset="2"/>
              <a:buChar char="Ø"/>
            </a:pPr>
            <a:r>
              <a:rPr lang="en-US" dirty="0"/>
              <a:t>When verbal noun is available, the script merges it with the preverb</a:t>
            </a:r>
          </a:p>
          <a:p>
            <a:endParaRPr lang="en-US" dirty="0"/>
          </a:p>
        </p:txBody>
      </p:sp>
      <p:sp>
        <p:nvSpPr>
          <p:cNvPr id="6" name="Slide Number Placeholder 5">
            <a:extLst>
              <a:ext uri="{FF2B5EF4-FFF2-40B4-BE49-F238E27FC236}">
                <a16:creationId xmlns:a16="http://schemas.microsoft.com/office/drawing/2014/main" id="{0D628D1F-6707-1B54-876F-620B2867AA6E}"/>
              </a:ext>
            </a:extLst>
          </p:cNvPr>
          <p:cNvSpPr>
            <a:spLocks noGrp="1"/>
          </p:cNvSpPr>
          <p:nvPr>
            <p:ph type="sldNum" sz="quarter" idx="17"/>
          </p:nvPr>
        </p:nvSpPr>
        <p:spPr/>
        <p:txBody>
          <a:bodyPr/>
          <a:lstStyle/>
          <a:p>
            <a:pPr algn="l"/>
            <a:fld id="{5C129364-9E39-A64E-8FC4-349F1A1719DC}" type="slidenum">
              <a:rPr lang="fr-FR" altLang="fr-FR" smtClean="0"/>
              <a:pPr algn="l"/>
              <a:t>12</a:t>
            </a:fld>
            <a:endParaRPr lang="fr-FR" altLang="fr-FR" dirty="0"/>
          </a:p>
        </p:txBody>
      </p:sp>
      <p:graphicFrame>
        <p:nvGraphicFramePr>
          <p:cNvPr id="7" name="Table 6">
            <a:extLst>
              <a:ext uri="{FF2B5EF4-FFF2-40B4-BE49-F238E27FC236}">
                <a16:creationId xmlns:a16="http://schemas.microsoft.com/office/drawing/2014/main" id="{FBACCD9A-8854-5FF6-7345-3F089436D141}"/>
              </a:ext>
            </a:extLst>
          </p:cNvPr>
          <p:cNvGraphicFramePr>
            <a:graphicFrameLocks noGrp="1"/>
          </p:cNvGraphicFramePr>
          <p:nvPr>
            <p:extLst>
              <p:ext uri="{D42A27DB-BD31-4B8C-83A1-F6EECF244321}">
                <p14:modId xmlns:p14="http://schemas.microsoft.com/office/powerpoint/2010/main" val="3163262849"/>
              </p:ext>
            </p:extLst>
          </p:nvPr>
        </p:nvGraphicFramePr>
        <p:xfrm>
          <a:off x="4022124" y="1307015"/>
          <a:ext cx="4955059" cy="3357891"/>
        </p:xfrm>
        <a:graphic>
          <a:graphicData uri="http://schemas.openxmlformats.org/drawingml/2006/table">
            <a:tbl>
              <a:tblPr bandRow="1">
                <a:tableStyleId>{2D5ABB26-0587-4C30-8999-92F81FD0307C}</a:tableStyleId>
              </a:tblPr>
              <a:tblGrid>
                <a:gridCol w="1017267">
                  <a:extLst>
                    <a:ext uri="{9D8B030D-6E8A-4147-A177-3AD203B41FA5}">
                      <a16:colId xmlns:a16="http://schemas.microsoft.com/office/drawing/2014/main" val="4176194860"/>
                    </a:ext>
                  </a:extLst>
                </a:gridCol>
                <a:gridCol w="3937792">
                  <a:extLst>
                    <a:ext uri="{9D8B030D-6E8A-4147-A177-3AD203B41FA5}">
                      <a16:colId xmlns:a16="http://schemas.microsoft.com/office/drawing/2014/main" val="2075933345"/>
                    </a:ext>
                  </a:extLst>
                </a:gridCol>
              </a:tblGrid>
              <a:tr h="252339">
                <a:tc>
                  <a:txBody>
                    <a:bodyPr/>
                    <a:lstStyle/>
                    <a:p>
                      <a:pPr algn="just">
                        <a:spcBef>
                          <a:spcPts val="600"/>
                        </a:spcBef>
                        <a:spcAft>
                          <a:spcPts val="600"/>
                        </a:spcAft>
                      </a:pPr>
                      <a:r>
                        <a:rPr lang="en-US" sz="1600" b="1" kern="100" dirty="0">
                          <a:solidFill>
                            <a:schemeClr val="bg1"/>
                          </a:solidFill>
                          <a:effectLst/>
                          <a:latin typeface="Saira"/>
                          <a:ea typeface="Calibri Light" panose="020F0302020204030204" pitchFamily="34" charset="0"/>
                          <a:cs typeface="Calibri Light" panose="020F0302020204030204" pitchFamily="34" charset="0"/>
                        </a:rPr>
                        <a:t>Preverb </a:t>
                      </a:r>
                    </a:p>
                  </a:txBody>
                  <a:tcPr marL="68580" marR="68580" marT="0" marB="0">
                    <a:solidFill>
                      <a:schemeClr val="accent1">
                        <a:lumMod val="75000"/>
                      </a:schemeClr>
                    </a:solidFill>
                  </a:tcPr>
                </a:tc>
                <a:tc>
                  <a:txBody>
                    <a:bodyPr/>
                    <a:lstStyle/>
                    <a:p>
                      <a:pPr marL="22860" algn="just">
                        <a:spcBef>
                          <a:spcPts val="600"/>
                        </a:spcBef>
                        <a:spcAft>
                          <a:spcPts val="600"/>
                        </a:spcAft>
                      </a:pPr>
                      <a:endParaRPr lang="en-US" sz="1600" kern="100" dirty="0">
                        <a:effectLst/>
                        <a:latin typeface="Saira"/>
                        <a:ea typeface="Calibri Light" panose="020F0302020204030204" pitchFamily="34" charset="0"/>
                        <a:cs typeface="Calibri Light" panose="020F0302020204030204" pitchFamily="34" charset="0"/>
                      </a:endParaRPr>
                    </a:p>
                  </a:txBody>
                  <a:tcPr marL="68580" marR="68580" marT="0" marB="0">
                    <a:lnR w="12700" cap="flat" cmpd="sng" algn="ctr">
                      <a:noFill/>
                      <a:prstDash val="solid"/>
                      <a:round/>
                      <a:headEnd type="none" w="med" len="med"/>
                      <a:tailEnd type="none" w="med" len="med"/>
                    </a:lnR>
                    <a:solidFill>
                      <a:schemeClr val="accent1">
                        <a:lumMod val="75000"/>
                      </a:schemeClr>
                    </a:solidFill>
                  </a:tcPr>
                </a:tc>
                <a:extLst>
                  <a:ext uri="{0D108BD9-81ED-4DB2-BD59-A6C34878D82A}">
                    <a16:rowId xmlns:a16="http://schemas.microsoft.com/office/drawing/2014/main" val="3165962910"/>
                  </a:ext>
                </a:extLst>
              </a:tr>
              <a:tr h="518603">
                <a:tc gridSpan="2">
                  <a:txBody>
                    <a:bodyPr/>
                    <a:lstStyle/>
                    <a:p>
                      <a:pPr marL="22860" algn="just">
                        <a:spcBef>
                          <a:spcPts val="600"/>
                        </a:spcBef>
                        <a:spcAft>
                          <a:spcPts val="600"/>
                        </a:spcAft>
                      </a:pP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ა</a:t>
                      </a:r>
                      <a:r>
                        <a:rPr lang="en-US" sz="1600" kern="1200" dirty="0">
                          <a:solidFill>
                            <a:schemeClr val="tx1"/>
                          </a:solidFill>
                          <a:effectLst/>
                          <a:latin typeface="Saira"/>
                          <a:ea typeface="Calibri Light" panose="020F0302020204030204" pitchFamily="34" charset="0"/>
                          <a:cs typeface="Calibri Light" panose="020F0302020204030204" pitchFamily="34" charset="0"/>
                        </a:rPr>
                        <a:t> (a)</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ამო</a:t>
                      </a:r>
                      <a:r>
                        <a:rPr lang="en-US" sz="1600" kern="1200" dirty="0">
                          <a:solidFill>
                            <a:schemeClr val="tx1"/>
                          </a:solidFill>
                          <a:effectLst/>
                          <a:latin typeface="Saira"/>
                          <a:ea typeface="Calibri Light" panose="020F0302020204030204" pitchFamily="34" charset="0"/>
                          <a:cs typeface="Calibri Light" panose="020F0302020204030204" pitchFamily="34" charset="0"/>
                        </a:rPr>
                        <a:t> (</a:t>
                      </a:r>
                      <a:r>
                        <a:rPr lang="en-US" sz="1600" kern="1200" dirty="0" err="1">
                          <a:solidFill>
                            <a:schemeClr val="tx1"/>
                          </a:solidFill>
                          <a:effectLst/>
                          <a:latin typeface="Saira"/>
                          <a:ea typeface="Calibri Light" panose="020F0302020204030204" pitchFamily="34" charset="0"/>
                          <a:cs typeface="Calibri Light" panose="020F0302020204030204" pitchFamily="34" charset="0"/>
                        </a:rPr>
                        <a:t>amo</a:t>
                      </a:r>
                      <a:r>
                        <a:rPr lang="en-US" sz="1600" kern="1200" dirty="0">
                          <a:solidFill>
                            <a:schemeClr val="tx1"/>
                          </a:solidFill>
                          <a:effectLst/>
                          <a:latin typeface="Saira"/>
                          <a:ea typeface="Calibri Light" panose="020F0302020204030204" pitchFamily="34" charset="0"/>
                          <a:cs typeface="Calibri Light" panose="020F0302020204030204" pitchFamily="34" charset="0"/>
                        </a:rPr>
                        <a:t>)</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გა</a:t>
                      </a:r>
                      <a:r>
                        <a:rPr lang="en-US" sz="1600" kern="1200" dirty="0">
                          <a:solidFill>
                            <a:schemeClr val="tx1"/>
                          </a:solidFill>
                          <a:effectLst/>
                          <a:latin typeface="Saira"/>
                          <a:ea typeface="Calibri Light" panose="020F0302020204030204" pitchFamily="34" charset="0"/>
                          <a:cs typeface="Calibri Light" panose="020F0302020204030204" pitchFamily="34" charset="0"/>
                        </a:rPr>
                        <a:t> (ga)</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გადა</a:t>
                      </a:r>
                      <a:r>
                        <a:rPr lang="en-US" sz="1600" kern="1200" dirty="0">
                          <a:solidFill>
                            <a:schemeClr val="tx1"/>
                          </a:solidFill>
                          <a:effectLst/>
                          <a:latin typeface="Saira"/>
                          <a:ea typeface="Calibri Light" panose="020F0302020204030204" pitchFamily="34" charset="0"/>
                          <a:cs typeface="Calibri Light" panose="020F0302020204030204" pitchFamily="34" charset="0"/>
                        </a:rPr>
                        <a:t> (gada)</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და</a:t>
                      </a:r>
                      <a:r>
                        <a:rPr lang="en-US" sz="1600" kern="1200" dirty="0">
                          <a:solidFill>
                            <a:schemeClr val="tx1"/>
                          </a:solidFill>
                          <a:effectLst/>
                          <a:latin typeface="Saira"/>
                          <a:ea typeface="Calibri Light" panose="020F0302020204030204" pitchFamily="34" charset="0"/>
                          <a:cs typeface="Calibri Light" panose="020F0302020204030204" pitchFamily="34" charset="0"/>
                        </a:rPr>
                        <a:t> (da)</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მი</a:t>
                      </a:r>
                      <a:r>
                        <a:rPr lang="en-US" sz="1600" kern="1200" dirty="0">
                          <a:solidFill>
                            <a:schemeClr val="tx1"/>
                          </a:solidFill>
                          <a:effectLst/>
                          <a:latin typeface="Saira"/>
                          <a:ea typeface="Calibri Light" panose="020F0302020204030204" pitchFamily="34" charset="0"/>
                          <a:cs typeface="Calibri Light" panose="020F0302020204030204" pitchFamily="34" charset="0"/>
                        </a:rPr>
                        <a:t> (mi)</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მო</a:t>
                      </a:r>
                      <a:r>
                        <a:rPr lang="en-US" sz="1600" kern="1200" dirty="0">
                          <a:solidFill>
                            <a:schemeClr val="tx1"/>
                          </a:solidFill>
                          <a:effectLst/>
                          <a:latin typeface="Saira"/>
                          <a:ea typeface="Calibri Light" panose="020F0302020204030204" pitchFamily="34" charset="0"/>
                          <a:cs typeface="Calibri Light" panose="020F0302020204030204" pitchFamily="34" charset="0"/>
                        </a:rPr>
                        <a:t> (</a:t>
                      </a:r>
                      <a:r>
                        <a:rPr lang="en-US" sz="1600" kern="1200" dirty="0" err="1">
                          <a:solidFill>
                            <a:schemeClr val="tx1"/>
                          </a:solidFill>
                          <a:effectLst/>
                          <a:latin typeface="Saira"/>
                          <a:ea typeface="Calibri Light" panose="020F0302020204030204" pitchFamily="34" charset="0"/>
                          <a:cs typeface="Calibri Light" panose="020F0302020204030204" pitchFamily="34" charset="0"/>
                        </a:rPr>
                        <a:t>mo</a:t>
                      </a:r>
                      <a:r>
                        <a:rPr lang="en-US" sz="1600" kern="1200" dirty="0">
                          <a:solidFill>
                            <a:schemeClr val="tx1"/>
                          </a:solidFill>
                          <a:effectLst/>
                          <a:latin typeface="Saira"/>
                          <a:ea typeface="Calibri Light" panose="020F0302020204030204" pitchFamily="34" charset="0"/>
                          <a:cs typeface="Calibri Light" panose="020F0302020204030204" pitchFamily="34" charset="0"/>
                        </a:rPr>
                        <a:t>)</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შე</a:t>
                      </a:r>
                      <a:r>
                        <a:rPr lang="en-US" sz="1600" kern="1200" dirty="0">
                          <a:solidFill>
                            <a:schemeClr val="tx1"/>
                          </a:solidFill>
                          <a:effectLst/>
                          <a:latin typeface="Saira"/>
                          <a:ea typeface="Calibri Light" panose="020F0302020204030204" pitchFamily="34" charset="0"/>
                          <a:cs typeface="Calibri Light" panose="020F0302020204030204" pitchFamily="34" charset="0"/>
                        </a:rPr>
                        <a:t> (she), </a:t>
                      </a:r>
                      <a:r>
                        <a:rPr lang="ka-GE" sz="1600" kern="1200" dirty="0" err="1">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ჩა</a:t>
                      </a:r>
                      <a:r>
                        <a:rPr lang="en-US" sz="1600" kern="1200" dirty="0">
                          <a:solidFill>
                            <a:schemeClr val="tx1"/>
                          </a:solidFill>
                          <a:effectLst/>
                          <a:latin typeface="Saira"/>
                          <a:ea typeface="Calibri Light" panose="020F0302020204030204" pitchFamily="34" charset="0"/>
                          <a:cs typeface="Calibri Light" panose="020F0302020204030204" pitchFamily="34" charset="0"/>
                        </a:rPr>
                        <a:t> (cha)</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ka-GE" sz="1600" kern="1200" dirty="0" err="1">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წა</a:t>
                      </a:r>
                      <a:r>
                        <a:rPr lang="ka-GE" sz="16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200" dirty="0">
                          <a:solidFill>
                            <a:schemeClr val="tx1"/>
                          </a:solidFill>
                          <a:effectLst/>
                          <a:latin typeface="Saira"/>
                          <a:ea typeface="Calibri Light" panose="020F0302020204030204" pitchFamily="34" charset="0"/>
                          <a:cs typeface="Calibri Light" panose="020F0302020204030204" pitchFamily="34" charset="0"/>
                        </a:rPr>
                        <a:t>(</a:t>
                      </a:r>
                      <a:r>
                        <a:rPr lang="en-US" sz="1600" kern="1200" dirty="0" err="1">
                          <a:solidFill>
                            <a:schemeClr val="tx1"/>
                          </a:solidFill>
                          <a:effectLst/>
                          <a:latin typeface="Saira"/>
                          <a:ea typeface="Calibri Light" panose="020F0302020204030204" pitchFamily="34" charset="0"/>
                          <a:cs typeface="Calibri Light" panose="020F0302020204030204" pitchFamily="34" charset="0"/>
                        </a:rPr>
                        <a:t>ts’a</a:t>
                      </a:r>
                      <a:r>
                        <a:rPr lang="en-US" sz="1600" kern="1200" dirty="0">
                          <a:solidFill>
                            <a:schemeClr val="tx1"/>
                          </a:solidFill>
                          <a:effectLst/>
                          <a:latin typeface="Saira"/>
                          <a:ea typeface="Calibri Light" panose="020F0302020204030204" pitchFamily="34" charset="0"/>
                          <a:cs typeface="Calibri Light" panose="020F0302020204030204" pitchFamily="34" charset="0"/>
                        </a:rPr>
                        <a:t>) …</a:t>
                      </a:r>
                      <a:endParaRPr lang="en-US" sz="1600" kern="100" dirty="0">
                        <a:effectLst/>
                        <a:latin typeface="Saira"/>
                        <a:ea typeface="Calibri Light" panose="020F0302020204030204" pitchFamily="34" charset="0"/>
                        <a:cs typeface="Calibri Light" panose="020F0302020204030204" pitchFamily="34" charset="0"/>
                      </a:endParaRPr>
                    </a:p>
                  </a:txBody>
                  <a:tcPr marL="68580" marR="68580" marT="0" marB="0">
                    <a:lnR w="12700" cap="flat" cmpd="sng" algn="ctr">
                      <a:noFill/>
                      <a:prstDash val="solid"/>
                      <a:round/>
                      <a:headEnd type="none" w="med" len="med"/>
                      <a:tailEnd type="none" w="med" len="med"/>
                    </a:lnR>
                    <a:solidFill>
                      <a:schemeClr val="bg1"/>
                    </a:solidFill>
                  </a:tcPr>
                </a:tc>
                <a:tc hMerge="1">
                  <a:txBody>
                    <a:bodyPr/>
                    <a:lstStyle/>
                    <a:p>
                      <a:pPr marL="22860" algn="just">
                        <a:spcBef>
                          <a:spcPts val="600"/>
                        </a:spcBef>
                        <a:spcAft>
                          <a:spcPts val="600"/>
                        </a:spcAft>
                      </a:pPr>
                      <a:r>
                        <a:rPr lang="en-US" sz="2000" kern="10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000" kern="100" dirty="0" err="1">
                          <a:effectLst/>
                          <a:latin typeface="Calibri Light" panose="020F0302020204030204" pitchFamily="34" charset="0"/>
                          <a:ea typeface="Calibri Light" panose="020F0302020204030204" pitchFamily="34" charset="0"/>
                          <a:cs typeface="Calibri Light" panose="020F0302020204030204" pitchFamily="34" charset="0"/>
                        </a:rPr>
                        <a:t>გა</a:t>
                      </a:r>
                      <a:r>
                        <a:rPr lang="en-US" sz="2000" kern="100" dirty="0">
                          <a:effectLst/>
                          <a:latin typeface="Calibri Light" panose="020F0302020204030204" pitchFamily="34" charset="0"/>
                          <a:ea typeface="Calibri Light" panose="020F0302020204030204" pitchFamily="34" charset="0"/>
                          <a:cs typeface="Calibri Light" panose="020F0302020204030204" pitchFamily="34" charset="0"/>
                        </a:rPr>
                        <a:t>” (ga), “-”</a:t>
                      </a:r>
                    </a:p>
                  </a:txBody>
                  <a:tcPr marL="68580" marR="68580" marT="0" marB="0"/>
                </a:tc>
                <a:extLst>
                  <a:ext uri="{0D108BD9-81ED-4DB2-BD59-A6C34878D82A}">
                    <a16:rowId xmlns:a16="http://schemas.microsoft.com/office/drawing/2014/main" val="2231070662"/>
                  </a:ext>
                </a:extLst>
              </a:tr>
              <a:tr h="252339">
                <a:tc gridSpan="2">
                  <a:txBody>
                    <a:bodyPr/>
                    <a:lstStyle/>
                    <a:p>
                      <a:pPr algn="just">
                        <a:spcBef>
                          <a:spcPts val="600"/>
                        </a:spcBef>
                        <a:spcAft>
                          <a:spcPts val="600"/>
                        </a:spcAft>
                      </a:pPr>
                      <a:r>
                        <a:rPr lang="en-US" sz="1600" b="1" kern="100" dirty="0">
                          <a:solidFill>
                            <a:schemeClr val="bg1"/>
                          </a:solidFill>
                          <a:effectLst/>
                          <a:latin typeface="Saira"/>
                          <a:ea typeface="Calibri Light" panose="020F0302020204030204" pitchFamily="34" charset="0"/>
                          <a:cs typeface="Calibri Light" panose="020F0302020204030204" pitchFamily="34" charset="0"/>
                        </a:rPr>
                        <a:t>Verbal noun</a:t>
                      </a:r>
                      <a:endParaRPr lang="en-US" sz="1600" b="1" strike="sngStrike" kern="100" dirty="0">
                        <a:solidFill>
                          <a:schemeClr val="bg1"/>
                        </a:solidFill>
                        <a:effectLst/>
                        <a:latin typeface="Saira"/>
                        <a:ea typeface="Calibri Light" panose="020F0302020204030204" pitchFamily="34" charset="0"/>
                        <a:cs typeface="Calibri Light" panose="020F0302020204030204" pitchFamily="34" charset="0"/>
                      </a:endParaRPr>
                    </a:p>
                  </a:txBody>
                  <a:tcPr marL="68580" marR="68580" marT="0" marB="0">
                    <a:lnR w="12700" cap="flat" cmpd="sng" algn="ctr">
                      <a:noFill/>
                      <a:prstDash val="solid"/>
                      <a:round/>
                      <a:headEnd type="none" w="med" len="med"/>
                      <a:tailEnd type="none" w="med" len="med"/>
                    </a:lnR>
                    <a:solidFill>
                      <a:schemeClr val="accent1">
                        <a:lumMod val="75000"/>
                      </a:schemeClr>
                    </a:solidFill>
                  </a:tcPr>
                </a:tc>
                <a:tc hMerge="1">
                  <a:txBody>
                    <a:bodyPr/>
                    <a:lstStyle/>
                    <a:p>
                      <a:pPr marL="22860" algn="just">
                        <a:spcBef>
                          <a:spcPts val="600"/>
                        </a:spcBef>
                        <a:spcAft>
                          <a:spcPts val="600"/>
                        </a:spcAft>
                      </a:pPr>
                      <a:endParaRPr lang="en-US" sz="2000" kern="100" dirty="0">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247474441"/>
                  </a:ext>
                </a:extLst>
              </a:tr>
              <a:tr h="757016">
                <a:tc gridSpan="2">
                  <a:txBody>
                    <a:bodyPr/>
                    <a:lstStyle/>
                    <a:p>
                      <a:pPr algn="l">
                        <a:spcBef>
                          <a:spcPts val="600"/>
                        </a:spcBef>
                        <a:spcAft>
                          <a:spcPts val="600"/>
                        </a:spcAft>
                      </a:pPr>
                      <a:r>
                        <a:rPr lang="en-US" sz="1600" kern="100" dirty="0">
                          <a:effectLst/>
                          <a:latin typeface="Saira"/>
                          <a:ea typeface="Calibri Light" panose="020F0302020204030204" pitchFamily="34" charset="0"/>
                          <a:cs typeface="Calibri Light" panose="020F0302020204030204" pitchFamily="34" charset="0"/>
                        </a:rPr>
                        <a:t>Form: “</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გადა-ვა-</a:t>
                      </a:r>
                      <a:r>
                        <a:rPr lang="ka-GE" sz="1600" kern="100" dirty="0" err="1">
                          <a:effectLst/>
                          <a:latin typeface="Calibri Light" panose="020F0302020204030204" pitchFamily="34" charset="0"/>
                          <a:ea typeface="Calibri Light" panose="020F0302020204030204" pitchFamily="34" charset="0"/>
                          <a:cs typeface="Calibri Light" panose="020F0302020204030204" pitchFamily="34" charset="0"/>
                        </a:rPr>
                        <a:t>კეთ</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-ეთ” (</a:t>
                      </a:r>
                      <a:r>
                        <a:rPr lang="en-US" sz="1600" kern="100" dirty="0">
                          <a:effectLst/>
                          <a:latin typeface="Saira"/>
                          <a:ea typeface="Calibri Light" panose="020F0302020204030204" pitchFamily="34" charset="0"/>
                          <a:cs typeface="Calibri Light" panose="020F0302020204030204" pitchFamily="34" charset="0"/>
                        </a:rPr>
                        <a:t>gada-</a:t>
                      </a:r>
                      <a:r>
                        <a:rPr lang="en-US" sz="1600" kern="100" dirty="0" err="1">
                          <a:effectLst/>
                          <a:latin typeface="Saira"/>
                          <a:ea typeface="Calibri Light" panose="020F0302020204030204" pitchFamily="34" charset="0"/>
                          <a:cs typeface="Calibri Light" panose="020F0302020204030204" pitchFamily="34" charset="0"/>
                        </a:rPr>
                        <a:t>va</a:t>
                      </a:r>
                      <a:r>
                        <a:rPr lang="en-US" sz="1600" kern="100" dirty="0">
                          <a:effectLst/>
                          <a:latin typeface="Saira"/>
                          <a:ea typeface="Calibri Light" panose="020F0302020204030204" pitchFamily="34" charset="0"/>
                          <a:cs typeface="Calibri Light" panose="020F0302020204030204" pitchFamily="34" charset="0"/>
                        </a:rPr>
                        <a:t>-</a:t>
                      </a:r>
                      <a:r>
                        <a:rPr lang="en-US" sz="1600" kern="100" dirty="0" err="1">
                          <a:effectLst/>
                          <a:latin typeface="Saira"/>
                          <a:ea typeface="Calibri Light" panose="020F0302020204030204" pitchFamily="34" charset="0"/>
                          <a:cs typeface="Calibri Light" panose="020F0302020204030204" pitchFamily="34" charset="0"/>
                        </a:rPr>
                        <a:t>ket</a:t>
                      </a:r>
                      <a:r>
                        <a:rPr lang="en-US" sz="1600" kern="100" dirty="0">
                          <a:effectLst/>
                          <a:latin typeface="Saira"/>
                          <a:ea typeface="Calibri Light" panose="020F0302020204030204" pitchFamily="34" charset="0"/>
                          <a:cs typeface="Calibri Light" panose="020F0302020204030204" pitchFamily="34" charset="0"/>
                        </a:rPr>
                        <a:t>-et)</a:t>
                      </a:r>
                      <a:br>
                        <a:rPr lang="en-US" sz="1600" kern="100" dirty="0">
                          <a:effectLst/>
                          <a:latin typeface="Saira"/>
                          <a:ea typeface="Calibri Light" panose="020F0302020204030204" pitchFamily="34" charset="0"/>
                          <a:cs typeface="Calibri Light" panose="020F0302020204030204" pitchFamily="34" charset="0"/>
                        </a:rPr>
                      </a:br>
                      <a:r>
                        <a:rPr lang="en-US" sz="1600" kern="100" dirty="0">
                          <a:effectLst/>
                          <a:latin typeface="Saira"/>
                          <a:ea typeface="Calibri Light" panose="020F0302020204030204" pitchFamily="34" charset="0"/>
                          <a:cs typeface="Calibri Light" panose="020F0302020204030204" pitchFamily="34" charset="0"/>
                        </a:rPr>
                        <a:t>Preverb: “</a:t>
                      </a:r>
                      <a:r>
                        <a:rPr lang="ka-GE" sz="1600" b="1" kern="1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გადა</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00" dirty="0">
                          <a:effectLst/>
                          <a:latin typeface="Saira"/>
                          <a:ea typeface="Calibri Light" panose="020F0302020204030204" pitchFamily="34" charset="0"/>
                          <a:cs typeface="Calibri Light" panose="020F0302020204030204" pitchFamily="34" charset="0"/>
                        </a:rPr>
                        <a:t>gada)</a:t>
                      </a:r>
                      <a:br>
                        <a:rPr lang="en-US" sz="1600" kern="100" dirty="0">
                          <a:effectLst/>
                          <a:latin typeface="Saira"/>
                          <a:ea typeface="Calibri Light" panose="020F0302020204030204" pitchFamily="34" charset="0"/>
                          <a:cs typeface="Calibri Light" panose="020F0302020204030204" pitchFamily="34" charset="0"/>
                        </a:rPr>
                      </a:br>
                      <a:r>
                        <a:rPr lang="en-US" sz="1600" kern="100" dirty="0">
                          <a:effectLst/>
                          <a:latin typeface="Saira"/>
                          <a:ea typeface="Calibri Light" panose="020F0302020204030204" pitchFamily="34" charset="0"/>
                          <a:cs typeface="Calibri Light" panose="020F0302020204030204" pitchFamily="34" charset="0"/>
                        </a:rPr>
                        <a:t>Verbal noun: “*</a:t>
                      </a:r>
                      <a:r>
                        <a:rPr lang="ka-GE" sz="1600" b="1" u="sng" kern="100" dirty="0">
                          <a:effectLst/>
                          <a:latin typeface="Calibri Light" panose="020F0302020204030204" pitchFamily="34" charset="0"/>
                          <a:ea typeface="Calibri Light" panose="020F0302020204030204" pitchFamily="34" charset="0"/>
                          <a:cs typeface="Calibri Light" panose="020F0302020204030204" pitchFamily="34" charset="0"/>
                        </a:rPr>
                        <a:t>კეთება</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00" dirty="0" err="1">
                          <a:effectLst/>
                          <a:latin typeface="Saira"/>
                          <a:ea typeface="Calibri Light" panose="020F0302020204030204" pitchFamily="34" charset="0"/>
                          <a:cs typeface="Calibri Light" panose="020F0302020204030204" pitchFamily="34" charset="0"/>
                        </a:rPr>
                        <a:t>keteba</a:t>
                      </a:r>
                      <a:r>
                        <a:rPr lang="en-US" sz="1600" kern="100" dirty="0">
                          <a:effectLst/>
                          <a:latin typeface="Saira"/>
                          <a:ea typeface="Calibri Light" panose="020F0302020204030204" pitchFamily="34" charset="0"/>
                          <a:cs typeface="Calibri Light" panose="020F0302020204030204" pitchFamily="34" charset="0"/>
                        </a:rPr>
                        <a:t>)</a:t>
                      </a:r>
                    </a:p>
                  </a:txBody>
                  <a:tcPr marL="68580" marR="68580" marT="0" marB="0">
                    <a:lnR w="12700" cap="flat" cmpd="sng" algn="ctr">
                      <a:noFill/>
                      <a:prstDash val="solid"/>
                      <a:round/>
                      <a:headEnd type="none" w="med" len="med"/>
                      <a:tailEnd type="none" w="med" len="med"/>
                    </a:lnR>
                    <a:solidFill>
                      <a:schemeClr val="bg1"/>
                    </a:solidFill>
                  </a:tcPr>
                </a:tc>
                <a:tc hMerge="1">
                  <a:txBody>
                    <a:bodyPr/>
                    <a:lstStyle/>
                    <a:p>
                      <a:pPr marL="22860" algn="just">
                        <a:spcBef>
                          <a:spcPts val="600"/>
                        </a:spcBef>
                        <a:spcAft>
                          <a:spcPts val="600"/>
                        </a:spcAft>
                      </a:pPr>
                      <a:endParaRPr lang="en-US" sz="2000" kern="100" dirty="0">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solidFill>
                      <a:schemeClr val="bg1"/>
                    </a:solidFill>
                  </a:tcPr>
                </a:tc>
                <a:extLst>
                  <a:ext uri="{0D108BD9-81ED-4DB2-BD59-A6C34878D82A}">
                    <a16:rowId xmlns:a16="http://schemas.microsoft.com/office/drawing/2014/main" val="3339075830"/>
                  </a:ext>
                </a:extLst>
              </a:tr>
              <a:tr h="395775">
                <a:tc gridSpan="2">
                  <a:txBody>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lang="en-US" sz="1600" kern="100" dirty="0">
                          <a:effectLst/>
                          <a:latin typeface="Saira"/>
                          <a:ea typeface="Calibri Light" panose="020F0302020204030204" pitchFamily="34" charset="0"/>
                          <a:cs typeface="Calibri Light" panose="020F0302020204030204" pitchFamily="34" charset="0"/>
                        </a:rPr>
                        <a:t>Deduced “</a:t>
                      </a:r>
                      <a:r>
                        <a:rPr lang="en-US" sz="1600" kern="100" dirty="0" err="1">
                          <a:effectLst/>
                          <a:latin typeface="Saira"/>
                          <a:ea typeface="Calibri Light" panose="020F0302020204030204" pitchFamily="34" charset="0"/>
                          <a:cs typeface="Calibri Light" panose="020F0302020204030204" pitchFamily="34" charset="0"/>
                        </a:rPr>
                        <a:t>masdar</a:t>
                      </a:r>
                      <a:r>
                        <a:rPr lang="en-US" sz="1600" kern="100" dirty="0">
                          <a:effectLst/>
                          <a:latin typeface="Saira"/>
                          <a:ea typeface="Calibri Light" panose="020F0302020204030204" pitchFamily="34" charset="0"/>
                          <a:cs typeface="Calibri Light" panose="020F0302020204030204" pitchFamily="34" charset="0"/>
                        </a:rPr>
                        <a:t>”: “</a:t>
                      </a:r>
                      <a:r>
                        <a:rPr lang="ka-GE" sz="1600" b="1" kern="1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გადა</a:t>
                      </a:r>
                      <a:r>
                        <a:rPr lang="ka-GE" sz="1600" b="1" u="sng" kern="100" dirty="0">
                          <a:effectLst/>
                          <a:latin typeface="Calibri Light" panose="020F0302020204030204" pitchFamily="34" charset="0"/>
                          <a:ea typeface="Calibri Light" panose="020F0302020204030204" pitchFamily="34" charset="0"/>
                          <a:cs typeface="Calibri Light" panose="020F0302020204030204" pitchFamily="34" charset="0"/>
                        </a:rPr>
                        <a:t>კეთება</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00" dirty="0" err="1">
                          <a:effectLst/>
                          <a:latin typeface="Saira"/>
                          <a:ea typeface="Calibri Light" panose="020F0302020204030204" pitchFamily="34" charset="0"/>
                          <a:cs typeface="Calibri Light" panose="020F0302020204030204" pitchFamily="34" charset="0"/>
                        </a:rPr>
                        <a:t>gadaketeba</a:t>
                      </a:r>
                      <a:r>
                        <a:rPr lang="en-US" sz="1600" kern="100" dirty="0">
                          <a:effectLst/>
                          <a:latin typeface="Saira"/>
                          <a:ea typeface="Calibri Light" panose="020F0302020204030204" pitchFamily="34" charset="0"/>
                          <a:cs typeface="Calibri Light" panose="020F0302020204030204" pitchFamily="34" charset="0"/>
                        </a:rPr>
                        <a:t>, to alter)</a:t>
                      </a:r>
                    </a:p>
                    <a:p>
                      <a:pPr marL="0" marR="0" lvl="0" indent="0" algn="l" defTabSz="914400" rtl="0" eaLnBrk="1" fontAlgn="auto" latinLnBrk="0" hangingPunct="1">
                        <a:lnSpc>
                          <a:spcPct val="150000"/>
                        </a:lnSpc>
                        <a:spcBef>
                          <a:spcPts val="600"/>
                        </a:spcBef>
                        <a:spcAft>
                          <a:spcPts val="600"/>
                        </a:spcAft>
                        <a:buClrTx/>
                        <a:buSzTx/>
                        <a:buFontTx/>
                        <a:buNone/>
                        <a:tabLst/>
                        <a:defRPr/>
                      </a:pPr>
                      <a:r>
                        <a:rPr lang="en-US" sz="1600" kern="100" dirty="0">
                          <a:effectLst/>
                          <a:latin typeface="Saira"/>
                          <a:ea typeface="Calibri Light" panose="020F0302020204030204" pitchFamily="34" charset="0"/>
                          <a:cs typeface="Calibri Light" panose="020F0302020204030204" pitchFamily="34" charset="0"/>
                        </a:rPr>
                        <a:t>“</a:t>
                      </a:r>
                      <a:r>
                        <a:rPr lang="ka-GE" sz="1600" b="1" kern="1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გა</a:t>
                      </a:r>
                      <a:r>
                        <a:rPr lang="ka-GE" sz="1600" b="1" u="sng" kern="100" dirty="0">
                          <a:effectLst/>
                          <a:latin typeface="Calibri Light" panose="020F0302020204030204" pitchFamily="34" charset="0"/>
                          <a:ea typeface="Calibri Light" panose="020F0302020204030204" pitchFamily="34" charset="0"/>
                          <a:cs typeface="Calibri Light" panose="020F0302020204030204" pitchFamily="34" charset="0"/>
                        </a:rPr>
                        <a:t>კეთება</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00" dirty="0" err="1">
                          <a:effectLst/>
                          <a:latin typeface="Saira"/>
                          <a:ea typeface="Calibri Light" panose="020F0302020204030204" pitchFamily="34" charset="0"/>
                          <a:cs typeface="Calibri Light" panose="020F0302020204030204" pitchFamily="34" charset="0"/>
                        </a:rPr>
                        <a:t>gaketeba</a:t>
                      </a:r>
                      <a:r>
                        <a:rPr lang="en-US" sz="1600" kern="100" dirty="0">
                          <a:effectLst/>
                          <a:latin typeface="Saira"/>
                          <a:ea typeface="Calibri Light" panose="020F0302020204030204" pitchFamily="34" charset="0"/>
                          <a:cs typeface="Calibri Light" panose="020F0302020204030204" pitchFamily="34" charset="0"/>
                        </a:rPr>
                        <a:t>, to do)</a:t>
                      </a:r>
                      <a:br>
                        <a:rPr lang="en-US" sz="1600" kern="100" dirty="0">
                          <a:effectLst/>
                          <a:latin typeface="Saira"/>
                          <a:ea typeface="Calibri Light" panose="020F0302020204030204" pitchFamily="34" charset="0"/>
                          <a:cs typeface="Calibri Light" panose="020F0302020204030204" pitchFamily="34" charset="0"/>
                        </a:rPr>
                      </a:br>
                      <a:r>
                        <a:rPr lang="en-US" sz="1600" kern="100" dirty="0">
                          <a:effectLst/>
                          <a:latin typeface="Saira"/>
                          <a:ea typeface="Calibri Light" panose="020F0302020204030204" pitchFamily="34" charset="0"/>
                          <a:cs typeface="Calibri Light" panose="020F0302020204030204" pitchFamily="34" charset="0"/>
                        </a:rPr>
                        <a:t>“</a:t>
                      </a:r>
                      <a:r>
                        <a:rPr lang="ka-GE" sz="1600" b="1" kern="1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შე</a:t>
                      </a:r>
                      <a:r>
                        <a:rPr lang="ka-GE" sz="1600" b="1" u="sng" kern="100" dirty="0">
                          <a:effectLst/>
                          <a:latin typeface="Calibri Light" panose="020F0302020204030204" pitchFamily="34" charset="0"/>
                          <a:ea typeface="Calibri Light" panose="020F0302020204030204" pitchFamily="34" charset="0"/>
                          <a:cs typeface="Calibri Light" panose="020F0302020204030204" pitchFamily="34" charset="0"/>
                        </a:rPr>
                        <a:t>კეთება</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00" dirty="0" err="1">
                          <a:effectLst/>
                          <a:latin typeface="Saira"/>
                          <a:ea typeface="Calibri Light" panose="020F0302020204030204" pitchFamily="34" charset="0"/>
                          <a:cs typeface="Calibri Light" panose="020F0302020204030204" pitchFamily="34" charset="0"/>
                        </a:rPr>
                        <a:t>sheketeba</a:t>
                      </a:r>
                      <a:r>
                        <a:rPr lang="ka-GE" sz="1600" kern="100" dirty="0">
                          <a:effectLst/>
                          <a:latin typeface="Saira"/>
                          <a:ea typeface="Calibri Light" panose="020F0302020204030204" pitchFamily="34" charset="0"/>
                          <a:cs typeface="Calibri Light" panose="020F0302020204030204" pitchFamily="34" charset="0"/>
                        </a:rPr>
                        <a:t>, </a:t>
                      </a:r>
                      <a:r>
                        <a:rPr lang="en-US" sz="1600" kern="100" dirty="0">
                          <a:effectLst/>
                          <a:latin typeface="Saira"/>
                          <a:ea typeface="Calibri Light" panose="020F0302020204030204" pitchFamily="34" charset="0"/>
                          <a:cs typeface="Calibri Light" panose="020F0302020204030204" pitchFamily="34" charset="0"/>
                        </a:rPr>
                        <a:t>to repair)</a:t>
                      </a:r>
                      <a:br>
                        <a:rPr lang="en-US" sz="1600" kern="100" dirty="0">
                          <a:effectLst/>
                          <a:latin typeface="Saira"/>
                          <a:ea typeface="Calibri Light" panose="020F0302020204030204" pitchFamily="34" charset="0"/>
                          <a:cs typeface="Calibri Light" panose="020F0302020204030204" pitchFamily="34" charset="0"/>
                        </a:rPr>
                      </a:br>
                      <a:r>
                        <a:rPr lang="en-US" sz="1600" kern="100" dirty="0">
                          <a:effectLst/>
                          <a:latin typeface="Saira"/>
                          <a:ea typeface="Calibri Light" panose="020F0302020204030204" pitchFamily="34" charset="0"/>
                          <a:cs typeface="Calibri Light" panose="020F0302020204030204" pitchFamily="34" charset="0"/>
                        </a:rPr>
                        <a:t>“</a:t>
                      </a:r>
                      <a:r>
                        <a:rPr lang="ka-GE" sz="1600" b="1" kern="1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მო</a:t>
                      </a:r>
                      <a:r>
                        <a:rPr lang="ka-GE" sz="1600" b="1" u="sng" kern="100" dirty="0">
                          <a:effectLst/>
                          <a:latin typeface="Calibri Light" panose="020F0302020204030204" pitchFamily="34" charset="0"/>
                          <a:ea typeface="Calibri Light" panose="020F0302020204030204" pitchFamily="34" charset="0"/>
                          <a:cs typeface="Calibri Light" panose="020F0302020204030204" pitchFamily="34" charset="0"/>
                        </a:rPr>
                        <a:t>კეთება</a:t>
                      </a:r>
                      <a:r>
                        <a:rPr lang="ka-GE" sz="1600" kern="10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1600" kern="100" dirty="0" err="1">
                          <a:effectLst/>
                          <a:latin typeface="Saira"/>
                          <a:ea typeface="Calibri Light" panose="020F0302020204030204" pitchFamily="34" charset="0"/>
                          <a:cs typeface="Calibri Light" panose="020F0302020204030204" pitchFamily="34" charset="0"/>
                        </a:rPr>
                        <a:t>moketeba</a:t>
                      </a:r>
                      <a:r>
                        <a:rPr lang="ka-GE" sz="1600" kern="100" dirty="0">
                          <a:effectLst/>
                          <a:latin typeface="Saira"/>
                          <a:ea typeface="Calibri Light" panose="020F0302020204030204" pitchFamily="34" charset="0"/>
                          <a:cs typeface="Calibri Light" panose="020F0302020204030204" pitchFamily="34" charset="0"/>
                        </a:rPr>
                        <a:t>, </a:t>
                      </a:r>
                      <a:r>
                        <a:rPr lang="en-US" sz="1600" kern="100" dirty="0">
                          <a:effectLst/>
                          <a:latin typeface="Saira"/>
                          <a:ea typeface="Calibri Light" panose="020F0302020204030204" pitchFamily="34" charset="0"/>
                          <a:cs typeface="Calibri Light" panose="020F0302020204030204" pitchFamily="34" charset="0"/>
                        </a:rPr>
                        <a:t>to recover) …</a:t>
                      </a:r>
                      <a:endParaRPr lang="ka-GE" sz="1600" kern="100" dirty="0">
                        <a:effectLst/>
                        <a:latin typeface="Saira"/>
                        <a:ea typeface="Calibri Light" panose="020F0302020204030204" pitchFamily="34" charset="0"/>
                        <a:cs typeface="Calibri Light" panose="020F0302020204030204" pitchFamily="34" charset="0"/>
                      </a:endParaRPr>
                    </a:p>
                  </a:txBody>
                  <a:tcPr marL="68580" marR="68580" marT="0" marB="0">
                    <a:lnR w="12700" cap="flat" cmpd="sng" algn="ctr">
                      <a:noFill/>
                      <a:prstDash val="solid"/>
                      <a:round/>
                      <a:headEnd type="none" w="med" len="med"/>
                      <a:tailEnd type="none" w="med" len="med"/>
                    </a:lnR>
                    <a:solidFill>
                      <a:schemeClr val="bg1"/>
                    </a:solidFill>
                  </a:tcPr>
                </a:tc>
                <a:tc hMerge="1">
                  <a:txBody>
                    <a:bodyPr/>
                    <a:lstStyle/>
                    <a:p>
                      <a:endParaRPr lang="en-US"/>
                    </a:p>
                  </a:txBody>
                  <a:tcPr/>
                </a:tc>
                <a:extLst>
                  <a:ext uri="{0D108BD9-81ED-4DB2-BD59-A6C34878D82A}">
                    <a16:rowId xmlns:a16="http://schemas.microsoft.com/office/drawing/2014/main" val="3553309133"/>
                  </a:ext>
                </a:extLst>
              </a:tr>
            </a:tbl>
          </a:graphicData>
        </a:graphic>
      </p:graphicFrame>
      <p:sp>
        <p:nvSpPr>
          <p:cNvPr id="3" name="TextBox 2">
            <a:extLst>
              <a:ext uri="{FF2B5EF4-FFF2-40B4-BE49-F238E27FC236}">
                <a16:creationId xmlns:a16="http://schemas.microsoft.com/office/drawing/2014/main" id="{B6FE3609-F436-03E3-D725-2771D5E421DE}"/>
              </a:ext>
            </a:extLst>
          </p:cNvPr>
          <p:cNvSpPr txBox="1"/>
          <p:nvPr/>
        </p:nvSpPr>
        <p:spPr>
          <a:xfrm>
            <a:off x="1872343" y="748060"/>
            <a:ext cx="7271657" cy="369332"/>
          </a:xfrm>
          <a:prstGeom prst="rect">
            <a:avLst/>
          </a:prstGeom>
          <a:noFill/>
        </p:spPr>
        <p:txBody>
          <a:bodyPr wrap="square" rtlCol="0">
            <a:spAutoFit/>
          </a:bodyPr>
          <a:lstStyle/>
          <a:p>
            <a:pPr algn="l"/>
            <a:r>
              <a:rPr lang="en-US" sz="1800" dirty="0"/>
              <a:t>Example of Missing fields with enough information to deduce information</a:t>
            </a:r>
            <a:endParaRPr lang="en-US" sz="1800" dirty="0">
              <a:latin typeface="Saira" pitchFamily="2" charset="77"/>
            </a:endParaRPr>
          </a:p>
        </p:txBody>
      </p:sp>
      <p:sp>
        <p:nvSpPr>
          <p:cNvPr id="4" name="Espace réservé du texte 6">
            <a:extLst>
              <a:ext uri="{FF2B5EF4-FFF2-40B4-BE49-F238E27FC236}">
                <a16:creationId xmlns:a16="http://schemas.microsoft.com/office/drawing/2014/main" id="{BA667183-A73C-6573-4C68-EFB59B21DCFB}"/>
              </a:ext>
            </a:extLst>
          </p:cNvPr>
          <p:cNvSpPr>
            <a:spLocks noGrp="1"/>
          </p:cNvSpPr>
          <p:nvPr>
            <p:ph type="body" idx="1"/>
          </p:nvPr>
        </p:nvSpPr>
        <p:spPr>
          <a:xfrm>
            <a:off x="1992702" y="101643"/>
            <a:ext cx="6634832" cy="694794"/>
          </a:xfrm>
        </p:spPr>
        <p:txBody>
          <a:bodyPr/>
          <a:lstStyle/>
          <a:p>
            <a:r>
              <a:rPr lang="en-US" sz="2400" dirty="0">
                <a:solidFill>
                  <a:schemeClr val="bg1"/>
                </a:solidFill>
              </a:rPr>
              <a:t>Construction: Improvement of Intermediate Data</a:t>
            </a:r>
          </a:p>
        </p:txBody>
      </p:sp>
    </p:spTree>
    <p:extLst>
      <p:ext uri="{BB962C8B-B14F-4D97-AF65-F5344CB8AC3E}">
        <p14:creationId xmlns:p14="http://schemas.microsoft.com/office/powerpoint/2010/main" val="400996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Construction: From CSV to </a:t>
            </a:r>
            <a:r>
              <a:rPr lang="en-US" sz="2400" dirty="0" err="1"/>
              <a:t>Sparklis</a:t>
            </a:r>
            <a:endParaRPr lang="en-US" sz="2400" dirty="0"/>
          </a:p>
        </p:txBody>
      </p:sp>
      <mc:AlternateContent xmlns:mc="http://schemas.openxmlformats.org/markup-compatibility/2006" xmlns:a14="http://schemas.microsoft.com/office/drawing/2010/main">
        <mc:Choice Requires="a14">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r>
                  <a:rPr lang="en-GB" b="1" dirty="0"/>
                  <a:t>One line of the CSV file with </a:t>
                </a:r>
                <a14:m>
                  <m:oMath xmlns:m="http://schemas.openxmlformats.org/officeDocument/2006/math">
                    <m:r>
                      <a:rPr lang="en-GB" b="1">
                        <a:latin typeface="Cambria Math" panose="02040503050406030204" pitchFamily="18" charset="0"/>
                      </a:rPr>
                      <m:t>𝑛</m:t>
                    </m:r>
                  </m:oMath>
                </a14:m>
                <a:r>
                  <a:rPr lang="en-GB" b="1" dirty="0"/>
                  <a:t> columns is transformed into </a:t>
                </a:r>
                <a14:m>
                  <m:oMath xmlns:m="http://schemas.openxmlformats.org/officeDocument/2006/math">
                    <m:r>
                      <a:rPr lang="en-GB" b="1">
                        <a:latin typeface="Cambria Math" panose="02040503050406030204" pitchFamily="18" charset="0"/>
                      </a:rPr>
                      <m:t>𝑛</m:t>
                    </m:r>
                    <m:r>
                      <a:rPr lang="en-GB" b="1">
                        <a:latin typeface="Cambria Math" panose="02040503050406030204" pitchFamily="18" charset="0"/>
                      </a:rPr>
                      <m:t>−1</m:t>
                    </m:r>
                  </m:oMath>
                </a14:m>
                <a:r>
                  <a:rPr lang="en-GB" b="1" dirty="0"/>
                  <a:t> triplets</a:t>
                </a:r>
                <a:endParaRPr lang="en-US" b="1" dirty="0"/>
              </a:p>
              <a:p>
                <a:endParaRPr lang="en-US" dirty="0"/>
              </a:p>
              <a:p>
                <a:endParaRPr lang="en-US" dirty="0"/>
              </a:p>
            </p:txBody>
          </p:sp>
        </mc:Choice>
        <mc:Fallback xmlns="">
          <p:sp>
            <p:nvSpPr>
              <p:cNvPr id="4" name="Espace réservé du contenu 3">
                <a:extLst>
                  <a:ext uri="{FF2B5EF4-FFF2-40B4-BE49-F238E27FC236}">
                    <a16:creationId xmlns:a16="http://schemas.microsoft.com/office/drawing/2014/main" id="{400A87D4-B11E-D566-9485-533DF64B7C93}"/>
                  </a:ext>
                </a:extLst>
              </p:cNvPr>
              <p:cNvSpPr>
                <a:spLocks noGrp="1" noRot="1" noChangeAspect="1" noMove="1" noResize="1" noEditPoints="1" noAdjustHandles="1" noChangeArrowheads="1" noChangeShapeType="1" noTextEdit="1"/>
              </p:cNvSpPr>
              <p:nvPr>
                <p:ph idx="14"/>
              </p:nvPr>
            </p:nvSpPr>
            <p:spPr>
              <a:blipFill>
                <a:blip r:embed="rId3"/>
                <a:stretch>
                  <a:fillRect l="-663" t="-1748"/>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1799B334-FA33-FB81-5E5E-A4EC69A53EF8}"/>
              </a:ext>
            </a:extLst>
          </p:cNvPr>
          <p:cNvGraphicFramePr>
            <a:graphicFrameLocks noGrp="1"/>
          </p:cNvGraphicFramePr>
          <p:nvPr>
            <p:extLst>
              <p:ext uri="{D42A27DB-BD31-4B8C-83A1-F6EECF244321}">
                <p14:modId xmlns:p14="http://schemas.microsoft.com/office/powerpoint/2010/main" val="986007491"/>
              </p:ext>
            </p:extLst>
          </p:nvPr>
        </p:nvGraphicFramePr>
        <p:xfrm>
          <a:off x="457201" y="1652870"/>
          <a:ext cx="8170334" cy="3169920"/>
        </p:xfrm>
        <a:graphic>
          <a:graphicData uri="http://schemas.openxmlformats.org/drawingml/2006/table">
            <a:tbl>
              <a:tblPr bandRow="1">
                <a:tableStyleId>{5C22544A-7EE6-4342-B048-85BDC9FD1C3A}</a:tableStyleId>
              </a:tblPr>
              <a:tblGrid>
                <a:gridCol w="1516145">
                  <a:extLst>
                    <a:ext uri="{9D8B030D-6E8A-4147-A177-3AD203B41FA5}">
                      <a16:colId xmlns:a16="http://schemas.microsoft.com/office/drawing/2014/main" val="3439046647"/>
                    </a:ext>
                  </a:extLst>
                </a:gridCol>
                <a:gridCol w="1195377">
                  <a:extLst>
                    <a:ext uri="{9D8B030D-6E8A-4147-A177-3AD203B41FA5}">
                      <a16:colId xmlns:a16="http://schemas.microsoft.com/office/drawing/2014/main" val="2466211524"/>
                    </a:ext>
                  </a:extLst>
                </a:gridCol>
                <a:gridCol w="1674220">
                  <a:extLst>
                    <a:ext uri="{9D8B030D-6E8A-4147-A177-3AD203B41FA5}">
                      <a16:colId xmlns:a16="http://schemas.microsoft.com/office/drawing/2014/main" val="772364871"/>
                    </a:ext>
                  </a:extLst>
                </a:gridCol>
                <a:gridCol w="1289992">
                  <a:extLst>
                    <a:ext uri="{9D8B030D-6E8A-4147-A177-3AD203B41FA5}">
                      <a16:colId xmlns:a16="http://schemas.microsoft.com/office/drawing/2014/main" val="4105974507"/>
                    </a:ext>
                  </a:extLst>
                </a:gridCol>
                <a:gridCol w="1638451">
                  <a:extLst>
                    <a:ext uri="{9D8B030D-6E8A-4147-A177-3AD203B41FA5}">
                      <a16:colId xmlns:a16="http://schemas.microsoft.com/office/drawing/2014/main" val="4099052446"/>
                    </a:ext>
                  </a:extLst>
                </a:gridCol>
                <a:gridCol w="856149">
                  <a:extLst>
                    <a:ext uri="{9D8B030D-6E8A-4147-A177-3AD203B41FA5}">
                      <a16:colId xmlns:a16="http://schemas.microsoft.com/office/drawing/2014/main" val="3516039449"/>
                    </a:ext>
                  </a:extLst>
                </a:gridCol>
              </a:tblGrid>
              <a:tr h="175343">
                <a:tc gridSpan="6">
                  <a:txBody>
                    <a:bodyPr/>
                    <a:lstStyle/>
                    <a:p>
                      <a:pPr algn="ctr">
                        <a:spcBef>
                          <a:spcPts val="600"/>
                        </a:spcBef>
                        <a:spcAft>
                          <a:spcPts val="600"/>
                        </a:spcAft>
                      </a:pPr>
                      <a:r>
                        <a:rPr lang="en-US" sz="1800" kern="100" dirty="0" err="1">
                          <a:solidFill>
                            <a:schemeClr val="bg1"/>
                          </a:solidFill>
                          <a:effectLst/>
                          <a:latin typeface="Saira"/>
                          <a:ea typeface="Calibri Light" panose="020F0302020204030204" pitchFamily="34" charset="0"/>
                          <a:cs typeface="Calibri Light" panose="020F0302020204030204" pitchFamily="34" charset="0"/>
                        </a:rPr>
                        <a:t>Kartuverbs</a:t>
                      </a:r>
                      <a:r>
                        <a:rPr lang="en-US" sz="1800" kern="100" dirty="0">
                          <a:solidFill>
                            <a:schemeClr val="bg1"/>
                          </a:solidFill>
                          <a:effectLst/>
                          <a:latin typeface="Saira"/>
                          <a:ea typeface="Calibri Light" panose="020F0302020204030204" pitchFamily="34" charset="0"/>
                          <a:cs typeface="Calibri Light" panose="020F0302020204030204" pitchFamily="34" charset="0"/>
                        </a:rPr>
                        <a:t> (CSV)</a:t>
                      </a:r>
                    </a:p>
                  </a:txBody>
                  <a:tcPr marL="68580" marR="68580"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3483560"/>
                  </a:ext>
                </a:extLst>
              </a:tr>
              <a:tr h="175343">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form</a:t>
                      </a:r>
                    </a:p>
                  </a:txBody>
                  <a:tcPr marL="68580" marR="68580" marT="0" marB="0">
                    <a:solidFill>
                      <a:schemeClr val="bg1"/>
                    </a:solidFill>
                  </a:tcPr>
                </a:tc>
                <a:tc>
                  <a:txBody>
                    <a:bodyPr/>
                    <a:lstStyle/>
                    <a:p>
                      <a:pPr marL="228600" algn="just">
                        <a:spcAft>
                          <a:spcPts val="600"/>
                        </a:spcAft>
                      </a:pPr>
                      <a:r>
                        <a:rPr lang="en-US" sz="1800" kern="100">
                          <a:effectLst/>
                          <a:latin typeface="Saira"/>
                          <a:ea typeface="Calibri Light" panose="020F0302020204030204" pitchFamily="34" charset="0"/>
                          <a:cs typeface="Calibri Light" panose="020F0302020204030204" pitchFamily="34" charset="0"/>
                        </a:rPr>
                        <a:t> </a:t>
                      </a:r>
                    </a:p>
                  </a:txBody>
                  <a:tcPr marL="68580" marR="68580" marT="0" marB="0">
                    <a:solidFill>
                      <a:schemeClr val="bg1"/>
                    </a:solidFill>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tense</a:t>
                      </a:r>
                    </a:p>
                  </a:txBody>
                  <a:tcPr marL="68580" marR="68580" marT="0" marB="0">
                    <a:solidFill>
                      <a:schemeClr val="bg1"/>
                    </a:solidFill>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person</a:t>
                      </a:r>
                    </a:p>
                  </a:txBody>
                  <a:tcPr marL="68580" marR="68580" marT="0" marB="0">
                    <a:solidFill>
                      <a:schemeClr val="bg1"/>
                    </a:solidFill>
                  </a:tcPr>
                </a:tc>
                <a:tc>
                  <a:txBody>
                    <a:bodyPr/>
                    <a:lstStyle/>
                    <a:p>
                      <a:pPr marL="22860"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number</a:t>
                      </a:r>
                    </a:p>
                  </a:txBody>
                  <a:tcPr marL="68580" marR="68580" marT="0" marB="0">
                    <a:solidFill>
                      <a:schemeClr val="bg1"/>
                    </a:solidFill>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a:t>
                      </a:r>
                    </a:p>
                  </a:txBody>
                  <a:tcPr marL="68580" marR="68580" marT="0" marB="0">
                    <a:solidFill>
                      <a:schemeClr val="bg1"/>
                    </a:solidFill>
                  </a:tcPr>
                </a:tc>
                <a:extLst>
                  <a:ext uri="{0D108BD9-81ED-4DB2-BD59-A6C34878D82A}">
                    <a16:rowId xmlns:a16="http://schemas.microsoft.com/office/drawing/2014/main" val="650073741"/>
                  </a:ext>
                </a:extLst>
              </a:tr>
              <a:tr h="175343">
                <a:tc gridSpan="2">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ვაადამიანებ</a:t>
                      </a:r>
                    </a:p>
                  </a:txBody>
                  <a:tcPr marL="68580" marR="68580" marT="0" marB="0">
                    <a:solidFill>
                      <a:schemeClr val="bg1"/>
                    </a:solidFill>
                  </a:tcPr>
                </a:tc>
                <a:tc hMerge="1">
                  <a:txBody>
                    <a:bodyPr/>
                    <a:lstStyle/>
                    <a:p>
                      <a:endParaRPr lang="en-US"/>
                    </a:p>
                  </a:txBody>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present</a:t>
                      </a:r>
                    </a:p>
                  </a:txBody>
                  <a:tcPr marL="68580" marR="68580" marT="0" marB="0">
                    <a:solidFill>
                      <a:schemeClr val="bg1"/>
                    </a:solidFill>
                  </a:tcPr>
                </a:tc>
                <a:tc>
                  <a:txBody>
                    <a:bodyPr/>
                    <a:lstStyle/>
                    <a:p>
                      <a:pPr marL="24765"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1</a:t>
                      </a:r>
                    </a:p>
                  </a:txBody>
                  <a:tcPr marL="68580" marR="68580" marT="0" marB="0">
                    <a:solidFill>
                      <a:schemeClr val="bg1"/>
                    </a:solidFill>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sg</a:t>
                      </a:r>
                    </a:p>
                  </a:txBody>
                  <a:tcPr marL="68580" marR="68580" marT="0" marB="0">
                    <a:solidFill>
                      <a:schemeClr val="bg1"/>
                    </a:solidFill>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a:t>
                      </a:r>
                    </a:p>
                  </a:txBody>
                  <a:tcPr marL="68580" marR="68580" marT="0" marB="0">
                    <a:solidFill>
                      <a:schemeClr val="bg1"/>
                    </a:solidFill>
                  </a:tcPr>
                </a:tc>
                <a:extLst>
                  <a:ext uri="{0D108BD9-81ED-4DB2-BD59-A6C34878D82A}">
                    <a16:rowId xmlns:a16="http://schemas.microsoft.com/office/drawing/2014/main" val="607148313"/>
                  </a:ext>
                </a:extLst>
              </a:tr>
              <a:tr h="175343">
                <a:tc gridSpan="2">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solidFill>
                      <a:schemeClr val="bg1"/>
                    </a:solidFill>
                  </a:tcPr>
                </a:tc>
                <a:tc hMerge="1">
                  <a:txBody>
                    <a:bodyPr/>
                    <a:lstStyle/>
                    <a:p>
                      <a:endParaRPr lang="en-US"/>
                    </a:p>
                  </a:txBody>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a:t>
                      </a:r>
                    </a:p>
                  </a:txBody>
                  <a:tcPr marL="68580" marR="68580" marT="0" marB="0">
                    <a:solidFill>
                      <a:schemeClr val="bg1"/>
                    </a:solidFill>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a:t>
                      </a:r>
                    </a:p>
                  </a:txBody>
                  <a:tcPr marL="68580" marR="68580" marT="0" marB="0">
                    <a:solidFill>
                      <a:schemeClr val="bg1"/>
                    </a:solidFill>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a:t>
                      </a:r>
                    </a:p>
                  </a:txBody>
                  <a:tcPr marL="68580" marR="68580" marT="0" marB="0">
                    <a:solidFill>
                      <a:schemeClr val="bg1"/>
                    </a:solidFill>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a:t>
                      </a:r>
                    </a:p>
                  </a:txBody>
                  <a:tcPr marL="68580" marR="68580" marT="0" marB="0">
                    <a:solidFill>
                      <a:schemeClr val="bg1"/>
                    </a:solidFill>
                  </a:tcPr>
                </a:tc>
                <a:extLst>
                  <a:ext uri="{0D108BD9-81ED-4DB2-BD59-A6C34878D82A}">
                    <a16:rowId xmlns:a16="http://schemas.microsoft.com/office/drawing/2014/main" val="746494069"/>
                  </a:ext>
                </a:extLst>
              </a:tr>
              <a:tr h="0">
                <a:tc gridSpan="2">
                  <a:txBody>
                    <a:bodyPr/>
                    <a:lstStyle/>
                    <a:p>
                      <a:pPr algn="just">
                        <a:spcBef>
                          <a:spcPts val="600"/>
                        </a:spcBef>
                        <a:spcAft>
                          <a:spcPts val="600"/>
                        </a:spcAft>
                      </a:pPr>
                      <a:endParaRPr lang="en-US" sz="1800" kern="100" dirty="0">
                        <a:effectLst/>
                        <a:latin typeface="Saira"/>
                        <a:ea typeface="Calibri Light" panose="020F0302020204030204" pitchFamily="34" charset="0"/>
                        <a:cs typeface="Calibri Light" panose="020F0302020204030204" pitchFamily="34" charset="0"/>
                      </a:endParaRPr>
                    </a:p>
                  </a:txBody>
                  <a:tcPr marL="68580" marR="68580" marT="0" marB="0">
                    <a:solidFill>
                      <a:schemeClr val="bg1"/>
                    </a:solidFill>
                  </a:tcPr>
                </a:tc>
                <a:tc hMerge="1">
                  <a:txBody>
                    <a:bodyPr/>
                    <a:lstStyle/>
                    <a:p>
                      <a:endParaRPr lang="en-US"/>
                    </a:p>
                  </a:txBody>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 </a:t>
                      </a:r>
                    </a:p>
                    <a:p>
                      <a:pPr algn="just">
                        <a:spcBef>
                          <a:spcPts val="600"/>
                        </a:spcBef>
                        <a:spcAft>
                          <a:spcPts val="600"/>
                        </a:spcAft>
                      </a:pPr>
                      <a:endParaRPr lang="en-US" sz="1800" kern="100" dirty="0">
                        <a:effectLst/>
                        <a:latin typeface="Saira"/>
                        <a:ea typeface="Calibri Light" panose="020F0302020204030204" pitchFamily="34" charset="0"/>
                        <a:cs typeface="Calibri Light" panose="020F0302020204030204" pitchFamily="34" charset="0"/>
                      </a:endParaRPr>
                    </a:p>
                  </a:txBody>
                  <a:tcPr marL="68580" marR="68580" marT="0" marB="0">
                    <a:solidFill>
                      <a:schemeClr val="bg1"/>
                    </a:solidFill>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 </a:t>
                      </a:r>
                    </a:p>
                  </a:txBody>
                  <a:tcPr marL="68580" marR="68580" marT="0" marB="0">
                    <a:solidFill>
                      <a:schemeClr val="bg1"/>
                    </a:solidFill>
                  </a:tcPr>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 </a:t>
                      </a:r>
                    </a:p>
                  </a:txBody>
                  <a:tcPr marL="68580" marR="68580" marT="0" marB="0">
                    <a:solidFill>
                      <a:schemeClr val="bg1"/>
                    </a:solidFill>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 </a:t>
                      </a:r>
                    </a:p>
                  </a:txBody>
                  <a:tcPr marL="68580" marR="68580" marT="0" marB="0">
                    <a:solidFill>
                      <a:schemeClr val="bg1"/>
                    </a:solidFill>
                  </a:tcPr>
                </a:tc>
                <a:extLst>
                  <a:ext uri="{0D108BD9-81ED-4DB2-BD59-A6C34878D82A}">
                    <a16:rowId xmlns:a16="http://schemas.microsoft.com/office/drawing/2014/main" val="1484512859"/>
                  </a:ext>
                </a:extLst>
              </a:tr>
              <a:tr h="175343">
                <a:tc gridSpan="6">
                  <a:txBody>
                    <a:bodyPr/>
                    <a:lstStyle/>
                    <a:p>
                      <a:pPr algn="ctr">
                        <a:spcBef>
                          <a:spcPts val="600"/>
                        </a:spcBef>
                        <a:spcAft>
                          <a:spcPts val="600"/>
                        </a:spcAft>
                      </a:pPr>
                      <a:r>
                        <a:rPr lang="en-US" sz="1800" kern="100" dirty="0">
                          <a:solidFill>
                            <a:schemeClr val="bg1"/>
                          </a:solidFill>
                          <a:effectLst/>
                          <a:latin typeface="Saira"/>
                          <a:ea typeface="Calibri Light" panose="020F0302020204030204" pitchFamily="34" charset="0"/>
                          <a:cs typeface="Calibri Light" panose="020F0302020204030204" pitchFamily="34" charset="0"/>
                        </a:rPr>
                        <a:t>RDF triplets</a:t>
                      </a:r>
                    </a:p>
                  </a:txBody>
                  <a:tcPr marL="68580" marR="68580"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6399023"/>
                  </a:ext>
                </a:extLst>
              </a:tr>
              <a:tr h="701370">
                <a:tc gridSpan="6">
                  <a:txBody>
                    <a:bodyPr/>
                    <a:lstStyle/>
                    <a:p>
                      <a:pPr marL="2862263" indent="0" algn="just">
                        <a:spcBef>
                          <a:spcPts val="0"/>
                        </a:spcBef>
                        <a:spcAft>
                          <a:spcPts val="0"/>
                        </a:spcAft>
                      </a:pPr>
                      <a:r>
                        <a:rPr lang="en-US" sz="1800" kern="100" dirty="0">
                          <a:effectLst/>
                          <a:latin typeface="Saira"/>
                          <a:ea typeface="Calibri Light" panose="020F0302020204030204" pitchFamily="34" charset="0"/>
                          <a:cs typeface="Calibri Light" panose="020F0302020204030204" pitchFamily="34" charset="0"/>
                        </a:rPr>
                        <a:t>&lt;</a:t>
                      </a:r>
                      <a:r>
                        <a:rPr lang="en-US" sz="1800" kern="100" dirty="0" err="1">
                          <a:effectLst/>
                          <a:latin typeface="Saira"/>
                          <a:ea typeface="Calibri Light" panose="020F0302020204030204" pitchFamily="34" charset="0"/>
                          <a:cs typeface="Calibri Light" panose="020F0302020204030204" pitchFamily="34" charset="0"/>
                        </a:rPr>
                        <a:t>ვაადამიანებ</a:t>
                      </a:r>
                      <a:r>
                        <a:rPr lang="en-US" sz="1800" kern="100" dirty="0">
                          <a:effectLst/>
                          <a:latin typeface="Saira"/>
                          <a:ea typeface="Calibri Light" panose="020F0302020204030204" pitchFamily="34" charset="0"/>
                          <a:cs typeface="Calibri Light" panose="020F0302020204030204" pitchFamily="34" charset="0"/>
                        </a:rPr>
                        <a:t>&gt; &lt;tense&gt; &lt;present&gt; .</a:t>
                      </a:r>
                    </a:p>
                    <a:p>
                      <a:pPr marL="2862263" indent="0" algn="just">
                        <a:spcBef>
                          <a:spcPts val="0"/>
                        </a:spcBef>
                        <a:spcAft>
                          <a:spcPts val="0"/>
                        </a:spcAft>
                      </a:pPr>
                      <a:r>
                        <a:rPr lang="en-US" sz="1800" kern="100" dirty="0">
                          <a:effectLst/>
                          <a:latin typeface="Saira"/>
                          <a:ea typeface="Calibri Light" panose="020F0302020204030204" pitchFamily="34" charset="0"/>
                          <a:cs typeface="Calibri Light" panose="020F0302020204030204" pitchFamily="34" charset="0"/>
                        </a:rPr>
                        <a:t>&lt;</a:t>
                      </a:r>
                      <a:r>
                        <a:rPr lang="en-US" sz="1800" kern="100" dirty="0" err="1">
                          <a:effectLst/>
                          <a:latin typeface="Saira"/>
                          <a:ea typeface="Calibri Light" panose="020F0302020204030204" pitchFamily="34" charset="0"/>
                          <a:cs typeface="Calibri Light" panose="020F0302020204030204" pitchFamily="34" charset="0"/>
                        </a:rPr>
                        <a:t>ვაადამიანებ</a:t>
                      </a:r>
                      <a:r>
                        <a:rPr lang="en-US" sz="1800" kern="100" dirty="0">
                          <a:effectLst/>
                          <a:latin typeface="Saira"/>
                          <a:ea typeface="Calibri Light" panose="020F0302020204030204" pitchFamily="34" charset="0"/>
                          <a:cs typeface="Calibri Light" panose="020F0302020204030204" pitchFamily="34" charset="0"/>
                        </a:rPr>
                        <a:t>&gt; &lt;person&gt; &lt;1&gt; .</a:t>
                      </a:r>
                    </a:p>
                    <a:p>
                      <a:pPr marL="2862263" indent="0" algn="just">
                        <a:spcBef>
                          <a:spcPts val="0"/>
                        </a:spcBef>
                        <a:spcAft>
                          <a:spcPts val="0"/>
                        </a:spcAft>
                      </a:pPr>
                      <a:r>
                        <a:rPr lang="en-US" sz="1800" kern="100" dirty="0">
                          <a:effectLst/>
                          <a:latin typeface="Saira"/>
                          <a:ea typeface="Calibri Light" panose="020F0302020204030204" pitchFamily="34" charset="0"/>
                          <a:cs typeface="Calibri Light" panose="020F0302020204030204" pitchFamily="34" charset="0"/>
                        </a:rPr>
                        <a:t>&lt;</a:t>
                      </a:r>
                      <a:r>
                        <a:rPr lang="en-US" sz="1800" kern="100" dirty="0" err="1">
                          <a:effectLst/>
                          <a:latin typeface="Saira"/>
                          <a:ea typeface="Calibri Light" panose="020F0302020204030204" pitchFamily="34" charset="0"/>
                          <a:cs typeface="Calibri Light" panose="020F0302020204030204" pitchFamily="34" charset="0"/>
                        </a:rPr>
                        <a:t>ვაადამიანებ</a:t>
                      </a:r>
                      <a:r>
                        <a:rPr lang="en-US" sz="1800" kern="100" dirty="0">
                          <a:effectLst/>
                          <a:latin typeface="Saira"/>
                          <a:ea typeface="Calibri Light" panose="020F0302020204030204" pitchFamily="34" charset="0"/>
                          <a:cs typeface="Calibri Light" panose="020F0302020204030204" pitchFamily="34" charset="0"/>
                        </a:rPr>
                        <a:t>&gt; &lt;number&gt; &lt;sg&gt; .</a:t>
                      </a:r>
                    </a:p>
                    <a:p>
                      <a:pPr marL="2862263" indent="0" algn="just">
                        <a:spcBef>
                          <a:spcPts val="0"/>
                        </a:spcBef>
                        <a:spcAft>
                          <a:spcPts val="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just">
                        <a:spcBef>
                          <a:spcPts val="600"/>
                        </a:spcBef>
                        <a:spcAft>
                          <a:spcPts val="600"/>
                        </a:spcAft>
                      </a:pPr>
                      <a:r>
                        <a:rPr lang="en-US" sz="2000" kern="100" dirty="0">
                          <a:effectLst/>
                          <a:latin typeface="Calibri Light" panose="020F0302020204030204" pitchFamily="34" charset="0"/>
                          <a:ea typeface="Calibri Light" panose="020F0302020204030204" pitchFamily="34" charset="0"/>
                          <a:cs typeface="Calibri Light" panose="020F0302020204030204" pitchFamily="34" charset="0"/>
                        </a:rPr>
                        <a:t> </a:t>
                      </a:r>
                    </a:p>
                  </a:txBody>
                  <a:tcPr marL="68580" marR="68580" marT="0" marB="0">
                    <a:solidFill>
                      <a:schemeClr val="bg1"/>
                    </a:solidFill>
                  </a:tcPr>
                </a:tc>
                <a:extLst>
                  <a:ext uri="{0D108BD9-81ED-4DB2-BD59-A6C34878D82A}">
                    <a16:rowId xmlns:a16="http://schemas.microsoft.com/office/drawing/2014/main" val="3979516664"/>
                  </a:ext>
                </a:extLst>
              </a:tr>
            </a:tbl>
          </a:graphicData>
        </a:graphic>
      </p:graphicFrame>
      <p:sp>
        <p:nvSpPr>
          <p:cNvPr id="5" name="Slide Number Placeholder 5">
            <a:extLst>
              <a:ext uri="{FF2B5EF4-FFF2-40B4-BE49-F238E27FC236}">
                <a16:creationId xmlns:a16="http://schemas.microsoft.com/office/drawing/2014/main" id="{92405DDA-ADBF-6038-A64F-8AD6BDB45C66}"/>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13</a:t>
            </a:fld>
            <a:endParaRPr lang="fr-FR" altLang="fr-FR" sz="1000" dirty="0">
              <a:solidFill>
                <a:schemeClr val="bg1"/>
              </a:solidFill>
              <a:latin typeface="Saira"/>
            </a:endParaRPr>
          </a:p>
        </p:txBody>
      </p:sp>
      <p:cxnSp>
        <p:nvCxnSpPr>
          <p:cNvPr id="6" name="Straight Arrow Connector 5">
            <a:extLst>
              <a:ext uri="{FF2B5EF4-FFF2-40B4-BE49-F238E27FC236}">
                <a16:creationId xmlns:a16="http://schemas.microsoft.com/office/drawing/2014/main" id="{918105C2-F0A4-799E-6FCD-09895A13C988}"/>
              </a:ext>
            </a:extLst>
          </p:cNvPr>
          <p:cNvCxnSpPr/>
          <p:nvPr/>
        </p:nvCxnSpPr>
        <p:spPr>
          <a:xfrm>
            <a:off x="1229497" y="2489886"/>
            <a:ext cx="2057400" cy="1346887"/>
          </a:xfrm>
          <a:prstGeom prst="straightConnector1">
            <a:avLst/>
          </a:prstGeom>
          <a:ln w="63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82810A9-5DEE-7FE3-2F67-94E6C0239847}"/>
              </a:ext>
            </a:extLst>
          </p:cNvPr>
          <p:cNvCxnSpPr>
            <a:cxnSpLocks/>
          </p:cNvCxnSpPr>
          <p:nvPr/>
        </p:nvCxnSpPr>
        <p:spPr>
          <a:xfrm>
            <a:off x="1229497" y="2489886"/>
            <a:ext cx="2057400" cy="1612557"/>
          </a:xfrm>
          <a:prstGeom prst="straightConnector1">
            <a:avLst/>
          </a:prstGeom>
          <a:ln w="63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023AB91-451A-A332-8076-3FFD28BB9CFC}"/>
              </a:ext>
            </a:extLst>
          </p:cNvPr>
          <p:cNvCxnSpPr>
            <a:cxnSpLocks/>
          </p:cNvCxnSpPr>
          <p:nvPr/>
        </p:nvCxnSpPr>
        <p:spPr>
          <a:xfrm>
            <a:off x="1210962" y="2489886"/>
            <a:ext cx="2075935" cy="1921476"/>
          </a:xfrm>
          <a:prstGeom prst="straightConnector1">
            <a:avLst/>
          </a:prstGeom>
          <a:ln w="63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67ED62-A885-39AF-9604-1EAFE6348F5A}"/>
              </a:ext>
            </a:extLst>
          </p:cNvPr>
          <p:cNvCxnSpPr>
            <a:cxnSpLocks/>
          </p:cNvCxnSpPr>
          <p:nvPr/>
        </p:nvCxnSpPr>
        <p:spPr>
          <a:xfrm>
            <a:off x="3420761" y="2215978"/>
            <a:ext cx="1889357" cy="1577546"/>
          </a:xfrm>
          <a:prstGeom prst="straightConnector1">
            <a:avLst/>
          </a:prstGeom>
          <a:ln w="63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3F71368-8AB0-EAF5-3B1F-E89921565C14}"/>
              </a:ext>
            </a:extLst>
          </p:cNvPr>
          <p:cNvCxnSpPr>
            <a:cxnSpLocks/>
          </p:cNvCxnSpPr>
          <p:nvPr/>
        </p:nvCxnSpPr>
        <p:spPr>
          <a:xfrm>
            <a:off x="3926744" y="2473770"/>
            <a:ext cx="2196029" cy="1319754"/>
          </a:xfrm>
          <a:prstGeom prst="straightConnector1">
            <a:avLst/>
          </a:prstGeom>
          <a:ln w="63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F1A63C-C7E7-A816-62FC-5A281401AC33}"/>
              </a:ext>
            </a:extLst>
          </p:cNvPr>
          <p:cNvCxnSpPr>
            <a:cxnSpLocks/>
          </p:cNvCxnSpPr>
          <p:nvPr/>
        </p:nvCxnSpPr>
        <p:spPr>
          <a:xfrm>
            <a:off x="5234500" y="2273546"/>
            <a:ext cx="119576" cy="1769290"/>
          </a:xfrm>
          <a:prstGeom prst="straightConnector1">
            <a:avLst/>
          </a:prstGeom>
          <a:ln w="63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D842D85-FE0A-797C-6B59-D16A7B95845E}"/>
              </a:ext>
            </a:extLst>
          </p:cNvPr>
          <p:cNvCxnSpPr>
            <a:cxnSpLocks/>
          </p:cNvCxnSpPr>
          <p:nvPr/>
        </p:nvCxnSpPr>
        <p:spPr>
          <a:xfrm>
            <a:off x="5075025" y="2473770"/>
            <a:ext cx="822403" cy="1589031"/>
          </a:xfrm>
          <a:prstGeom prst="straightConnector1">
            <a:avLst/>
          </a:prstGeom>
          <a:ln w="63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C297FCA-A51B-321C-1126-0AB9B6FFFB4D}"/>
              </a:ext>
            </a:extLst>
          </p:cNvPr>
          <p:cNvCxnSpPr>
            <a:cxnSpLocks/>
          </p:cNvCxnSpPr>
          <p:nvPr/>
        </p:nvCxnSpPr>
        <p:spPr>
          <a:xfrm flipH="1">
            <a:off x="5398034" y="2249002"/>
            <a:ext cx="1204010" cy="2094398"/>
          </a:xfrm>
          <a:prstGeom prst="straightConnector1">
            <a:avLst/>
          </a:prstGeom>
          <a:ln w="63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11638E9-3F88-6EC3-947F-F61BADC39ACB}"/>
              </a:ext>
            </a:extLst>
          </p:cNvPr>
          <p:cNvCxnSpPr>
            <a:cxnSpLocks/>
          </p:cNvCxnSpPr>
          <p:nvPr/>
        </p:nvCxnSpPr>
        <p:spPr>
          <a:xfrm flipH="1">
            <a:off x="6189948" y="2489886"/>
            <a:ext cx="92300" cy="1853514"/>
          </a:xfrm>
          <a:prstGeom prst="straightConnector1">
            <a:avLst/>
          </a:prstGeom>
          <a:ln w="63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0787139-E7AD-481C-8702-988B09F1A83D}"/>
              </a:ext>
            </a:extLst>
          </p:cNvPr>
          <p:cNvSpPr txBox="1"/>
          <p:nvPr/>
        </p:nvSpPr>
        <p:spPr>
          <a:xfrm>
            <a:off x="259492" y="4588931"/>
            <a:ext cx="1797908" cy="276999"/>
          </a:xfrm>
          <a:prstGeom prst="rect">
            <a:avLst/>
          </a:prstGeom>
          <a:noFill/>
        </p:spPr>
        <p:txBody>
          <a:bodyPr wrap="square" rtlCol="0">
            <a:spAutoFit/>
          </a:bodyPr>
          <a:lstStyle/>
          <a:p>
            <a:pPr algn="l"/>
            <a:r>
              <a:rPr lang="en-US" sz="1200" dirty="0">
                <a:latin typeface="Saira" pitchFamily="2" charset="77"/>
              </a:rPr>
              <a:t>To humanize somebody</a:t>
            </a:r>
          </a:p>
        </p:txBody>
      </p:sp>
      <p:cxnSp>
        <p:nvCxnSpPr>
          <p:cNvPr id="29" name="Straight Arrow Connector 28">
            <a:extLst>
              <a:ext uri="{FF2B5EF4-FFF2-40B4-BE49-F238E27FC236}">
                <a16:creationId xmlns:a16="http://schemas.microsoft.com/office/drawing/2014/main" id="{95D09966-07EC-580C-CC15-C45F3F408C01}"/>
              </a:ext>
            </a:extLst>
          </p:cNvPr>
          <p:cNvCxnSpPr>
            <a:cxnSpLocks/>
          </p:cNvCxnSpPr>
          <p:nvPr/>
        </p:nvCxnSpPr>
        <p:spPr>
          <a:xfrm flipH="1" flipV="1">
            <a:off x="741405" y="2489886"/>
            <a:ext cx="244212" cy="2055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17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noProof="0" dirty="0"/>
              <a:t>Plan</a:t>
            </a:r>
            <a:endParaRPr lang="en-US" sz="2000" dirty="0"/>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endParaRPr lang="en-US" b="1" noProof="0" dirty="0">
              <a:solidFill>
                <a:schemeClr val="bg1">
                  <a:lumMod val="75000"/>
                </a:schemeClr>
              </a:solidFill>
              <a:ea typeface="ＭＳ Ｐゴシック" charset="0"/>
            </a:endParaRPr>
          </a:p>
          <a:p>
            <a:pPr marL="230188"/>
            <a:r>
              <a:rPr lang="en-US" b="1" noProof="0" dirty="0">
                <a:solidFill>
                  <a:schemeClr val="bg1">
                    <a:lumMod val="75000"/>
                  </a:schemeClr>
                </a:solidFill>
                <a:ea typeface="ＭＳ Ｐゴシック" charset="0"/>
              </a:rPr>
              <a:t>Introduction</a:t>
            </a:r>
          </a:p>
          <a:p>
            <a:pPr marL="230188"/>
            <a:r>
              <a:rPr lang="en-US" b="1" noProof="0" dirty="0">
                <a:solidFill>
                  <a:schemeClr val="bg1">
                    <a:lumMod val="75000"/>
                  </a:schemeClr>
                </a:solidFill>
                <a:ea typeface="ＭＳ Ｐゴシック" charset="0"/>
              </a:rPr>
              <a:t>Transformation Process</a:t>
            </a:r>
            <a:endParaRPr lang="ka-GE" b="1" noProof="0" dirty="0">
              <a:solidFill>
                <a:schemeClr val="bg1">
                  <a:lumMod val="75000"/>
                </a:schemeClr>
              </a:solidFill>
              <a:ea typeface="ＭＳ Ｐゴシック" charset="0"/>
            </a:endParaRPr>
          </a:p>
          <a:p>
            <a:pPr marL="230188"/>
            <a:r>
              <a:rPr lang="en-US" b="1" noProof="0" dirty="0">
                <a:ea typeface="ＭＳ Ｐゴシック" charset="0"/>
              </a:rPr>
              <a:t>Decision Tree to Improve Occasional Missing Fields</a:t>
            </a:r>
            <a:endParaRPr lang="ka-GE" b="1" noProof="0" dirty="0">
              <a:ea typeface="ＭＳ Ｐゴシック" charset="0"/>
            </a:endParaRPr>
          </a:p>
          <a:p>
            <a:pPr marL="517525" lvl="1" indent="166688">
              <a:buFont typeface="Arial" panose="020B0604020202020204" pitchFamily="34" charset="0"/>
              <a:buChar char="•"/>
            </a:pPr>
            <a:r>
              <a:rPr lang="en-US" noProof="0" dirty="0">
                <a:ea typeface="ＭＳ Ｐゴシック" charset="0"/>
              </a:rPr>
              <a:t>Experimental setting</a:t>
            </a:r>
          </a:p>
          <a:p>
            <a:pPr marL="517525" lvl="1" indent="166688">
              <a:buFont typeface="Arial" panose="020B0604020202020204" pitchFamily="34" charset="0"/>
              <a:buChar char="•"/>
            </a:pPr>
            <a:r>
              <a:rPr lang="en-US" noProof="0" dirty="0">
                <a:ea typeface="ＭＳ Ｐゴシック" charset="0"/>
              </a:rPr>
              <a:t>Results and Discussion</a:t>
            </a:r>
          </a:p>
          <a:p>
            <a:pPr marL="517525" lvl="1" indent="166688">
              <a:buFont typeface="Arial" panose="020B0604020202020204" pitchFamily="34" charset="0"/>
              <a:buChar char="•"/>
            </a:pPr>
            <a:r>
              <a:rPr lang="en-US" noProof="0" dirty="0">
                <a:ea typeface="ＭＳ Ｐゴシック" charset="0"/>
              </a:rPr>
              <a:t>Implementation issues</a:t>
            </a:r>
          </a:p>
          <a:p>
            <a:pPr marL="230188"/>
            <a:r>
              <a:rPr lang="en-US" b="1" noProof="0" dirty="0">
                <a:ea typeface="ＭＳ Ｐゴシック" charset="0"/>
              </a:rPr>
              <a:t>Perspectives &amp; Conclusion</a:t>
            </a:r>
            <a:endParaRPr lang="ka-GE" b="1" noProof="0" dirty="0">
              <a:ea typeface="ＭＳ Ｐゴシック" charset="0"/>
            </a:endParaRPr>
          </a:p>
        </p:txBody>
      </p:sp>
      <p:sp>
        <p:nvSpPr>
          <p:cNvPr id="2" name="Slide Number Placeholder 5">
            <a:extLst>
              <a:ext uri="{FF2B5EF4-FFF2-40B4-BE49-F238E27FC236}">
                <a16:creationId xmlns:a16="http://schemas.microsoft.com/office/drawing/2014/main" id="{045813D3-086A-022F-2366-E59AA4578FB2}"/>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14</a:t>
            </a:fld>
            <a:endParaRPr lang="fr-FR" altLang="fr-FR" sz="1000" dirty="0">
              <a:solidFill>
                <a:schemeClr val="bg1"/>
              </a:solidFill>
              <a:latin typeface="Saira"/>
            </a:endParaRPr>
          </a:p>
        </p:txBody>
      </p:sp>
    </p:spTree>
    <p:extLst>
      <p:ext uri="{BB962C8B-B14F-4D97-AF65-F5344CB8AC3E}">
        <p14:creationId xmlns:p14="http://schemas.microsoft.com/office/powerpoint/2010/main" val="22957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BFC807-875C-20E0-8D67-8EF37636DB2C}"/>
              </a:ext>
            </a:extLst>
          </p:cNvPr>
          <p:cNvSpPr>
            <a:spLocks noGrp="1"/>
          </p:cNvSpPr>
          <p:nvPr>
            <p:ph idx="14"/>
          </p:nvPr>
        </p:nvSpPr>
        <p:spPr>
          <a:xfrm>
            <a:off x="529553" y="1249125"/>
            <a:ext cx="3795924" cy="3235411"/>
          </a:xfrm>
        </p:spPr>
        <p:txBody>
          <a:bodyPr/>
          <a:lstStyle/>
          <a:p>
            <a:r>
              <a:rPr lang="en-US" b="1" dirty="0"/>
              <a:t>Verbal noun</a:t>
            </a:r>
            <a:r>
              <a:rPr lang="en-US" dirty="0"/>
              <a:t>: verb lemma root (without preverb). Over 600 000 forms (corresponding to 4640 verbs) do not have a verbal noun</a:t>
            </a:r>
          </a:p>
          <a:p>
            <a:endParaRPr lang="en-US" dirty="0"/>
          </a:p>
        </p:txBody>
      </p:sp>
      <p:sp>
        <p:nvSpPr>
          <p:cNvPr id="6" name="Slide Number Placeholder 5">
            <a:extLst>
              <a:ext uri="{FF2B5EF4-FFF2-40B4-BE49-F238E27FC236}">
                <a16:creationId xmlns:a16="http://schemas.microsoft.com/office/drawing/2014/main" id="{0D628D1F-6707-1B54-876F-620B2867AA6E}"/>
              </a:ext>
            </a:extLst>
          </p:cNvPr>
          <p:cNvSpPr>
            <a:spLocks noGrp="1"/>
          </p:cNvSpPr>
          <p:nvPr>
            <p:ph type="sldNum" sz="quarter" idx="17"/>
          </p:nvPr>
        </p:nvSpPr>
        <p:spPr/>
        <p:txBody>
          <a:bodyPr/>
          <a:lstStyle/>
          <a:p>
            <a:pPr algn="l"/>
            <a:fld id="{5C129364-9E39-A64E-8FC4-349F1A1719DC}" type="slidenum">
              <a:rPr lang="fr-FR" altLang="fr-FR" smtClean="0"/>
              <a:pPr algn="l"/>
              <a:t>15</a:t>
            </a:fld>
            <a:endParaRPr lang="fr-FR" altLang="fr-FR" dirty="0"/>
          </a:p>
        </p:txBody>
      </p:sp>
      <p:sp>
        <p:nvSpPr>
          <p:cNvPr id="3" name="TextBox 2">
            <a:extLst>
              <a:ext uri="{FF2B5EF4-FFF2-40B4-BE49-F238E27FC236}">
                <a16:creationId xmlns:a16="http://schemas.microsoft.com/office/drawing/2014/main" id="{B6FE3609-F436-03E3-D725-2771D5E421DE}"/>
              </a:ext>
            </a:extLst>
          </p:cNvPr>
          <p:cNvSpPr txBox="1"/>
          <p:nvPr/>
        </p:nvSpPr>
        <p:spPr>
          <a:xfrm>
            <a:off x="1872343" y="748060"/>
            <a:ext cx="7237059" cy="369332"/>
          </a:xfrm>
          <a:prstGeom prst="rect">
            <a:avLst/>
          </a:prstGeom>
          <a:noFill/>
        </p:spPr>
        <p:txBody>
          <a:bodyPr wrap="square" rtlCol="0">
            <a:spAutoFit/>
          </a:bodyPr>
          <a:lstStyle/>
          <a:p>
            <a:r>
              <a:rPr lang="en-US" sz="1800" dirty="0"/>
              <a:t>Example of Fields that should be present, but that are occasionally absent</a:t>
            </a:r>
            <a:endParaRPr lang="en-US" sz="1800" dirty="0">
              <a:latin typeface="Saira" pitchFamily="2" charset="77"/>
            </a:endParaRPr>
          </a:p>
        </p:txBody>
      </p:sp>
      <p:pic>
        <p:nvPicPr>
          <p:cNvPr id="4" name="Picture 3">
            <a:extLst>
              <a:ext uri="{FF2B5EF4-FFF2-40B4-BE49-F238E27FC236}">
                <a16:creationId xmlns:a16="http://schemas.microsoft.com/office/drawing/2014/main" id="{1EE517A1-CC83-2A1F-69DB-FF4C1E5A7B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08" y="2456306"/>
            <a:ext cx="6697456" cy="2471805"/>
          </a:xfrm>
          <a:prstGeom prst="rect">
            <a:avLst/>
          </a:prstGeom>
        </p:spPr>
      </p:pic>
      <p:sp>
        <p:nvSpPr>
          <p:cNvPr id="13" name="Content Placeholder 4">
            <a:extLst>
              <a:ext uri="{FF2B5EF4-FFF2-40B4-BE49-F238E27FC236}">
                <a16:creationId xmlns:a16="http://schemas.microsoft.com/office/drawing/2014/main" id="{9722EA49-6CE6-A523-3DB5-21A38550E695}"/>
              </a:ext>
            </a:extLst>
          </p:cNvPr>
          <p:cNvSpPr txBox="1">
            <a:spLocks/>
          </p:cNvSpPr>
          <p:nvPr/>
        </p:nvSpPr>
        <p:spPr bwMode="auto">
          <a:xfrm>
            <a:off x="4818524" y="1249125"/>
            <a:ext cx="3254508" cy="1322625"/>
          </a:xfrm>
          <a:prstGeom prst="rect">
            <a:avLst/>
          </a:prstGeom>
          <a:noFill/>
          <a:ln>
            <a:noFill/>
          </a:ln>
          <a:extLst>
            <a:ext uri="{FAA26D3D-D897-4be2-8F04-BA451C77F1D7}"/>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1800" b="0" kern="1200">
                <a:solidFill>
                  <a:schemeClr val="tx1"/>
                </a:solidFill>
                <a:latin typeface="Saira" charset="0"/>
                <a:ea typeface="Saira" charset="0"/>
                <a:cs typeface="Saira" charset="0"/>
              </a:defRPr>
            </a:lvl1pPr>
            <a:lvl2pPr marL="628650" indent="-285750" algn="l" rtl="0" eaLnBrk="0" fontAlgn="base" hangingPunct="0">
              <a:lnSpc>
                <a:spcPct val="90000"/>
              </a:lnSpc>
              <a:spcBef>
                <a:spcPts val="500"/>
              </a:spcBef>
              <a:spcAft>
                <a:spcPct val="0"/>
              </a:spcAft>
              <a:buClr>
                <a:srgbClr val="4EB799"/>
              </a:buClr>
              <a:buSzPct val="100000"/>
              <a:buFont typeface="Arial" charset="0"/>
              <a:buChar char="•"/>
              <a:defRPr sz="1650" kern="1200">
                <a:solidFill>
                  <a:schemeClr val="tx1"/>
                </a:solidFill>
                <a:latin typeface="Saira" charset="0"/>
                <a:ea typeface="Saira" charset="0"/>
                <a:cs typeface="Saira"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Saira" charset="0"/>
                <a:ea typeface="Saira" charset="0"/>
                <a:cs typeface="Saira"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350" kern="1200">
                <a:solidFill>
                  <a:schemeClr val="tx1"/>
                </a:solidFill>
                <a:latin typeface="Saira" charset="0"/>
                <a:ea typeface="Saira" charset="0"/>
                <a:cs typeface="Saira"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350" i="1" kern="1200">
                <a:solidFill>
                  <a:schemeClr val="tx1"/>
                </a:solidFill>
                <a:latin typeface="Saira" charset="0"/>
                <a:ea typeface="Saira" charset="0"/>
                <a:cs typeface="Sair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914400">
              <a:buFont typeface="Wingdings" panose="05000000000000000000" pitchFamily="2" charset="2"/>
              <a:buChar char="Ø"/>
            </a:pPr>
            <a:r>
              <a:rPr lang="en-US" dirty="0"/>
              <a:t>Machine learning experiment to fill missing values for verbal nouns</a:t>
            </a:r>
          </a:p>
        </p:txBody>
      </p:sp>
      <p:sp>
        <p:nvSpPr>
          <p:cNvPr id="14" name="TextBox 13">
            <a:extLst>
              <a:ext uri="{FF2B5EF4-FFF2-40B4-BE49-F238E27FC236}">
                <a16:creationId xmlns:a16="http://schemas.microsoft.com/office/drawing/2014/main" id="{B99BA258-5A29-6609-EEE2-722B15FF732D}"/>
              </a:ext>
            </a:extLst>
          </p:cNvPr>
          <p:cNvSpPr txBox="1"/>
          <p:nvPr/>
        </p:nvSpPr>
        <p:spPr>
          <a:xfrm>
            <a:off x="4746929" y="2174332"/>
            <a:ext cx="4190412" cy="1569660"/>
          </a:xfrm>
          <a:prstGeom prst="rect">
            <a:avLst/>
          </a:prstGeom>
          <a:solidFill>
            <a:srgbClr val="FFFF00"/>
          </a:solidFill>
        </p:spPr>
        <p:txBody>
          <a:bodyPr wrap="square" rtlCol="0">
            <a:spAutoFit/>
          </a:bodyPr>
          <a:lstStyle/>
          <a:p>
            <a:pPr algn="r"/>
            <a:r>
              <a:rPr lang="en-US" sz="1200" b="1" dirty="0">
                <a:latin typeface="Saira" pitchFamily="2" charset="77"/>
              </a:rPr>
              <a:t>Common-root can lead to multiple verbs</a:t>
            </a:r>
          </a:p>
          <a:p>
            <a:pPr algn="r"/>
            <a:r>
              <a:rPr lang="en-US" sz="1200" dirty="0">
                <a:latin typeface="Saira" pitchFamily="2" charset="77"/>
              </a:rPr>
              <a:t>670 common roots lead to a single verb</a:t>
            </a:r>
          </a:p>
          <a:p>
            <a:pPr algn="r"/>
            <a:r>
              <a:rPr lang="en-US" sz="1200" dirty="0">
                <a:latin typeface="Saira" pitchFamily="2" charset="77"/>
              </a:rPr>
              <a:t>1 common root leads to 153 different verbs</a:t>
            </a:r>
          </a:p>
          <a:p>
            <a:pPr algn="r"/>
            <a:r>
              <a:rPr lang="en-US" sz="1200" dirty="0">
                <a:latin typeface="Saira" pitchFamily="2" charset="77"/>
              </a:rPr>
              <a:t>In average, 1 common root leads to 9 different verbs</a:t>
            </a:r>
          </a:p>
          <a:p>
            <a:pPr algn="r"/>
            <a:endParaRPr lang="en-US" sz="1200" dirty="0">
              <a:latin typeface="Saira" pitchFamily="2" charset="77"/>
            </a:endParaRPr>
          </a:p>
          <a:p>
            <a:pPr marL="171450" indent="-171450">
              <a:buFont typeface="Symbol" panose="05050102010706020507" pitchFamily="18" charset="2"/>
              <a:buChar char="Þ"/>
            </a:pPr>
            <a:r>
              <a:rPr lang="en-US" sz="1200" dirty="0">
                <a:latin typeface="Saira" pitchFamily="2" charset="77"/>
              </a:rPr>
              <a:t>  Conjecture: </a:t>
            </a:r>
            <a:br>
              <a:rPr lang="en-US" sz="1200" dirty="0">
                <a:latin typeface="Saira" pitchFamily="2" charset="77"/>
              </a:rPr>
            </a:br>
            <a:endParaRPr lang="en-US" sz="1200" dirty="0">
              <a:latin typeface="Saira" pitchFamily="2" charset="77"/>
            </a:endParaRPr>
          </a:p>
          <a:p>
            <a:pPr algn="r"/>
            <a:r>
              <a:rPr lang="en-US" sz="1200" b="1" dirty="0">
                <a:latin typeface="Saira" pitchFamily="2" charset="77"/>
              </a:rPr>
              <a:t>Missing values should be present in the base somewhere else</a:t>
            </a:r>
          </a:p>
        </p:txBody>
      </p:sp>
      <p:sp>
        <p:nvSpPr>
          <p:cNvPr id="7" name="Espace réservé du texte 6">
            <a:extLst>
              <a:ext uri="{FF2B5EF4-FFF2-40B4-BE49-F238E27FC236}">
                <a16:creationId xmlns:a16="http://schemas.microsoft.com/office/drawing/2014/main" id="{0C7FA843-BD06-17E0-5035-460631075DEA}"/>
              </a:ext>
            </a:extLst>
          </p:cNvPr>
          <p:cNvSpPr>
            <a:spLocks noGrp="1"/>
          </p:cNvSpPr>
          <p:nvPr>
            <p:ph type="body" idx="1"/>
          </p:nvPr>
        </p:nvSpPr>
        <p:spPr>
          <a:xfrm>
            <a:off x="1992702" y="101643"/>
            <a:ext cx="6634832" cy="694794"/>
          </a:xfrm>
        </p:spPr>
        <p:txBody>
          <a:bodyPr/>
          <a:lstStyle/>
          <a:p>
            <a:r>
              <a:rPr lang="en-US" sz="2400" dirty="0">
                <a:solidFill>
                  <a:schemeClr val="bg1"/>
                </a:solidFill>
              </a:rPr>
              <a:t>Construction: Improvement of Intermediate Data</a:t>
            </a:r>
          </a:p>
        </p:txBody>
      </p:sp>
    </p:spTree>
    <p:extLst>
      <p:ext uri="{BB962C8B-B14F-4D97-AF65-F5344CB8AC3E}">
        <p14:creationId xmlns:p14="http://schemas.microsoft.com/office/powerpoint/2010/main" val="205675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Decision Tree: Experimental setting</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endParaRPr lang="en-GB" dirty="0"/>
          </a:p>
          <a:p>
            <a:endParaRPr lang="en-GB" dirty="0"/>
          </a:p>
          <a:p>
            <a:endParaRPr lang="en-GB" dirty="0"/>
          </a:p>
          <a:p>
            <a:endParaRPr lang="en-GB" dirty="0"/>
          </a:p>
          <a:p>
            <a:endParaRPr lang="en-GB" dirty="0"/>
          </a:p>
          <a:p>
            <a:r>
              <a:rPr lang="en-GB" sz="2000" dirty="0"/>
              <a:t>Improvement process is incremental</a:t>
            </a:r>
          </a:p>
          <a:p>
            <a:r>
              <a:rPr lang="en-GB" sz="2000" dirty="0"/>
              <a:t>Filtration: </a:t>
            </a:r>
            <a:r>
              <a:rPr lang="en-US" sz="2000" dirty="0"/>
              <a:t>duplicated lines, empty forms lines, lines with morphologically incorrect forms, </a:t>
            </a:r>
            <a:r>
              <a:rPr lang="en-GB" sz="2000" dirty="0"/>
              <a:t>all lines without verbal noun before training</a:t>
            </a:r>
            <a:endParaRPr lang="ka-GE" sz="2000" dirty="0"/>
          </a:p>
          <a:p>
            <a:r>
              <a:rPr lang="en-GB" sz="2000" dirty="0"/>
              <a:t>The input file for ML - 3.8 million lines, each one containing a Georgian inflected verb form and 14 of its features</a:t>
            </a:r>
            <a:endParaRPr lang="en-US" sz="2000" dirty="0"/>
          </a:p>
        </p:txBody>
      </p:sp>
      <p:pic>
        <p:nvPicPr>
          <p:cNvPr id="3" name="Picture 2" descr="A picture containing text, font, diagram, circle&#10;&#10;Description automatically generated">
            <a:extLst>
              <a:ext uri="{FF2B5EF4-FFF2-40B4-BE49-F238E27FC236}">
                <a16:creationId xmlns:a16="http://schemas.microsoft.com/office/drawing/2014/main" id="{C5136629-ECD0-CE57-C6AB-37ADBE666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47420"/>
            <a:ext cx="8307496" cy="1224330"/>
          </a:xfrm>
          <a:prstGeom prst="rect">
            <a:avLst/>
          </a:prstGeom>
          <a:ln>
            <a:solidFill>
              <a:schemeClr val="bg1">
                <a:lumMod val="85000"/>
              </a:schemeClr>
            </a:solidFill>
          </a:ln>
        </p:spPr>
      </p:pic>
      <p:sp>
        <p:nvSpPr>
          <p:cNvPr id="2" name="Slide Number Placeholder 5">
            <a:extLst>
              <a:ext uri="{FF2B5EF4-FFF2-40B4-BE49-F238E27FC236}">
                <a16:creationId xmlns:a16="http://schemas.microsoft.com/office/drawing/2014/main" id="{1B783509-D574-6210-4841-43F4F328F0A2}"/>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16</a:t>
            </a:fld>
            <a:endParaRPr lang="fr-FR" altLang="fr-FR" sz="1000" dirty="0">
              <a:solidFill>
                <a:schemeClr val="bg1"/>
              </a:solidFill>
              <a:latin typeface="Saira"/>
            </a:endParaRPr>
          </a:p>
        </p:txBody>
      </p:sp>
    </p:spTree>
    <p:extLst>
      <p:ext uri="{BB962C8B-B14F-4D97-AF65-F5344CB8AC3E}">
        <p14:creationId xmlns:p14="http://schemas.microsoft.com/office/powerpoint/2010/main" val="2491545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line, plot&#10;&#10;Description automatically generated">
            <a:extLst>
              <a:ext uri="{FF2B5EF4-FFF2-40B4-BE49-F238E27FC236}">
                <a16:creationId xmlns:a16="http://schemas.microsoft.com/office/drawing/2014/main" id="{CDB648B4-612C-5540-830D-6182ED48A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363" y="3395176"/>
            <a:ext cx="5180971" cy="1497982"/>
          </a:xfrm>
          <a:prstGeom prst="rect">
            <a:avLst/>
          </a:prstGeom>
        </p:spPr>
      </p:pic>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Why Decision Tree?</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marL="342900" indent="-342900">
              <a:lnSpc>
                <a:spcPct val="100000"/>
              </a:lnSpc>
              <a:buFont typeface="Arial" panose="020B0604020202020204" pitchFamily="34" charset="0"/>
              <a:buChar char="•"/>
            </a:pPr>
            <a:r>
              <a:rPr lang="en-GB" sz="2000" dirty="0"/>
              <a:t>Supervised learning algorithm: 80% of data is present</a:t>
            </a:r>
          </a:p>
          <a:p>
            <a:pPr marL="342900" indent="-342900">
              <a:lnSpc>
                <a:spcPct val="100000"/>
              </a:lnSpc>
              <a:buFont typeface="Arial" panose="020B0604020202020204" pitchFamily="34" charset="0"/>
              <a:buChar char="•"/>
            </a:pPr>
            <a:r>
              <a:rPr lang="en-GB" sz="2000" dirty="0"/>
              <a:t>Multiclass classification tasks [</a:t>
            </a:r>
            <a:r>
              <a:rPr lang="en-US" sz="2000" dirty="0"/>
              <a:t>Bansal et al. (2022)]: 1 verbal noun should be selected from 6539 verbal nouns</a:t>
            </a:r>
            <a:endParaRPr lang="en-GB" sz="1850" dirty="0"/>
          </a:p>
          <a:p>
            <a:pPr marL="342900" indent="-342900">
              <a:lnSpc>
                <a:spcPct val="100000"/>
              </a:lnSpc>
              <a:buFont typeface="Arial" panose="020B0604020202020204" pitchFamily="34" charset="0"/>
              <a:buChar char="•"/>
            </a:pPr>
            <a:r>
              <a:rPr lang="en-GB" sz="2000" dirty="0"/>
              <a:t>DT model is non-parametric: </a:t>
            </a:r>
            <a:r>
              <a:rPr lang="en-US" sz="1850" dirty="0"/>
              <a:t>complex patterns in the input data. Impossible to be modeled using a parametric algorithm</a:t>
            </a:r>
            <a:endParaRPr lang="en-GB" sz="1850" dirty="0"/>
          </a:p>
          <a:p>
            <a:pPr marL="342900" indent="-342900">
              <a:lnSpc>
                <a:spcPct val="100000"/>
              </a:lnSpc>
              <a:buFont typeface="Arial" panose="020B0604020202020204" pitchFamily="34" charset="0"/>
              <a:buChar char="•"/>
            </a:pPr>
            <a:r>
              <a:rPr lang="en-GB" sz="2000" dirty="0"/>
              <a:t>DT possesses very low complexity: Crucial </a:t>
            </a:r>
            <a:r>
              <a:rPr lang="en-US" sz="1850" dirty="0"/>
              <a:t>considering the size of input data</a:t>
            </a:r>
            <a:endParaRPr lang="en-GB" sz="1850" dirty="0"/>
          </a:p>
          <a:p>
            <a:pPr marL="342900" indent="-342900">
              <a:lnSpc>
                <a:spcPct val="100000"/>
              </a:lnSpc>
              <a:buFont typeface="Arial" panose="020B0604020202020204" pitchFamily="34" charset="0"/>
              <a:buChar char="•"/>
            </a:pPr>
            <a:r>
              <a:rPr lang="en-GB" sz="2000" dirty="0"/>
              <a:t>DT is not influenced</a:t>
            </a:r>
            <a:br>
              <a:rPr lang="en-GB" sz="2000" dirty="0"/>
            </a:br>
            <a:r>
              <a:rPr lang="en-GB" sz="2000" dirty="0"/>
              <a:t>by missing values:</a:t>
            </a:r>
            <a:endParaRPr lang="en-GB" sz="1850" dirty="0"/>
          </a:p>
        </p:txBody>
      </p:sp>
      <p:sp>
        <p:nvSpPr>
          <p:cNvPr id="3" name="Slide Number Placeholder 5">
            <a:extLst>
              <a:ext uri="{FF2B5EF4-FFF2-40B4-BE49-F238E27FC236}">
                <a16:creationId xmlns:a16="http://schemas.microsoft.com/office/drawing/2014/main" id="{F5312768-E82C-8299-C752-7480773018E8}"/>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17</a:t>
            </a:fld>
            <a:endParaRPr lang="fr-FR" altLang="fr-FR" sz="1000" dirty="0">
              <a:solidFill>
                <a:schemeClr val="bg1"/>
              </a:solidFill>
              <a:latin typeface="Saira"/>
            </a:endParaRPr>
          </a:p>
        </p:txBody>
      </p:sp>
    </p:spTree>
    <p:extLst>
      <p:ext uri="{BB962C8B-B14F-4D97-AF65-F5344CB8AC3E}">
        <p14:creationId xmlns:p14="http://schemas.microsoft.com/office/powerpoint/2010/main" val="15925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Decision Tree: Experimental setting</a:t>
            </a:r>
          </a:p>
        </p:txBody>
      </p:sp>
      <mc:AlternateContent xmlns:mc="http://schemas.openxmlformats.org/markup-compatibility/2006" xmlns:a14="http://schemas.microsoft.com/office/drawing/2010/main">
        <mc:Choice Requires="a14">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marL="342900" indent="-342900">
                  <a:lnSpc>
                    <a:spcPct val="100000"/>
                  </a:lnSpc>
                  <a:buFont typeface="Arial" panose="020B0604020202020204" pitchFamily="34" charset="0"/>
                  <a:buChar char="•"/>
                </a:pPr>
                <a:r>
                  <a:rPr lang="en-US" sz="2000" dirty="0"/>
                  <a:t>Transform Georgian texts to numbers with specific encoding</a:t>
                </a:r>
                <a:br>
                  <a:rPr lang="en-US" sz="2000" dirty="0"/>
                </a:br>
                <a:br>
                  <a:rPr lang="en-US" sz="1850" dirty="0"/>
                </a:br>
                <a14:m>
                  <m:oMath xmlns:m="http://schemas.openxmlformats.org/officeDocument/2006/math">
                    <m:r>
                      <a:rPr lang="en-GB" i="1" kern="100" smtClean="0">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i="1" kern="10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𝑠𝑡𝑟𝑖𝑛𝑔</m:t>
                        </m:r>
                      </m:e>
                    </m:d>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i="1" kern="100">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𝑖</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𝑠𝑡𝑟𝑖𝑛𝑔</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𝑙𝑒𝑛𝑔𝑡h</m:t>
                        </m:r>
                      </m:sup>
                      <m:e>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𝐵𝑦𝑡𝑒</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𝑣𝑎𝑙𝑢𝑒</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𝐿𝑎𝑠𝑡</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𝑏𝑦𝑡𝑒</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𝑈𝑇𝐹</m:t>
                        </m:r>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−8(</m:t>
                        </m:r>
                        <m:sSub>
                          <m:sSubPr>
                            <m:ctrlPr>
                              <a:rPr lang="en-US"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𝑐h𝑎𝑟𝑎𝑐𝑡𝑒𝑟</m:t>
                            </m:r>
                          </m:e>
                          <m:sub>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i="1" kern="100">
                            <a:effectLst/>
                            <a:latin typeface="Cambria Math" panose="02040503050406030204" pitchFamily="18" charset="0"/>
                            <a:ea typeface="Times New Roman" panose="02020603050405020304" pitchFamily="18" charset="0"/>
                            <a:cs typeface="Times New Roman" panose="02020603050405020304" pitchFamily="18" charset="0"/>
                          </a:rPr>
                          <m:t>))))</m:t>
                        </m:r>
                      </m:e>
                    </m:nary>
                  </m:oMath>
                </a14:m>
                <a:endParaRPr lang="en-US" kern="100" dirty="0">
                  <a:effectLst/>
                  <a:latin typeface="LM Roman 10" panose="00000500000000000000" pitchFamily="50" charset="0"/>
                  <a:ea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r>
                  <a:rPr lang="en-US" sz="2000" dirty="0"/>
                  <a:t>Transform Categorical variables to numbers</a:t>
                </a:r>
              </a:p>
              <a:p>
                <a:pPr marL="342900" indent="-342900">
                  <a:lnSpc>
                    <a:spcPct val="100000"/>
                  </a:lnSpc>
                  <a:buFont typeface="Arial" panose="020B0604020202020204" pitchFamily="34" charset="0"/>
                  <a:buChar char="•"/>
                </a:pPr>
                <a:r>
                  <a:rPr lang="en-GB" sz="2000" dirty="0"/>
                  <a:t>Training/Testing data subsets with 80% / 20% ratio</a:t>
                </a:r>
              </a:p>
              <a:p>
                <a:pPr marL="342900" indent="-342900">
                  <a:lnSpc>
                    <a:spcPct val="100000"/>
                  </a:lnSpc>
                  <a:buFont typeface="Arial" panose="020B0604020202020204" pitchFamily="34" charset="0"/>
                  <a:buChar char="•"/>
                </a:pPr>
                <a:r>
                  <a:rPr lang="en-GB" sz="2000" dirty="0"/>
                  <a:t>Systematic and seed number (&gt;10) randomization</a:t>
                </a:r>
              </a:p>
              <a:p>
                <a:pPr marL="971550" lvl="1" indent="-342900">
                  <a:lnSpc>
                    <a:spcPct val="100000"/>
                  </a:lnSpc>
                  <a:buFont typeface="Arial" panose="020B0604020202020204" pitchFamily="34" charset="0"/>
                  <a:buChar char="•"/>
                </a:pPr>
                <a:r>
                  <a:rPr lang="en-GB" sz="1850" dirty="0"/>
                  <a:t>Same evaluation scores with both approaches across different run</a:t>
                </a:r>
                <a:endParaRPr lang="ka-GE" sz="1850" dirty="0"/>
              </a:p>
            </p:txBody>
          </p:sp>
        </mc:Choice>
        <mc:Fallback xmlns="">
          <p:sp>
            <p:nvSpPr>
              <p:cNvPr id="4" name="Espace réservé du contenu 3">
                <a:extLst>
                  <a:ext uri="{FF2B5EF4-FFF2-40B4-BE49-F238E27FC236}">
                    <a16:creationId xmlns:a16="http://schemas.microsoft.com/office/drawing/2014/main" id="{400A87D4-B11E-D566-9485-533DF64B7C93}"/>
                  </a:ext>
                </a:extLst>
              </p:cNvPr>
              <p:cNvSpPr>
                <a:spLocks noGrp="1" noRot="1" noChangeAspect="1" noMove="1" noResize="1" noEditPoints="1" noAdjustHandles="1" noChangeArrowheads="1" noChangeShapeType="1" noTextEdit="1"/>
              </p:cNvSpPr>
              <p:nvPr>
                <p:ph idx="14"/>
              </p:nvPr>
            </p:nvSpPr>
            <p:spPr>
              <a:blipFill>
                <a:blip r:embed="rId3"/>
                <a:stretch>
                  <a:fillRect l="-663" t="-1049"/>
                </a:stretch>
              </a:blipFill>
            </p:spPr>
            <p:txBody>
              <a:bodyPr/>
              <a:lstStyle/>
              <a:p>
                <a:r>
                  <a:rPr lang="en-US">
                    <a:noFill/>
                  </a:rPr>
                  <a:t> </a:t>
                </a:r>
              </a:p>
            </p:txBody>
          </p:sp>
        </mc:Fallback>
      </mc:AlternateContent>
      <p:sp>
        <p:nvSpPr>
          <p:cNvPr id="2" name="Slide Number Placeholder 5">
            <a:extLst>
              <a:ext uri="{FF2B5EF4-FFF2-40B4-BE49-F238E27FC236}">
                <a16:creationId xmlns:a16="http://schemas.microsoft.com/office/drawing/2014/main" id="{C5E1358B-10C1-B1A3-3CDD-62EC3CE15FBD}"/>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18</a:t>
            </a:fld>
            <a:endParaRPr lang="fr-FR" altLang="fr-FR" sz="1000" dirty="0">
              <a:solidFill>
                <a:schemeClr val="bg1"/>
              </a:solidFill>
              <a:latin typeface="Saira"/>
            </a:endParaRPr>
          </a:p>
        </p:txBody>
      </p:sp>
    </p:spTree>
    <p:extLst>
      <p:ext uri="{BB962C8B-B14F-4D97-AF65-F5344CB8AC3E}">
        <p14:creationId xmlns:p14="http://schemas.microsoft.com/office/powerpoint/2010/main" val="196450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60F0F20-C295-32AA-264F-4E694C10D257}"/>
              </a:ext>
            </a:extLst>
          </p:cNvPr>
          <p:cNvSpPr>
            <a:spLocks noGrp="1"/>
          </p:cNvSpPr>
          <p:nvPr>
            <p:ph type="body" idx="1"/>
          </p:nvPr>
        </p:nvSpPr>
        <p:spPr/>
        <p:txBody>
          <a:bodyPr/>
          <a:lstStyle/>
          <a:p>
            <a:pPr defTabSz="914378">
              <a:defRPr/>
            </a:pPr>
            <a:r>
              <a:rPr lang="en-US" sz="2400" dirty="0">
                <a:solidFill>
                  <a:prstClr val="white"/>
                </a:solidFill>
              </a:rPr>
              <a:t>Decision Tree: classification report</a:t>
            </a:r>
          </a:p>
        </p:txBody>
      </p:sp>
      <p:sp>
        <p:nvSpPr>
          <p:cNvPr id="3" name="Espace réservé du contenu 2">
            <a:extLst>
              <a:ext uri="{FF2B5EF4-FFF2-40B4-BE49-F238E27FC236}">
                <a16:creationId xmlns:a16="http://schemas.microsoft.com/office/drawing/2014/main" id="{43727F01-8518-A99E-3609-67F9FAE1D0E2}"/>
              </a:ext>
            </a:extLst>
          </p:cNvPr>
          <p:cNvSpPr>
            <a:spLocks noGrp="1"/>
          </p:cNvSpPr>
          <p:nvPr>
            <p:ph idx="14"/>
          </p:nvPr>
        </p:nvSpPr>
        <p:spPr>
          <a:xfrm>
            <a:off x="5084926" y="2836232"/>
            <a:ext cx="3911285" cy="2153380"/>
          </a:xfrm>
        </p:spPr>
        <p:txBody>
          <a:bodyPr/>
          <a:lstStyle/>
          <a:p>
            <a:pPr>
              <a:lnSpc>
                <a:spcPct val="100000"/>
              </a:lnSpc>
            </a:pPr>
            <a:r>
              <a:rPr lang="en-US" dirty="0"/>
              <a:t>Score value 1 =&gt;</a:t>
            </a:r>
            <a:br>
              <a:rPr lang="en-US" dirty="0"/>
            </a:br>
            <a:r>
              <a:rPr lang="en-US" dirty="0"/>
              <a:t>100% of prediction rate</a:t>
            </a:r>
          </a:p>
          <a:p>
            <a:pPr>
              <a:lnSpc>
                <a:spcPct val="100000"/>
              </a:lnSpc>
            </a:pPr>
            <a:r>
              <a:rPr lang="en-US" dirty="0"/>
              <a:t>Some Individual scores &lt; 1</a:t>
            </a:r>
          </a:p>
          <a:p>
            <a:pPr marL="342892" indent="-342892">
              <a:lnSpc>
                <a:spcPct val="100000"/>
              </a:lnSpc>
              <a:buFont typeface="Arial" panose="020B0604020202020204" pitchFamily="34" charset="0"/>
              <a:buChar char="•"/>
            </a:pPr>
            <a:r>
              <a:rPr lang="en-US" dirty="0"/>
              <a:t>Zero shot: No candidate to compare</a:t>
            </a:r>
          </a:p>
          <a:p>
            <a:pPr marL="342892" indent="-342892">
              <a:lnSpc>
                <a:spcPct val="100000"/>
              </a:lnSpc>
              <a:buFont typeface="Arial" panose="020B0604020202020204" pitchFamily="34" charset="0"/>
              <a:buChar char="•"/>
            </a:pPr>
            <a:r>
              <a:rPr lang="en-US" dirty="0"/>
              <a:t>Multiple possibility in the train data</a:t>
            </a:r>
            <a:endParaRPr lang="en-GB" dirty="0"/>
          </a:p>
          <a:p>
            <a:endParaRPr lang="en-US" dirty="0"/>
          </a:p>
        </p:txBody>
      </p:sp>
      <p:sp>
        <p:nvSpPr>
          <p:cNvPr id="8" name="ZoneTexte 7">
            <a:extLst>
              <a:ext uri="{FF2B5EF4-FFF2-40B4-BE49-F238E27FC236}">
                <a16:creationId xmlns:a16="http://schemas.microsoft.com/office/drawing/2014/main" id="{E8D5BB9C-B0F2-BBA0-D712-5D054E02DFF4}"/>
              </a:ext>
            </a:extLst>
          </p:cNvPr>
          <p:cNvSpPr txBox="1"/>
          <p:nvPr/>
        </p:nvSpPr>
        <p:spPr>
          <a:xfrm>
            <a:off x="147787" y="824982"/>
            <a:ext cx="1633665" cy="4401205"/>
          </a:xfrm>
          <a:prstGeom prst="rect">
            <a:avLst/>
          </a:prstGeom>
          <a:noFill/>
        </p:spPr>
        <p:txBody>
          <a:bodyPr wrap="square" rtlCol="0">
            <a:spAutoFit/>
          </a:bodyPr>
          <a:lstStyle/>
          <a:p>
            <a:pPr defTabSz="457189"/>
            <a:r>
              <a:rPr lang="en-US" sz="1400" dirty="0">
                <a:solidFill>
                  <a:prstClr val="black"/>
                </a:solidFill>
                <a:latin typeface="Saira" pitchFamily="2" charset="77"/>
              </a:rPr>
              <a:t>Verbs with VN</a:t>
            </a:r>
          </a:p>
          <a:p>
            <a:pPr defTabSz="457189"/>
            <a:endParaRPr lang="en-US" sz="1400" dirty="0">
              <a:solidFill>
                <a:prstClr val="black"/>
              </a:solidFill>
              <a:latin typeface="Saira" pitchFamily="2" charset="77"/>
            </a:endParaRPr>
          </a:p>
          <a:p>
            <a:pPr defTabSz="457189"/>
            <a:r>
              <a:rPr lang="en-US" sz="1400" dirty="0">
                <a:solidFill>
                  <a:prstClr val="black"/>
                </a:solidFill>
                <a:latin typeface="Saira" pitchFamily="2" charset="77"/>
              </a:rPr>
              <a:t>~66 inflected forms per verb</a:t>
            </a:r>
          </a:p>
          <a:p>
            <a:pPr defTabSz="457189"/>
            <a:endParaRPr lang="en-US" sz="1400" dirty="0">
              <a:solidFill>
                <a:prstClr val="black"/>
              </a:solidFill>
              <a:latin typeface="Saira" pitchFamily="2" charset="77"/>
            </a:endParaRPr>
          </a:p>
          <a:p>
            <a:pPr defTabSz="457189"/>
            <a:r>
              <a:rPr lang="en-US" sz="1400" dirty="0">
                <a:solidFill>
                  <a:prstClr val="black"/>
                </a:solidFill>
                <a:latin typeface="Saira" pitchFamily="2" charset="77"/>
              </a:rPr>
              <a:t>15 features per form </a:t>
            </a:r>
          </a:p>
          <a:p>
            <a:pPr defTabSz="457189"/>
            <a:endParaRPr lang="en-US" sz="1400" dirty="0">
              <a:solidFill>
                <a:prstClr val="black"/>
              </a:solidFill>
              <a:latin typeface="Saira" pitchFamily="2" charset="77"/>
            </a:endParaRPr>
          </a:p>
          <a:p>
            <a:pPr defTabSz="457189"/>
            <a:r>
              <a:rPr lang="en-US" sz="1400" dirty="0">
                <a:solidFill>
                  <a:prstClr val="black"/>
                </a:solidFill>
                <a:latin typeface="Saira" pitchFamily="2" charset="77"/>
              </a:rPr>
              <a:t>if VN is present, it is present in all forms</a:t>
            </a:r>
          </a:p>
          <a:p>
            <a:pPr defTabSz="457189"/>
            <a:endParaRPr lang="en-US" sz="1400" dirty="0">
              <a:solidFill>
                <a:prstClr val="black"/>
              </a:solidFill>
              <a:latin typeface="Saira" pitchFamily="2" charset="77"/>
            </a:endParaRPr>
          </a:p>
          <a:p>
            <a:pPr defTabSz="457189"/>
            <a:endParaRPr lang="en-US" sz="1400" dirty="0">
              <a:solidFill>
                <a:prstClr val="black"/>
              </a:solidFill>
              <a:latin typeface="Saira" pitchFamily="2" charset="77"/>
            </a:endParaRPr>
          </a:p>
          <a:p>
            <a:pPr defTabSz="457189"/>
            <a:r>
              <a:rPr lang="en-US" sz="1400" dirty="0">
                <a:solidFill>
                  <a:prstClr val="black"/>
                </a:solidFill>
                <a:latin typeface="Saira" pitchFamily="2" charset="77"/>
              </a:rPr>
              <a:t>     Form in training data (80%)</a:t>
            </a:r>
          </a:p>
          <a:p>
            <a:pPr defTabSz="457189"/>
            <a:endParaRPr lang="en-US" sz="1400" dirty="0">
              <a:solidFill>
                <a:prstClr val="black"/>
              </a:solidFill>
              <a:latin typeface="Saira" pitchFamily="2" charset="77"/>
            </a:endParaRPr>
          </a:p>
          <a:p>
            <a:pPr defTabSz="457189"/>
            <a:endParaRPr lang="en-US" sz="1400" dirty="0">
              <a:solidFill>
                <a:prstClr val="black"/>
              </a:solidFill>
              <a:latin typeface="Saira" pitchFamily="2" charset="77"/>
            </a:endParaRPr>
          </a:p>
          <a:p>
            <a:pPr defTabSz="457189"/>
            <a:r>
              <a:rPr lang="en-US" sz="1400" dirty="0">
                <a:solidFill>
                  <a:prstClr val="black"/>
                </a:solidFill>
                <a:latin typeface="Saira" pitchFamily="2" charset="77"/>
              </a:rPr>
              <a:t>     Form in test data (20%)</a:t>
            </a:r>
          </a:p>
          <a:p>
            <a:pPr defTabSz="457189"/>
            <a:endParaRPr lang="en-US" sz="1400" dirty="0">
              <a:solidFill>
                <a:prstClr val="black"/>
              </a:solidFill>
              <a:latin typeface="Saira" pitchFamily="2" charset="77"/>
            </a:endParaRPr>
          </a:p>
          <a:p>
            <a:pPr defTabSz="457189"/>
            <a:r>
              <a:rPr lang="en-US" sz="1400" dirty="0">
                <a:solidFill>
                  <a:prstClr val="black"/>
                </a:solidFill>
                <a:latin typeface="Saira" pitchFamily="2" charset="77"/>
              </a:rPr>
              <a:t> </a:t>
            </a:r>
          </a:p>
        </p:txBody>
      </p:sp>
      <p:sp>
        <p:nvSpPr>
          <p:cNvPr id="9" name="Rectangle 8">
            <a:extLst>
              <a:ext uri="{FF2B5EF4-FFF2-40B4-BE49-F238E27FC236}">
                <a16:creationId xmlns:a16="http://schemas.microsoft.com/office/drawing/2014/main" id="{E82086DC-2A34-01A7-4F5C-5A4690B1ACE1}"/>
              </a:ext>
            </a:extLst>
          </p:cNvPr>
          <p:cNvSpPr/>
          <p:nvPr/>
        </p:nvSpPr>
        <p:spPr>
          <a:xfrm>
            <a:off x="219025" y="3472836"/>
            <a:ext cx="133814" cy="1003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35060EFF-366C-A0F6-DD59-B1356303BDA8}"/>
              </a:ext>
            </a:extLst>
          </p:cNvPr>
          <p:cNvSpPr/>
          <p:nvPr/>
        </p:nvSpPr>
        <p:spPr>
          <a:xfrm>
            <a:off x="225091" y="4318518"/>
            <a:ext cx="133814" cy="100361"/>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graphicFrame>
        <p:nvGraphicFramePr>
          <p:cNvPr id="11" name="Table 1">
            <a:extLst>
              <a:ext uri="{FF2B5EF4-FFF2-40B4-BE49-F238E27FC236}">
                <a16:creationId xmlns:a16="http://schemas.microsoft.com/office/drawing/2014/main" id="{1A7472D2-9278-E290-BFBE-96085C8C9CC5}"/>
              </a:ext>
            </a:extLst>
          </p:cNvPr>
          <p:cNvGraphicFramePr>
            <a:graphicFrameLocks noGrp="1"/>
          </p:cNvGraphicFramePr>
          <p:nvPr>
            <p:extLst>
              <p:ext uri="{D42A27DB-BD31-4B8C-83A1-F6EECF244321}">
                <p14:modId xmlns:p14="http://schemas.microsoft.com/office/powerpoint/2010/main" val="2802669645"/>
              </p:ext>
            </p:extLst>
          </p:nvPr>
        </p:nvGraphicFramePr>
        <p:xfrm>
          <a:off x="5152972" y="932808"/>
          <a:ext cx="3652547" cy="1527484"/>
        </p:xfrm>
        <a:graphic>
          <a:graphicData uri="http://schemas.openxmlformats.org/drawingml/2006/table">
            <a:tbl>
              <a:tblPr bandRow="1">
                <a:tableStyleId>{2D5ABB26-0587-4C30-8999-92F81FD0307C}</a:tableStyleId>
              </a:tblPr>
              <a:tblGrid>
                <a:gridCol w="1035419">
                  <a:extLst>
                    <a:ext uri="{9D8B030D-6E8A-4147-A177-3AD203B41FA5}">
                      <a16:colId xmlns:a16="http://schemas.microsoft.com/office/drawing/2014/main" val="4176194860"/>
                    </a:ext>
                  </a:extLst>
                </a:gridCol>
                <a:gridCol w="675787">
                  <a:extLst>
                    <a:ext uri="{9D8B030D-6E8A-4147-A177-3AD203B41FA5}">
                      <a16:colId xmlns:a16="http://schemas.microsoft.com/office/drawing/2014/main" val="2075933345"/>
                    </a:ext>
                  </a:extLst>
                </a:gridCol>
                <a:gridCol w="600808">
                  <a:extLst>
                    <a:ext uri="{9D8B030D-6E8A-4147-A177-3AD203B41FA5}">
                      <a16:colId xmlns:a16="http://schemas.microsoft.com/office/drawing/2014/main" val="2954425129"/>
                    </a:ext>
                  </a:extLst>
                </a:gridCol>
                <a:gridCol w="808662">
                  <a:extLst>
                    <a:ext uri="{9D8B030D-6E8A-4147-A177-3AD203B41FA5}">
                      <a16:colId xmlns:a16="http://schemas.microsoft.com/office/drawing/2014/main" val="4185281142"/>
                    </a:ext>
                  </a:extLst>
                </a:gridCol>
                <a:gridCol w="531871">
                  <a:extLst>
                    <a:ext uri="{9D8B030D-6E8A-4147-A177-3AD203B41FA5}">
                      <a16:colId xmlns:a16="http://schemas.microsoft.com/office/drawing/2014/main" val="2428772074"/>
                    </a:ext>
                  </a:extLst>
                </a:gridCol>
              </a:tblGrid>
              <a:tr h="381871">
                <a:tc>
                  <a:txBody>
                    <a:bodyPr/>
                    <a:lstStyle/>
                    <a:p>
                      <a:pPr algn="just">
                        <a:spcBef>
                          <a:spcPts val="600"/>
                        </a:spcBef>
                        <a:spcAft>
                          <a:spcPts val="600"/>
                        </a:spcAft>
                      </a:pPr>
                      <a:endParaRPr lang="en-US" sz="1200" dirty="0">
                        <a:latin typeface="Saira"/>
                      </a:endParaRPr>
                    </a:p>
                  </a:txBody>
                  <a:tcPr marL="68580" marR="68580" marT="0" marB="0" anchor="ctr">
                    <a:noFill/>
                  </a:tcPr>
                </a:tc>
                <a:tc>
                  <a:txBody>
                    <a:bodyPr/>
                    <a:lstStyle/>
                    <a:p>
                      <a:pPr marL="53340">
                        <a:lnSpc>
                          <a:spcPct val="200000"/>
                        </a:lnSpc>
                        <a:spcAft>
                          <a:spcPts val="600"/>
                        </a:spcAft>
                      </a:pPr>
                      <a:r>
                        <a:rPr lang="en-US" sz="1200" b="1" dirty="0">
                          <a:solidFill>
                            <a:schemeClr val="bg1"/>
                          </a:solidFill>
                          <a:latin typeface="Saira"/>
                        </a:rPr>
                        <a:t>Precision</a:t>
                      </a:r>
                    </a:p>
                  </a:txBody>
                  <a:tcPr marL="0" marR="0" marT="0" marB="0" anchor="ctr">
                    <a:lnR w="12700" cap="flat" cmpd="sng" algn="ctr">
                      <a:noFill/>
                      <a:prstDash val="solid"/>
                      <a:round/>
                      <a:headEnd type="none" w="med" len="med"/>
                      <a:tailEnd type="none" w="med" len="med"/>
                    </a:lnR>
                    <a:solidFill>
                      <a:schemeClr val="accent1">
                        <a:lumMod val="75000"/>
                      </a:schemeClr>
                    </a:solidFill>
                  </a:tcPr>
                </a:tc>
                <a:tc>
                  <a:txBody>
                    <a:bodyPr/>
                    <a:lstStyle/>
                    <a:p>
                      <a:pPr marL="28575">
                        <a:lnSpc>
                          <a:spcPct val="200000"/>
                        </a:lnSpc>
                        <a:spcAft>
                          <a:spcPts val="600"/>
                        </a:spcAft>
                      </a:pPr>
                      <a:r>
                        <a:rPr lang="en-US" sz="1200" b="1" dirty="0">
                          <a:solidFill>
                            <a:schemeClr val="bg1"/>
                          </a:solidFill>
                          <a:latin typeface="Saira"/>
                        </a:rPr>
                        <a:t> Recall</a:t>
                      </a:r>
                    </a:p>
                  </a:txBody>
                  <a:tcPr marL="0" marR="0" marT="0" marB="0" anchor="ctr">
                    <a:lnL w="12700" cap="flat" cmpd="sng" algn="ctr">
                      <a:noFill/>
                      <a:prstDash val="solid"/>
                      <a:round/>
                      <a:headEnd type="none" w="med" len="med"/>
                      <a:tailEnd type="none" w="med" len="med"/>
                    </a:lnL>
                    <a:solidFill>
                      <a:schemeClr val="accent1">
                        <a:lumMod val="75000"/>
                      </a:schemeClr>
                    </a:solidFill>
                  </a:tcPr>
                </a:tc>
                <a:tc>
                  <a:txBody>
                    <a:bodyPr/>
                    <a:lstStyle/>
                    <a:p>
                      <a:pPr indent="61595">
                        <a:lnSpc>
                          <a:spcPct val="200000"/>
                        </a:lnSpc>
                        <a:spcAft>
                          <a:spcPts val="600"/>
                        </a:spcAft>
                      </a:pPr>
                      <a:r>
                        <a:rPr lang="en-US" sz="1200" b="1" dirty="0">
                          <a:solidFill>
                            <a:schemeClr val="bg1"/>
                          </a:solidFill>
                          <a:latin typeface="Saira"/>
                        </a:rPr>
                        <a:t> F1-score</a:t>
                      </a:r>
                    </a:p>
                  </a:txBody>
                  <a:tcPr marL="0" marR="0" marT="0" marB="0" anchor="ctr">
                    <a:solidFill>
                      <a:schemeClr val="accent1">
                        <a:lumMod val="75000"/>
                      </a:schemeClr>
                    </a:solidFill>
                  </a:tcPr>
                </a:tc>
                <a:tc>
                  <a:txBody>
                    <a:bodyPr/>
                    <a:lstStyle/>
                    <a:p>
                      <a:pPr marL="10795">
                        <a:lnSpc>
                          <a:spcPct val="200000"/>
                        </a:lnSpc>
                        <a:spcAft>
                          <a:spcPts val="600"/>
                        </a:spcAft>
                      </a:pPr>
                      <a:r>
                        <a:rPr lang="en-US" sz="1200" b="1" dirty="0">
                          <a:solidFill>
                            <a:schemeClr val="bg1"/>
                          </a:solidFill>
                          <a:latin typeface="Saira"/>
                        </a:rPr>
                        <a:t>Support</a:t>
                      </a:r>
                    </a:p>
                  </a:txBody>
                  <a:tcPr marL="0" marR="0" marT="0" marB="0" anchor="ctr">
                    <a:solidFill>
                      <a:schemeClr val="accent1">
                        <a:lumMod val="75000"/>
                      </a:schemeClr>
                    </a:solidFill>
                  </a:tcPr>
                </a:tc>
                <a:extLst>
                  <a:ext uri="{0D108BD9-81ED-4DB2-BD59-A6C34878D82A}">
                    <a16:rowId xmlns:a16="http://schemas.microsoft.com/office/drawing/2014/main" val="1793545133"/>
                  </a:ext>
                </a:extLst>
              </a:tr>
              <a:tr h="381871">
                <a:tc>
                  <a:txBody>
                    <a:bodyPr/>
                    <a:lstStyle/>
                    <a:p>
                      <a:pPr>
                        <a:lnSpc>
                          <a:spcPct val="200000"/>
                        </a:lnSpc>
                        <a:spcAft>
                          <a:spcPts val="600"/>
                        </a:spcAft>
                      </a:pPr>
                      <a:r>
                        <a:rPr lang="en-US" sz="1200" b="1" dirty="0">
                          <a:solidFill>
                            <a:schemeClr val="bg1"/>
                          </a:solidFill>
                          <a:latin typeface="Saira"/>
                        </a:rPr>
                        <a:t>  Accuracy</a:t>
                      </a:r>
                    </a:p>
                  </a:txBody>
                  <a:tcPr marL="0" marR="0" marT="0" marB="0" anchor="ctr">
                    <a:solidFill>
                      <a:schemeClr val="accent1">
                        <a:lumMod val="75000"/>
                      </a:schemeClr>
                    </a:solidFill>
                  </a:tcPr>
                </a:tc>
                <a:tc>
                  <a:txBody>
                    <a:bodyPr/>
                    <a:lstStyle/>
                    <a:p>
                      <a:pPr marL="53340">
                        <a:lnSpc>
                          <a:spcPct val="200000"/>
                        </a:lnSpc>
                        <a:spcAft>
                          <a:spcPts val="600"/>
                        </a:spcAft>
                      </a:pPr>
                      <a:r>
                        <a:rPr lang="en-US" sz="1200" dirty="0">
                          <a:latin typeface="Saira"/>
                        </a:rPr>
                        <a:t> </a:t>
                      </a:r>
                    </a:p>
                  </a:txBody>
                  <a:tcPr marL="0" marR="0" marT="0" marB="0" anchor="ctr">
                    <a:lnR w="12700" cap="flat" cmpd="sng" algn="ctr">
                      <a:noFill/>
                      <a:prstDash val="solid"/>
                      <a:round/>
                      <a:headEnd type="none" w="med" len="med"/>
                      <a:tailEnd type="none" w="med" len="med"/>
                    </a:lnR>
                    <a:noFill/>
                  </a:tcPr>
                </a:tc>
                <a:tc>
                  <a:txBody>
                    <a:bodyPr/>
                    <a:lstStyle/>
                    <a:p>
                      <a:pPr marL="28575">
                        <a:lnSpc>
                          <a:spcPct val="200000"/>
                        </a:lnSpc>
                        <a:spcAft>
                          <a:spcPts val="600"/>
                        </a:spcAft>
                      </a:pPr>
                      <a:r>
                        <a:rPr lang="en-US" sz="1200" dirty="0">
                          <a:latin typeface="Saira"/>
                        </a:rPr>
                        <a:t> </a:t>
                      </a:r>
                    </a:p>
                  </a:txBody>
                  <a:tcPr marL="0" marR="0" marT="0" marB="0" anchor="ctr">
                    <a:lnL w="12700" cap="flat" cmpd="sng" algn="ctr">
                      <a:noFill/>
                      <a:prstDash val="solid"/>
                      <a:round/>
                      <a:headEnd type="none" w="med" len="med"/>
                      <a:tailEnd type="none" w="med" len="med"/>
                    </a:lnL>
                    <a:noFill/>
                  </a:tcPr>
                </a:tc>
                <a:tc>
                  <a:txBody>
                    <a:bodyPr/>
                    <a:lstStyle/>
                    <a:p>
                      <a:pPr indent="61595">
                        <a:lnSpc>
                          <a:spcPct val="200000"/>
                        </a:lnSpc>
                        <a:spcAft>
                          <a:spcPts val="600"/>
                        </a:spcAft>
                      </a:pPr>
                      <a:r>
                        <a:rPr lang="en-US" sz="1200" dirty="0">
                          <a:latin typeface="Saira"/>
                        </a:rPr>
                        <a:t> 1.00</a:t>
                      </a:r>
                    </a:p>
                  </a:txBody>
                  <a:tcPr marL="0" marR="0" marT="0" marB="0" anchor="ctr">
                    <a:noFill/>
                  </a:tcPr>
                </a:tc>
                <a:tc>
                  <a:txBody>
                    <a:bodyPr/>
                    <a:lstStyle/>
                    <a:p>
                      <a:pPr marL="10795" algn="just">
                        <a:lnSpc>
                          <a:spcPct val="200000"/>
                        </a:lnSpc>
                        <a:spcAft>
                          <a:spcPts val="600"/>
                        </a:spcAft>
                      </a:pPr>
                      <a:r>
                        <a:rPr lang="en-US" sz="1200" dirty="0">
                          <a:latin typeface="Saira"/>
                        </a:rPr>
                        <a:t> 759663</a:t>
                      </a:r>
                    </a:p>
                  </a:txBody>
                  <a:tcPr marL="0" marR="0" marT="0" marB="0" anchor="ctr">
                    <a:noFill/>
                  </a:tcPr>
                </a:tc>
                <a:extLst>
                  <a:ext uri="{0D108BD9-81ED-4DB2-BD59-A6C34878D82A}">
                    <a16:rowId xmlns:a16="http://schemas.microsoft.com/office/drawing/2014/main" val="3935599494"/>
                  </a:ext>
                </a:extLst>
              </a:tr>
              <a:tr h="381871">
                <a:tc>
                  <a:txBody>
                    <a:bodyPr/>
                    <a:lstStyle/>
                    <a:p>
                      <a:pPr>
                        <a:lnSpc>
                          <a:spcPct val="200000"/>
                        </a:lnSpc>
                        <a:spcAft>
                          <a:spcPts val="600"/>
                        </a:spcAft>
                      </a:pPr>
                      <a:r>
                        <a:rPr lang="en-US" sz="1200" b="1" dirty="0">
                          <a:solidFill>
                            <a:schemeClr val="bg1"/>
                          </a:solidFill>
                          <a:latin typeface="Saira"/>
                        </a:rPr>
                        <a:t>  Macro avg</a:t>
                      </a:r>
                    </a:p>
                  </a:txBody>
                  <a:tcPr marL="0" marR="0" marT="0" marB="0" anchor="ctr">
                    <a:solidFill>
                      <a:schemeClr val="accent1">
                        <a:lumMod val="75000"/>
                      </a:schemeClr>
                    </a:solidFill>
                  </a:tcPr>
                </a:tc>
                <a:tc>
                  <a:txBody>
                    <a:bodyPr/>
                    <a:lstStyle/>
                    <a:p>
                      <a:pPr marL="53340">
                        <a:lnSpc>
                          <a:spcPct val="200000"/>
                        </a:lnSpc>
                        <a:spcAft>
                          <a:spcPts val="600"/>
                        </a:spcAft>
                      </a:pPr>
                      <a:r>
                        <a:rPr lang="en-US" sz="1200" dirty="0">
                          <a:latin typeface="Saira"/>
                        </a:rPr>
                        <a:t> 1.00</a:t>
                      </a:r>
                    </a:p>
                  </a:txBody>
                  <a:tcPr marL="0" marR="0" marT="0" marB="0" anchor="ctr">
                    <a:lnR w="12700" cap="flat" cmpd="sng" algn="ctr">
                      <a:noFill/>
                      <a:prstDash val="solid"/>
                      <a:round/>
                      <a:headEnd type="none" w="med" len="med"/>
                      <a:tailEnd type="none" w="med" len="med"/>
                    </a:lnR>
                    <a:noFill/>
                  </a:tcPr>
                </a:tc>
                <a:tc>
                  <a:txBody>
                    <a:bodyPr/>
                    <a:lstStyle/>
                    <a:p>
                      <a:pPr marL="28575">
                        <a:lnSpc>
                          <a:spcPct val="200000"/>
                        </a:lnSpc>
                        <a:spcAft>
                          <a:spcPts val="600"/>
                        </a:spcAft>
                      </a:pPr>
                      <a:r>
                        <a:rPr lang="en-US" sz="1200" dirty="0">
                          <a:latin typeface="Saira"/>
                        </a:rPr>
                        <a:t> 1.00</a:t>
                      </a:r>
                    </a:p>
                  </a:txBody>
                  <a:tcPr marL="0" marR="0" marT="0" marB="0" anchor="ctr">
                    <a:lnL w="12700" cap="flat" cmpd="sng" algn="ctr">
                      <a:noFill/>
                      <a:prstDash val="solid"/>
                      <a:round/>
                      <a:headEnd type="none" w="med" len="med"/>
                      <a:tailEnd type="none" w="med" len="med"/>
                    </a:lnL>
                    <a:noFill/>
                  </a:tcPr>
                </a:tc>
                <a:tc>
                  <a:txBody>
                    <a:bodyPr/>
                    <a:lstStyle/>
                    <a:p>
                      <a:pPr indent="61595">
                        <a:lnSpc>
                          <a:spcPct val="200000"/>
                        </a:lnSpc>
                        <a:spcAft>
                          <a:spcPts val="600"/>
                        </a:spcAft>
                      </a:pPr>
                      <a:r>
                        <a:rPr lang="en-US" sz="1200" dirty="0">
                          <a:latin typeface="Saira"/>
                        </a:rPr>
                        <a:t> 1.00</a:t>
                      </a:r>
                    </a:p>
                  </a:txBody>
                  <a:tcPr marL="0" marR="0" marT="0" marB="0" anchor="ctr">
                    <a:noFill/>
                  </a:tcPr>
                </a:tc>
                <a:tc>
                  <a:txBody>
                    <a:bodyPr/>
                    <a:lstStyle/>
                    <a:p>
                      <a:pPr marL="10795" algn="just">
                        <a:lnSpc>
                          <a:spcPct val="200000"/>
                        </a:lnSpc>
                        <a:spcAft>
                          <a:spcPts val="600"/>
                        </a:spcAft>
                      </a:pPr>
                      <a:r>
                        <a:rPr lang="en-US" sz="1200" dirty="0">
                          <a:latin typeface="Saira"/>
                        </a:rPr>
                        <a:t> 759663</a:t>
                      </a:r>
                    </a:p>
                  </a:txBody>
                  <a:tcPr marL="0" marR="0" marT="0" marB="0" anchor="ctr">
                    <a:noFill/>
                  </a:tcPr>
                </a:tc>
                <a:extLst>
                  <a:ext uri="{0D108BD9-81ED-4DB2-BD59-A6C34878D82A}">
                    <a16:rowId xmlns:a16="http://schemas.microsoft.com/office/drawing/2014/main" val="928505301"/>
                  </a:ext>
                </a:extLst>
              </a:tr>
              <a:tr h="381871">
                <a:tc>
                  <a:txBody>
                    <a:bodyPr/>
                    <a:lstStyle/>
                    <a:p>
                      <a:pPr>
                        <a:lnSpc>
                          <a:spcPct val="200000"/>
                        </a:lnSpc>
                        <a:spcAft>
                          <a:spcPts val="600"/>
                        </a:spcAft>
                      </a:pPr>
                      <a:r>
                        <a:rPr lang="en-US" sz="1200" b="1" dirty="0">
                          <a:solidFill>
                            <a:schemeClr val="bg1"/>
                          </a:solidFill>
                          <a:latin typeface="Saira"/>
                        </a:rPr>
                        <a:t> Weighted avg</a:t>
                      </a:r>
                    </a:p>
                  </a:txBody>
                  <a:tcPr marL="0" marR="0" marT="0" marB="0" anchor="ctr">
                    <a:solidFill>
                      <a:schemeClr val="accent1">
                        <a:lumMod val="75000"/>
                      </a:schemeClr>
                    </a:solidFill>
                  </a:tcPr>
                </a:tc>
                <a:tc>
                  <a:txBody>
                    <a:bodyPr/>
                    <a:lstStyle/>
                    <a:p>
                      <a:pPr marL="53340">
                        <a:lnSpc>
                          <a:spcPct val="200000"/>
                        </a:lnSpc>
                        <a:spcAft>
                          <a:spcPts val="600"/>
                        </a:spcAft>
                      </a:pPr>
                      <a:r>
                        <a:rPr lang="en-US" sz="1200" dirty="0">
                          <a:latin typeface="Saira"/>
                        </a:rPr>
                        <a:t> 1.00</a:t>
                      </a:r>
                    </a:p>
                  </a:txBody>
                  <a:tcPr marL="0" marR="0" marT="0" marB="0" anchor="ctr">
                    <a:lnR w="12700" cap="flat" cmpd="sng" algn="ctr">
                      <a:noFill/>
                      <a:prstDash val="solid"/>
                      <a:round/>
                      <a:headEnd type="none" w="med" len="med"/>
                      <a:tailEnd type="none" w="med" len="med"/>
                    </a:lnR>
                    <a:noFill/>
                  </a:tcPr>
                </a:tc>
                <a:tc>
                  <a:txBody>
                    <a:bodyPr/>
                    <a:lstStyle/>
                    <a:p>
                      <a:pPr marL="28575">
                        <a:lnSpc>
                          <a:spcPct val="200000"/>
                        </a:lnSpc>
                        <a:spcAft>
                          <a:spcPts val="600"/>
                        </a:spcAft>
                      </a:pPr>
                      <a:r>
                        <a:rPr lang="en-US" sz="1200" dirty="0">
                          <a:latin typeface="Saira"/>
                        </a:rPr>
                        <a:t> 1.00</a:t>
                      </a:r>
                    </a:p>
                  </a:txBody>
                  <a:tcPr marL="0" marR="0" marT="0" marB="0" anchor="ctr">
                    <a:lnL w="12700" cap="flat" cmpd="sng" algn="ctr">
                      <a:noFill/>
                      <a:prstDash val="solid"/>
                      <a:round/>
                      <a:headEnd type="none" w="med" len="med"/>
                      <a:tailEnd type="none" w="med" len="med"/>
                    </a:lnL>
                    <a:noFill/>
                  </a:tcPr>
                </a:tc>
                <a:tc>
                  <a:txBody>
                    <a:bodyPr/>
                    <a:lstStyle/>
                    <a:p>
                      <a:pPr indent="61595">
                        <a:lnSpc>
                          <a:spcPct val="200000"/>
                        </a:lnSpc>
                        <a:spcAft>
                          <a:spcPts val="600"/>
                        </a:spcAft>
                      </a:pPr>
                      <a:r>
                        <a:rPr lang="en-US" sz="1200" dirty="0">
                          <a:latin typeface="Saira"/>
                        </a:rPr>
                        <a:t> 1.00</a:t>
                      </a:r>
                    </a:p>
                  </a:txBody>
                  <a:tcPr marL="0" marR="0" marT="0" marB="0" anchor="ctr">
                    <a:noFill/>
                  </a:tcPr>
                </a:tc>
                <a:tc>
                  <a:txBody>
                    <a:bodyPr/>
                    <a:lstStyle/>
                    <a:p>
                      <a:pPr marL="10795" algn="just">
                        <a:lnSpc>
                          <a:spcPct val="200000"/>
                        </a:lnSpc>
                        <a:spcAft>
                          <a:spcPts val="600"/>
                        </a:spcAft>
                      </a:pPr>
                      <a:r>
                        <a:rPr lang="en-US" sz="1200" dirty="0">
                          <a:latin typeface="Saira"/>
                        </a:rPr>
                        <a:t> 759663</a:t>
                      </a:r>
                    </a:p>
                  </a:txBody>
                  <a:tcPr marL="0" marR="0" marT="0" marB="0" anchor="ctr">
                    <a:noFill/>
                  </a:tcPr>
                </a:tc>
                <a:extLst>
                  <a:ext uri="{0D108BD9-81ED-4DB2-BD59-A6C34878D82A}">
                    <a16:rowId xmlns:a16="http://schemas.microsoft.com/office/drawing/2014/main" val="1885552323"/>
                  </a:ext>
                </a:extLst>
              </a:tr>
            </a:tbl>
          </a:graphicData>
        </a:graphic>
      </p:graphicFrame>
      <p:graphicFrame>
        <p:nvGraphicFramePr>
          <p:cNvPr id="12" name="Tableau 6">
            <a:extLst>
              <a:ext uri="{FF2B5EF4-FFF2-40B4-BE49-F238E27FC236}">
                <a16:creationId xmlns:a16="http://schemas.microsoft.com/office/drawing/2014/main" id="{FF08798A-723C-78B1-F575-615CFB61DD82}"/>
              </a:ext>
            </a:extLst>
          </p:cNvPr>
          <p:cNvGraphicFramePr>
            <a:graphicFrameLocks/>
          </p:cNvGraphicFramePr>
          <p:nvPr>
            <p:extLst>
              <p:ext uri="{D42A27DB-BD31-4B8C-83A1-F6EECF244321}">
                <p14:modId xmlns:p14="http://schemas.microsoft.com/office/powerpoint/2010/main" val="1868369793"/>
              </p:ext>
            </p:extLst>
          </p:nvPr>
        </p:nvGraphicFramePr>
        <p:xfrm>
          <a:off x="1971569" y="1034131"/>
          <a:ext cx="2696000" cy="368471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452124010"/>
                    </a:ext>
                  </a:extLst>
                </a:gridCol>
                <a:gridCol w="225772">
                  <a:extLst>
                    <a:ext uri="{9D8B030D-6E8A-4147-A177-3AD203B41FA5}">
                      <a16:colId xmlns:a16="http://schemas.microsoft.com/office/drawing/2014/main" val="199422859"/>
                    </a:ext>
                  </a:extLst>
                </a:gridCol>
                <a:gridCol w="913330">
                  <a:extLst>
                    <a:ext uri="{9D8B030D-6E8A-4147-A177-3AD203B41FA5}">
                      <a16:colId xmlns:a16="http://schemas.microsoft.com/office/drawing/2014/main" val="3170066192"/>
                    </a:ext>
                  </a:extLst>
                </a:gridCol>
                <a:gridCol w="208280">
                  <a:extLst>
                    <a:ext uri="{9D8B030D-6E8A-4147-A177-3AD203B41FA5}">
                      <a16:colId xmlns:a16="http://schemas.microsoft.com/office/drawing/2014/main" val="1417907747"/>
                    </a:ext>
                  </a:extLst>
                </a:gridCol>
                <a:gridCol w="218526">
                  <a:extLst>
                    <a:ext uri="{9D8B030D-6E8A-4147-A177-3AD203B41FA5}">
                      <a16:colId xmlns:a16="http://schemas.microsoft.com/office/drawing/2014/main" val="1028498319"/>
                    </a:ext>
                  </a:extLst>
                </a:gridCol>
                <a:gridCol w="683254">
                  <a:extLst>
                    <a:ext uri="{9D8B030D-6E8A-4147-A177-3AD203B41FA5}">
                      <a16:colId xmlns:a16="http://schemas.microsoft.com/office/drawing/2014/main" val="2642862997"/>
                    </a:ext>
                  </a:extLst>
                </a:gridCol>
                <a:gridCol w="238558">
                  <a:extLst>
                    <a:ext uri="{9D8B030D-6E8A-4147-A177-3AD203B41FA5}">
                      <a16:colId xmlns:a16="http://schemas.microsoft.com/office/drawing/2014/main" val="1589268695"/>
                    </a:ext>
                  </a:extLst>
                </a:gridCol>
              </a:tblGrid>
              <a:tr h="173890">
                <a:tc>
                  <a:txBody>
                    <a:bodyPr/>
                    <a:lstStyle/>
                    <a:p>
                      <a:endParaRPr lang="en-US" sz="400" dirty="0"/>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400" dirty="0"/>
                    </a:p>
                  </a:txBody>
                  <a:tcPr>
                    <a:lnT w="9525" cap="flat" cmpd="sng" algn="ctr">
                      <a:solidFill>
                        <a:schemeClr val="tx1"/>
                      </a:solidFill>
                      <a:prstDash val="solid"/>
                      <a:round/>
                      <a:headEnd type="none" w="med" len="med"/>
                      <a:tailEnd type="none" w="med" len="med"/>
                    </a:lnT>
                    <a:solidFill>
                      <a:schemeClr val="accent1">
                        <a:lumMod val="20000"/>
                        <a:lumOff val="80000"/>
                      </a:schemeClr>
                    </a:solidFill>
                  </a:tcPr>
                </a:tc>
                <a:tc rowSpan="20">
                  <a:txBody>
                    <a:bodyPr/>
                    <a:lstStyle/>
                    <a:p>
                      <a:endParaRPr lang="en-US" sz="400"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US" sz="400" dirty="0"/>
                    </a:p>
                  </a:txBody>
                  <a:tcPr>
                    <a:lnT w="9525"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endParaRPr lang="en-US" sz="400" dirty="0"/>
                    </a:p>
                  </a:txBody>
                  <a:tcPr>
                    <a:lnT w="9525" cap="flat" cmpd="sng" algn="ctr">
                      <a:solidFill>
                        <a:schemeClr val="tx1"/>
                      </a:solidFill>
                      <a:prstDash val="solid"/>
                      <a:round/>
                      <a:headEnd type="none" w="med" len="med"/>
                      <a:tailEnd type="none" w="med" len="med"/>
                    </a:lnT>
                    <a:solidFill>
                      <a:schemeClr val="accent1">
                        <a:lumMod val="20000"/>
                        <a:lumOff val="80000"/>
                      </a:schemeClr>
                    </a:solidFill>
                  </a:tcPr>
                </a:tc>
                <a:tc rowSpan="20">
                  <a:txBody>
                    <a:bodyPr/>
                    <a:lstStyle/>
                    <a:p>
                      <a:endParaRPr lang="en-US" sz="400"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US" sz="400" dirty="0"/>
                    </a:p>
                  </a:txBody>
                  <a:tcP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769863033"/>
                  </a:ext>
                </a:extLst>
              </a:tr>
              <a:tr h="184780">
                <a:tc>
                  <a:txBody>
                    <a:bodyPr/>
                    <a:lstStyle/>
                    <a:p>
                      <a:endParaRPr lang="en-US" sz="40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dirty="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solidFill>
                      <a:schemeClr val="accent2">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3829846749"/>
                  </a:ext>
                </a:extLst>
              </a:tr>
              <a:tr h="184780">
                <a:tc>
                  <a:txBody>
                    <a:bodyPr/>
                    <a:lstStyle/>
                    <a:p>
                      <a:endParaRPr lang="en-US" sz="40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solidFill>
                      <a:schemeClr val="accent2">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677716858"/>
                  </a:ext>
                </a:extLst>
              </a:tr>
              <a:tr h="184780">
                <a:tc>
                  <a:txBody>
                    <a:bodyPr/>
                    <a:lstStyle/>
                    <a:p>
                      <a:endParaRPr lang="en-US" sz="40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solidFill>
                      <a:schemeClr val="accent2">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2581943156"/>
                  </a:ext>
                </a:extLst>
              </a:tr>
              <a:tr h="184780">
                <a:tc>
                  <a:txBody>
                    <a:bodyPr/>
                    <a:lstStyle/>
                    <a:p>
                      <a:endParaRPr lang="en-US" sz="40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solidFill>
                      <a:schemeClr val="accent2">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462501439"/>
                  </a:ext>
                </a:extLst>
              </a:tr>
              <a:tr h="184780">
                <a:tc>
                  <a:txBody>
                    <a:bodyPr/>
                    <a:lstStyle/>
                    <a:p>
                      <a:endParaRPr lang="en-US" sz="40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solidFill>
                      <a:schemeClr val="accent2">
                        <a:lumMod val="20000"/>
                        <a:lumOff val="80000"/>
                      </a:schemeClr>
                    </a:solidFill>
                  </a:tcPr>
                </a:tc>
                <a:tc>
                  <a:txBody>
                    <a:bodyPr/>
                    <a:lstStyle/>
                    <a:p>
                      <a:endParaRPr lang="en-US" sz="400" dirty="0"/>
                    </a:p>
                  </a:txBody>
                  <a:tcPr>
                    <a:solidFill>
                      <a:schemeClr val="accent2">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79069748"/>
                  </a:ext>
                </a:extLst>
              </a:tr>
              <a:tr h="184780">
                <a:tc>
                  <a:txBody>
                    <a:bodyPr/>
                    <a:lstStyle/>
                    <a:p>
                      <a:endParaRPr lang="en-US" sz="40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a:p>
                  </a:txBody>
                  <a:tcPr>
                    <a:solidFill>
                      <a:schemeClr val="accent2">
                        <a:lumMod val="20000"/>
                        <a:lumOff val="80000"/>
                      </a:schemeClr>
                    </a:solidFill>
                  </a:tcPr>
                </a:tc>
                <a:tc>
                  <a:txBody>
                    <a:bodyPr/>
                    <a:lstStyle/>
                    <a:p>
                      <a:endParaRPr lang="en-US" sz="400" dirty="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463779708"/>
                  </a:ext>
                </a:extLst>
              </a:tr>
              <a:tr h="184780">
                <a:tc>
                  <a:txBody>
                    <a:bodyPr/>
                    <a:lstStyle/>
                    <a:p>
                      <a:endParaRPr lang="en-US" sz="400" dirty="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rowSpan="13">
                  <a:txBody>
                    <a:bodyPr/>
                    <a:lstStyle/>
                    <a:p>
                      <a:endParaRPr lang="en-US" sz="400" dirty="0"/>
                    </a:p>
                  </a:txBody>
                  <a:tcPr>
                    <a:lnB w="9525" cap="flat" cmpd="sng" algn="ctr">
                      <a:solidFill>
                        <a:schemeClr val="tx1"/>
                      </a:solidFill>
                      <a:prstDash val="solid"/>
                      <a:round/>
                      <a:headEnd type="none" w="med" len="med"/>
                      <a:tailEnd type="none" w="med" len="med"/>
                    </a:lnB>
                    <a:noFill/>
                  </a:tcPr>
                </a:tc>
                <a:tc>
                  <a:txBody>
                    <a:bodyPr/>
                    <a:lstStyle/>
                    <a:p>
                      <a:endParaRPr lang="en-US" sz="400" dirty="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507668739"/>
                  </a:ext>
                </a:extLst>
              </a:tr>
              <a:tr h="184780">
                <a:tc>
                  <a:txBody>
                    <a:bodyPr/>
                    <a:lstStyle/>
                    <a:p>
                      <a:endParaRPr lang="en-US" sz="40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dirty="0"/>
                    </a:p>
                  </a:txBody>
                  <a:tcPr>
                    <a:solidFill>
                      <a:schemeClr val="accent2">
                        <a:lumMod val="20000"/>
                        <a:lumOff val="80000"/>
                      </a:schemeClr>
                    </a:solidFill>
                  </a:tcPr>
                </a:tc>
                <a:tc vMerge="1">
                  <a:txBody>
                    <a:bodyPr/>
                    <a:lstStyle/>
                    <a:p>
                      <a:endParaRPr lang="en-US" sz="400" dirty="0"/>
                    </a:p>
                  </a:txBody>
                  <a:tcPr>
                    <a:noFill/>
                  </a:tcPr>
                </a:tc>
                <a:tc vMerge="1">
                  <a:txBody>
                    <a:bodyPr/>
                    <a:lstStyle/>
                    <a:p>
                      <a:endParaRPr lang="en-US" sz="400" dirty="0"/>
                    </a:p>
                  </a:txBody>
                  <a:tcPr>
                    <a:noFill/>
                  </a:tcPr>
                </a:tc>
                <a:tc>
                  <a:txBody>
                    <a:bodyPr/>
                    <a:lstStyle/>
                    <a:p>
                      <a:endParaRPr lang="en-US" sz="400"/>
                    </a:p>
                  </a:txBody>
                  <a:tcPr>
                    <a:solidFill>
                      <a:schemeClr val="accent1">
                        <a:lumMod val="20000"/>
                        <a:lumOff val="80000"/>
                      </a:schemeClr>
                    </a:solidFill>
                  </a:tcPr>
                </a:tc>
                <a:tc vMerge="1">
                  <a:txBody>
                    <a:bodyPr/>
                    <a:lstStyle/>
                    <a:p>
                      <a:endParaRPr lang="en-US" sz="40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694917717"/>
                  </a:ext>
                </a:extLst>
              </a:tr>
              <a:tr h="184780">
                <a:tc>
                  <a:txBody>
                    <a:bodyPr/>
                    <a:lstStyle/>
                    <a:p>
                      <a:endParaRPr lang="en-US" sz="40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dirty="0"/>
                    </a:p>
                  </a:txBody>
                  <a:tcPr>
                    <a:solidFill>
                      <a:schemeClr val="accent2">
                        <a:lumMod val="20000"/>
                        <a:lumOff val="80000"/>
                      </a:schemeClr>
                    </a:solidFill>
                  </a:tcPr>
                </a:tc>
                <a:tc vMerge="1">
                  <a:txBody>
                    <a:bodyPr/>
                    <a:lstStyle/>
                    <a:p>
                      <a:endParaRPr lang="en-US" sz="400" dirty="0"/>
                    </a:p>
                  </a:txBody>
                  <a:tcPr>
                    <a:noFill/>
                  </a:tcPr>
                </a:tc>
                <a:tc vMerge="1">
                  <a:txBody>
                    <a:bodyPr/>
                    <a:lstStyle/>
                    <a:p>
                      <a:endParaRPr lang="en-US" sz="400" dirty="0"/>
                    </a:p>
                  </a:txBody>
                  <a:tcPr>
                    <a:no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800705074"/>
                  </a:ext>
                </a:extLst>
              </a:tr>
              <a:tr h="184780">
                <a:tc>
                  <a:txBody>
                    <a:bodyPr/>
                    <a:lstStyle/>
                    <a:p>
                      <a:endParaRPr lang="en-US" sz="40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vMerge="1">
                  <a:txBody>
                    <a:bodyPr/>
                    <a:lstStyle/>
                    <a:p>
                      <a:endParaRPr lang="en-US" sz="400" dirty="0"/>
                    </a:p>
                  </a:txBody>
                  <a:tcPr>
                    <a:no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417800124"/>
                  </a:ext>
                </a:extLst>
              </a:tr>
              <a:tr h="184780">
                <a:tc>
                  <a:txBody>
                    <a:bodyPr/>
                    <a:lstStyle/>
                    <a:p>
                      <a:endParaRPr lang="en-US" sz="400" dirty="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vMerge="1">
                  <a:txBody>
                    <a:bodyPr/>
                    <a:lstStyle/>
                    <a:p>
                      <a:endParaRPr lang="en-US" sz="400" dirty="0"/>
                    </a:p>
                  </a:txBody>
                  <a:tcPr>
                    <a:no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407854989"/>
                  </a:ext>
                </a:extLst>
              </a:tr>
              <a:tr h="184780">
                <a:tc>
                  <a:txBody>
                    <a:bodyPr/>
                    <a:lstStyle/>
                    <a:p>
                      <a:endParaRPr lang="en-US" sz="400"/>
                    </a:p>
                  </a:txBody>
                  <a:tcPr>
                    <a:lnL w="9525"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a:p>
                  </a:txBody>
                  <a:tcPr>
                    <a:noFill/>
                  </a:tcPr>
                </a:tc>
                <a:tc vMerge="1">
                  <a:txBody>
                    <a:bodyPr/>
                    <a:lstStyle/>
                    <a:p>
                      <a:endParaRPr lang="en-US" sz="400" dirty="0"/>
                    </a:p>
                  </a:txBody>
                  <a:tcPr>
                    <a:no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645133719"/>
                  </a:ext>
                </a:extLst>
              </a:tr>
              <a:tr h="184780">
                <a:tc>
                  <a:txBody>
                    <a:bodyPr/>
                    <a:lstStyle/>
                    <a:p>
                      <a:endParaRPr lang="en-US" sz="400" dirty="0"/>
                    </a:p>
                  </a:txBody>
                  <a:tcPr>
                    <a:lnL w="9525"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vMerge="1">
                  <a:txBody>
                    <a:bodyPr/>
                    <a:lstStyle/>
                    <a:p>
                      <a:endParaRPr lang="en-US" sz="400" dirty="0"/>
                    </a:p>
                  </a:txBody>
                  <a:tcPr>
                    <a:no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588576537"/>
                  </a:ext>
                </a:extLst>
              </a:tr>
              <a:tr h="184780">
                <a:tc>
                  <a:txBody>
                    <a:bodyPr/>
                    <a:lstStyle/>
                    <a:p>
                      <a:endParaRPr lang="en-US" sz="400" dirty="0"/>
                    </a:p>
                  </a:txBody>
                  <a:tcPr>
                    <a:lnL w="9525"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vMerge="1">
                  <a:txBody>
                    <a:bodyPr/>
                    <a:lstStyle/>
                    <a:p>
                      <a:endParaRPr lang="en-US" sz="400" dirty="0"/>
                    </a:p>
                  </a:txBody>
                  <a:tcPr>
                    <a:no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2039610843"/>
                  </a:ext>
                </a:extLst>
              </a:tr>
              <a:tr h="184780">
                <a:tc>
                  <a:txBody>
                    <a:bodyPr/>
                    <a:lstStyle/>
                    <a:p>
                      <a:endParaRPr lang="en-US" sz="400" dirty="0"/>
                    </a:p>
                  </a:txBody>
                  <a:tcPr>
                    <a:lnL w="9525"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vMerge="1">
                  <a:txBody>
                    <a:bodyPr/>
                    <a:lstStyle/>
                    <a:p>
                      <a:endParaRPr lang="en-US" sz="400" dirty="0"/>
                    </a:p>
                  </a:txBody>
                  <a:tcPr>
                    <a:noFill/>
                  </a:tcPr>
                </a:tc>
                <a:tc>
                  <a:txBody>
                    <a:bodyPr/>
                    <a:lstStyle/>
                    <a:p>
                      <a:endParaRPr lang="en-US" sz="40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576557451"/>
                  </a:ext>
                </a:extLst>
              </a:tr>
              <a:tr h="184780">
                <a:tc>
                  <a:txBody>
                    <a:bodyPr/>
                    <a:lstStyle/>
                    <a:p>
                      <a:endParaRPr lang="en-US" sz="400" dirty="0"/>
                    </a:p>
                  </a:txBody>
                  <a:tcPr>
                    <a:lnL w="9525"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endParaRPr lang="en-US" sz="400" dirty="0"/>
                    </a:p>
                  </a:txBody>
                  <a:tcPr>
                    <a:solidFill>
                      <a:schemeClr val="accent1">
                        <a:lumMod val="20000"/>
                        <a:lumOff val="80000"/>
                      </a:schemeClr>
                    </a:solidFill>
                  </a:tcPr>
                </a:tc>
                <a:tc vMerge="1">
                  <a:txBody>
                    <a:bodyPr/>
                    <a:lstStyle/>
                    <a:p>
                      <a:endParaRPr lang="en-US" sz="400" dirty="0"/>
                    </a:p>
                  </a:txBody>
                  <a:tcPr>
                    <a:noFill/>
                  </a:tcPr>
                </a:tc>
                <a:tc vMerge="1">
                  <a:txBody>
                    <a:bodyPr/>
                    <a:lstStyle/>
                    <a:p>
                      <a:endParaRPr lang="en-US" sz="400" dirty="0"/>
                    </a:p>
                  </a:txBody>
                  <a:tcPr>
                    <a:noFill/>
                  </a:tcPr>
                </a:tc>
                <a:tc>
                  <a:txBody>
                    <a:bodyPr/>
                    <a:lstStyle/>
                    <a:p>
                      <a:endParaRPr lang="en-US" sz="400" dirty="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239997116"/>
                  </a:ext>
                </a:extLst>
              </a:tr>
              <a:tr h="184780">
                <a:tc>
                  <a:txBody>
                    <a:bodyPr/>
                    <a:lstStyle/>
                    <a:p>
                      <a:endParaRPr lang="en-US" sz="400" dirty="0"/>
                    </a:p>
                  </a:txBody>
                  <a:tcPr>
                    <a:lnL w="9525" cap="flat" cmpd="sng" algn="ctr">
                      <a:solidFill>
                        <a:schemeClr val="tx1"/>
                      </a:solidFill>
                      <a:prstDash val="solid"/>
                      <a:round/>
                      <a:headEnd type="none" w="med" len="med"/>
                      <a:tailEnd type="none" w="med" len="med"/>
                    </a:lnL>
                    <a:solidFill>
                      <a:schemeClr val="accent2">
                        <a:lumMod val="20000"/>
                        <a:lumOff val="80000"/>
                      </a:schemeClr>
                    </a:solidFill>
                  </a:tcPr>
                </a:tc>
                <a:tc rowSpan="3">
                  <a:txBody>
                    <a:bodyPr/>
                    <a:lstStyle/>
                    <a:p>
                      <a:endParaRPr lang="en-US" sz="400" dirty="0"/>
                    </a:p>
                  </a:txBody>
                  <a:tcPr>
                    <a:lnB w="9525" cap="flat" cmpd="sng" algn="ctr">
                      <a:solidFill>
                        <a:schemeClr val="tx1"/>
                      </a:solidFill>
                      <a:prstDash val="solid"/>
                      <a:round/>
                      <a:headEnd type="none" w="med" len="med"/>
                      <a:tailEnd type="none" w="med" len="med"/>
                    </a:lnB>
                    <a:noFill/>
                  </a:tcPr>
                </a:tc>
                <a:tc vMerge="1">
                  <a:txBody>
                    <a:bodyPr/>
                    <a:lstStyle/>
                    <a:p>
                      <a:endParaRPr lang="en-US" sz="400" dirty="0"/>
                    </a:p>
                  </a:txBody>
                  <a:tcPr>
                    <a:noFill/>
                  </a:tcPr>
                </a:tc>
                <a:tc vMerge="1">
                  <a:txBody>
                    <a:bodyPr/>
                    <a:lstStyle/>
                    <a:p>
                      <a:endParaRPr lang="en-US" sz="400" dirty="0"/>
                    </a:p>
                  </a:txBody>
                  <a:tcPr>
                    <a:noFill/>
                  </a:tcPr>
                </a:tc>
                <a:tc>
                  <a:txBody>
                    <a:bodyPr/>
                    <a:lstStyle/>
                    <a:p>
                      <a:endParaRPr lang="en-US" sz="400" dirty="0"/>
                    </a:p>
                  </a:txBody>
                  <a:tcPr>
                    <a:solidFill>
                      <a:schemeClr val="accent1">
                        <a:lumMod val="20000"/>
                        <a:lumOff val="80000"/>
                      </a:schemeClr>
                    </a:solidFill>
                  </a:tcPr>
                </a:tc>
                <a:tc vMerge="1">
                  <a:txBody>
                    <a:bodyPr/>
                    <a:lstStyle/>
                    <a:p>
                      <a:endParaRPr lang="en-US" sz="400" dirty="0"/>
                    </a:p>
                  </a:txBody>
                  <a:tcPr>
                    <a:noFill/>
                  </a:tcPr>
                </a:tc>
                <a:tc>
                  <a:txBody>
                    <a:bodyPr/>
                    <a:lstStyle/>
                    <a:p>
                      <a:endParaRPr lang="en-US" sz="400" dirty="0"/>
                    </a:p>
                  </a:txBody>
                  <a:tcPr>
                    <a:lnR w="952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835632578"/>
                  </a:ext>
                </a:extLst>
              </a:tr>
              <a:tr h="184780">
                <a:tc>
                  <a:txBody>
                    <a:bodyPr/>
                    <a:lstStyle/>
                    <a:p>
                      <a:endParaRPr lang="en-US" sz="400" dirty="0"/>
                    </a:p>
                  </a:txBody>
                  <a:tcPr>
                    <a:lnL w="9525" cap="flat" cmpd="sng" algn="ctr">
                      <a:solidFill>
                        <a:schemeClr val="tx1"/>
                      </a:solidFill>
                      <a:prstDash val="solid"/>
                      <a:round/>
                      <a:headEnd type="none" w="med" len="med"/>
                      <a:tailEnd type="none" w="med" len="med"/>
                    </a:lnL>
                    <a:solidFill>
                      <a:schemeClr val="accent2">
                        <a:lumMod val="20000"/>
                        <a:lumOff val="80000"/>
                      </a:schemeClr>
                    </a:solidFill>
                  </a:tcPr>
                </a:tc>
                <a:tc vMerge="1">
                  <a:txBody>
                    <a:bodyPr/>
                    <a:lstStyle/>
                    <a:p>
                      <a:endParaRPr lang="en-US" sz="400" dirty="0"/>
                    </a:p>
                  </a:txBody>
                  <a:tcPr>
                    <a:noFill/>
                  </a:tcPr>
                </a:tc>
                <a:tc vMerge="1">
                  <a:txBody>
                    <a:bodyPr/>
                    <a:lstStyle/>
                    <a:p>
                      <a:endParaRPr lang="en-US" sz="400" dirty="0"/>
                    </a:p>
                  </a:txBody>
                  <a:tcPr>
                    <a:noFill/>
                  </a:tcPr>
                </a:tc>
                <a:tc vMerge="1">
                  <a:txBody>
                    <a:bodyPr/>
                    <a:lstStyle/>
                    <a:p>
                      <a:endParaRPr lang="en-US" sz="400" dirty="0"/>
                    </a:p>
                  </a:txBody>
                  <a:tcPr>
                    <a:noFill/>
                  </a:tcPr>
                </a:tc>
                <a:tc rowSpan="2">
                  <a:txBody>
                    <a:bodyPr/>
                    <a:lstStyle/>
                    <a:p>
                      <a:endParaRPr lang="en-US" sz="400" dirty="0"/>
                    </a:p>
                  </a:txBody>
                  <a:tcPr>
                    <a:lnB w="9525" cap="flat" cmpd="sng" algn="ctr">
                      <a:solidFill>
                        <a:schemeClr val="tx1"/>
                      </a:solidFill>
                      <a:prstDash val="solid"/>
                      <a:round/>
                      <a:headEnd type="none" w="med" len="med"/>
                      <a:tailEnd type="none" w="med" len="med"/>
                    </a:lnB>
                    <a:noFill/>
                  </a:tcPr>
                </a:tc>
                <a:tc vMerge="1">
                  <a:txBody>
                    <a:bodyPr/>
                    <a:lstStyle/>
                    <a:p>
                      <a:endParaRPr lang="en-US" sz="400" dirty="0"/>
                    </a:p>
                  </a:txBody>
                  <a:tcPr>
                    <a:noFill/>
                  </a:tcPr>
                </a:tc>
                <a:tc rowSpan="2">
                  <a:txBody>
                    <a:bodyPr/>
                    <a:lstStyle/>
                    <a:p>
                      <a:endParaRPr lang="en-US" sz="400" dirty="0"/>
                    </a:p>
                  </a:txBody>
                  <a:tcPr>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998468"/>
                  </a:ext>
                </a:extLst>
              </a:tr>
              <a:tr h="184780">
                <a:tc>
                  <a:txBody>
                    <a:bodyPr/>
                    <a:lstStyle/>
                    <a:p>
                      <a:endParaRPr lang="en-US" sz="400" dirty="0"/>
                    </a:p>
                  </a:txBody>
                  <a:tcP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en-US" sz="400" dirty="0"/>
                    </a:p>
                  </a:txBody>
                  <a:tcPr>
                    <a:lnB w="9525" cap="flat" cmpd="sng" algn="ctr">
                      <a:solidFill>
                        <a:schemeClr val="tx1"/>
                      </a:solidFill>
                      <a:prstDash val="solid"/>
                      <a:round/>
                      <a:headEnd type="none" w="med" len="med"/>
                      <a:tailEnd type="none" w="med" len="med"/>
                    </a:lnB>
                    <a:noFill/>
                  </a:tcPr>
                </a:tc>
                <a:tc vMerge="1">
                  <a:txBody>
                    <a:bodyPr/>
                    <a:lstStyle/>
                    <a:p>
                      <a:endParaRPr lang="en-US" sz="400" dirty="0"/>
                    </a:p>
                  </a:txBody>
                  <a:tcPr>
                    <a:lnB w="9525" cap="flat" cmpd="sng" algn="ctr">
                      <a:solidFill>
                        <a:schemeClr val="tx1"/>
                      </a:solidFill>
                      <a:prstDash val="solid"/>
                      <a:round/>
                      <a:headEnd type="none" w="med" len="med"/>
                      <a:tailEnd type="none" w="med" len="med"/>
                    </a:lnB>
                    <a:noFill/>
                  </a:tcPr>
                </a:tc>
                <a:tc vMerge="1">
                  <a:txBody>
                    <a:bodyPr/>
                    <a:lstStyle/>
                    <a:p>
                      <a:endParaRPr lang="en-US" sz="400" dirty="0"/>
                    </a:p>
                  </a:txBody>
                  <a:tcPr>
                    <a:lnB w="9525" cap="flat" cmpd="sng" algn="ctr">
                      <a:solidFill>
                        <a:schemeClr val="tx1"/>
                      </a:solidFill>
                      <a:prstDash val="solid"/>
                      <a:round/>
                      <a:headEnd type="none" w="med" len="med"/>
                      <a:tailEnd type="none" w="med" len="med"/>
                    </a:lnB>
                    <a:noFill/>
                  </a:tcPr>
                </a:tc>
                <a:tc vMerge="1">
                  <a:txBody>
                    <a:bodyPr/>
                    <a:lstStyle/>
                    <a:p>
                      <a:endParaRPr lang="en-US" sz="400" dirty="0"/>
                    </a:p>
                  </a:txBody>
                  <a:tcPr>
                    <a:lnB w="9525" cap="flat" cmpd="sng" algn="ctr">
                      <a:solidFill>
                        <a:schemeClr val="tx1"/>
                      </a:solidFill>
                      <a:prstDash val="solid"/>
                      <a:round/>
                      <a:headEnd type="none" w="med" len="med"/>
                      <a:tailEnd type="none" w="med" len="med"/>
                    </a:lnB>
                    <a:noFill/>
                  </a:tcPr>
                </a:tc>
                <a:tc vMerge="1">
                  <a:txBody>
                    <a:bodyPr/>
                    <a:lstStyle/>
                    <a:p>
                      <a:endParaRPr lang="en-US" sz="400" dirty="0"/>
                    </a:p>
                  </a:txBody>
                  <a:tcPr>
                    <a:lnB w="9525" cap="flat" cmpd="sng" algn="ctr">
                      <a:solidFill>
                        <a:schemeClr val="tx1"/>
                      </a:solidFill>
                      <a:prstDash val="solid"/>
                      <a:round/>
                      <a:headEnd type="none" w="med" len="med"/>
                      <a:tailEnd type="none" w="med" len="med"/>
                    </a:lnB>
                    <a:noFill/>
                  </a:tcPr>
                </a:tc>
                <a:tc vMerge="1">
                  <a:txBody>
                    <a:bodyPr/>
                    <a:lstStyle/>
                    <a:p>
                      <a:endParaRPr lang="en-US" sz="400" dirty="0"/>
                    </a:p>
                  </a:txBody>
                  <a:tcPr>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3568921"/>
                  </a:ext>
                </a:extLst>
              </a:tr>
            </a:tbl>
          </a:graphicData>
        </a:graphic>
      </p:graphicFrame>
      <p:sp>
        <p:nvSpPr>
          <p:cNvPr id="13" name="ZoneTexte 12">
            <a:extLst>
              <a:ext uri="{FF2B5EF4-FFF2-40B4-BE49-F238E27FC236}">
                <a16:creationId xmlns:a16="http://schemas.microsoft.com/office/drawing/2014/main" id="{017B72AD-A783-79FA-8592-C2596FF64E41}"/>
              </a:ext>
            </a:extLst>
          </p:cNvPr>
          <p:cNvSpPr txBox="1"/>
          <p:nvPr/>
        </p:nvSpPr>
        <p:spPr>
          <a:xfrm>
            <a:off x="3007015" y="4835724"/>
            <a:ext cx="869982" cy="307777"/>
          </a:xfrm>
          <a:prstGeom prst="rect">
            <a:avLst/>
          </a:prstGeom>
          <a:solidFill>
            <a:srgbClr val="FFFF00"/>
          </a:solidFill>
        </p:spPr>
        <p:txBody>
          <a:bodyPr wrap="none" rtlCol="0">
            <a:spAutoFit/>
          </a:bodyPr>
          <a:lstStyle/>
          <a:p>
            <a:pPr defTabSz="457189"/>
            <a:r>
              <a:rPr lang="en-US" sz="1400" dirty="0">
                <a:solidFill>
                  <a:prstClr val="black"/>
                </a:solidFill>
                <a:latin typeface="Saira" pitchFamily="2" charset="77"/>
              </a:rPr>
              <a:t>Zero shot</a:t>
            </a:r>
          </a:p>
        </p:txBody>
      </p:sp>
      <p:cxnSp>
        <p:nvCxnSpPr>
          <p:cNvPr id="14" name="Connecteur droit avec flèche 13">
            <a:extLst>
              <a:ext uri="{FF2B5EF4-FFF2-40B4-BE49-F238E27FC236}">
                <a16:creationId xmlns:a16="http://schemas.microsoft.com/office/drawing/2014/main" id="{895FBB03-E881-90C6-108A-3D4FF0D583C8}"/>
              </a:ext>
            </a:extLst>
          </p:cNvPr>
          <p:cNvCxnSpPr>
            <a:cxnSpLocks/>
            <a:stCxn id="13" idx="0"/>
          </p:cNvCxnSpPr>
          <p:nvPr/>
        </p:nvCxnSpPr>
        <p:spPr>
          <a:xfrm flipV="1">
            <a:off x="3442006" y="4718842"/>
            <a:ext cx="1" cy="1168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avec flèche vers le bas 14">
            <a:extLst>
              <a:ext uri="{FF2B5EF4-FFF2-40B4-BE49-F238E27FC236}">
                <a16:creationId xmlns:a16="http://schemas.microsoft.com/office/drawing/2014/main" id="{D39C753D-9480-2D99-6317-F4676508FC2A}"/>
              </a:ext>
            </a:extLst>
          </p:cNvPr>
          <p:cNvSpPr/>
          <p:nvPr/>
        </p:nvSpPr>
        <p:spPr>
          <a:xfrm>
            <a:off x="2146520" y="2246434"/>
            <a:ext cx="295894" cy="325316"/>
          </a:xfrm>
          <a:prstGeom prst="down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500" b="1" dirty="0">
                <a:solidFill>
                  <a:prstClr val="black"/>
                </a:solidFill>
                <a:latin typeface="Calibri" panose="020F0502020204030204"/>
              </a:rPr>
              <a:t>VN</a:t>
            </a:r>
          </a:p>
        </p:txBody>
      </p:sp>
      <p:sp>
        <p:nvSpPr>
          <p:cNvPr id="16" name="Rectangle avec flèche vers le bas 15">
            <a:extLst>
              <a:ext uri="{FF2B5EF4-FFF2-40B4-BE49-F238E27FC236}">
                <a16:creationId xmlns:a16="http://schemas.microsoft.com/office/drawing/2014/main" id="{41F4C04C-A2C1-EC18-1835-502B28EF221E}"/>
              </a:ext>
            </a:extLst>
          </p:cNvPr>
          <p:cNvSpPr/>
          <p:nvPr/>
        </p:nvSpPr>
        <p:spPr>
          <a:xfrm>
            <a:off x="1899726" y="3147520"/>
            <a:ext cx="295894" cy="325316"/>
          </a:xfrm>
          <a:prstGeom prst="down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500" b="1" dirty="0">
                <a:solidFill>
                  <a:prstClr val="black"/>
                </a:solidFill>
                <a:latin typeface="Calibri" panose="020F0502020204030204"/>
              </a:rPr>
              <a:t>VN</a:t>
            </a:r>
          </a:p>
        </p:txBody>
      </p:sp>
      <p:sp>
        <p:nvSpPr>
          <p:cNvPr id="18" name="Rectangle avec flèche vers le bas 17">
            <a:extLst>
              <a:ext uri="{FF2B5EF4-FFF2-40B4-BE49-F238E27FC236}">
                <a16:creationId xmlns:a16="http://schemas.microsoft.com/office/drawing/2014/main" id="{0F2D7CFA-607F-07F4-B9F9-1A40A4164A1B}"/>
              </a:ext>
            </a:extLst>
          </p:cNvPr>
          <p:cNvSpPr/>
          <p:nvPr/>
        </p:nvSpPr>
        <p:spPr>
          <a:xfrm>
            <a:off x="3461504" y="1719975"/>
            <a:ext cx="295894" cy="325316"/>
          </a:xfrm>
          <a:prstGeom prst="down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500" b="1" dirty="0">
                <a:solidFill>
                  <a:prstClr val="black"/>
                </a:solidFill>
                <a:latin typeface="Calibri" panose="020F0502020204030204"/>
              </a:rPr>
              <a:t>VN</a:t>
            </a:r>
          </a:p>
        </p:txBody>
      </p:sp>
      <p:sp>
        <p:nvSpPr>
          <p:cNvPr id="20" name="Rectangle avec flèche vers le bas 19">
            <a:extLst>
              <a:ext uri="{FF2B5EF4-FFF2-40B4-BE49-F238E27FC236}">
                <a16:creationId xmlns:a16="http://schemas.microsoft.com/office/drawing/2014/main" id="{A214E5FC-82A9-CD75-6EFE-3E84D49A6C15}"/>
              </a:ext>
            </a:extLst>
          </p:cNvPr>
          <p:cNvSpPr/>
          <p:nvPr/>
        </p:nvSpPr>
        <p:spPr>
          <a:xfrm>
            <a:off x="4375548" y="2083777"/>
            <a:ext cx="295894" cy="325316"/>
          </a:xfrm>
          <a:prstGeom prst="down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500" b="1" dirty="0">
                <a:solidFill>
                  <a:prstClr val="black"/>
                </a:solidFill>
                <a:latin typeface="Calibri" panose="020F0502020204030204"/>
              </a:rPr>
              <a:t>VN</a:t>
            </a:r>
          </a:p>
        </p:txBody>
      </p:sp>
      <p:sp>
        <p:nvSpPr>
          <p:cNvPr id="21" name="Rectangle avec flèche vers le bas 20">
            <a:extLst>
              <a:ext uri="{FF2B5EF4-FFF2-40B4-BE49-F238E27FC236}">
                <a16:creationId xmlns:a16="http://schemas.microsoft.com/office/drawing/2014/main" id="{CF89B43D-1D7F-768C-54F5-BE48D88FD00B}"/>
              </a:ext>
            </a:extLst>
          </p:cNvPr>
          <p:cNvSpPr/>
          <p:nvPr/>
        </p:nvSpPr>
        <p:spPr>
          <a:xfrm>
            <a:off x="4434296" y="964939"/>
            <a:ext cx="295894" cy="325316"/>
          </a:xfrm>
          <a:prstGeom prst="down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500" b="1" dirty="0">
                <a:solidFill>
                  <a:prstClr val="black"/>
                </a:solidFill>
                <a:latin typeface="Calibri" panose="020F0502020204030204"/>
              </a:rPr>
              <a:t>VN</a:t>
            </a:r>
          </a:p>
        </p:txBody>
      </p:sp>
      <p:sp>
        <p:nvSpPr>
          <p:cNvPr id="22" name="Rectangle avec flèche vers le bas 21">
            <a:extLst>
              <a:ext uri="{FF2B5EF4-FFF2-40B4-BE49-F238E27FC236}">
                <a16:creationId xmlns:a16="http://schemas.microsoft.com/office/drawing/2014/main" id="{025FAB5C-85FD-23F0-5BEA-6541337FA752}"/>
              </a:ext>
            </a:extLst>
          </p:cNvPr>
          <p:cNvSpPr/>
          <p:nvPr/>
        </p:nvSpPr>
        <p:spPr>
          <a:xfrm>
            <a:off x="4375548" y="3158679"/>
            <a:ext cx="295894" cy="325316"/>
          </a:xfrm>
          <a:prstGeom prst="down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500" b="1" dirty="0">
                <a:solidFill>
                  <a:prstClr val="black"/>
                </a:solidFill>
                <a:latin typeface="Calibri" panose="020F0502020204030204"/>
              </a:rPr>
              <a:t>VN</a:t>
            </a:r>
          </a:p>
        </p:txBody>
      </p:sp>
      <p:sp>
        <p:nvSpPr>
          <p:cNvPr id="23" name="ZoneTexte 22">
            <a:extLst>
              <a:ext uri="{FF2B5EF4-FFF2-40B4-BE49-F238E27FC236}">
                <a16:creationId xmlns:a16="http://schemas.microsoft.com/office/drawing/2014/main" id="{E0990AC3-0DA5-452F-DF91-751A1BE7C422}"/>
              </a:ext>
            </a:extLst>
          </p:cNvPr>
          <p:cNvSpPr txBox="1"/>
          <p:nvPr/>
        </p:nvSpPr>
        <p:spPr>
          <a:xfrm>
            <a:off x="1857085" y="796438"/>
            <a:ext cx="2709396" cy="276999"/>
          </a:xfrm>
          <a:prstGeom prst="rect">
            <a:avLst/>
          </a:prstGeom>
          <a:noFill/>
        </p:spPr>
        <p:txBody>
          <a:bodyPr wrap="none" rtlCol="0">
            <a:spAutoFit/>
          </a:bodyPr>
          <a:lstStyle/>
          <a:p>
            <a:pPr defTabSz="457189"/>
            <a:r>
              <a:rPr lang="en-US" sz="1200" dirty="0">
                <a:solidFill>
                  <a:prstClr val="black"/>
                </a:solidFill>
                <a:latin typeface="Saira" pitchFamily="2" charset="77"/>
              </a:rPr>
              <a:t>v</a:t>
            </a:r>
            <a:r>
              <a:rPr lang="en-US" sz="1200" baseline="-25000" dirty="0">
                <a:solidFill>
                  <a:prstClr val="black"/>
                </a:solidFill>
                <a:latin typeface="Saira" pitchFamily="2" charset="77"/>
              </a:rPr>
              <a:t>1</a:t>
            </a:r>
            <a:r>
              <a:rPr lang="en-US" sz="1200" dirty="0">
                <a:solidFill>
                  <a:prstClr val="black"/>
                </a:solidFill>
                <a:latin typeface="Saira" pitchFamily="2" charset="77"/>
              </a:rPr>
              <a:t>    v</a:t>
            </a:r>
            <a:r>
              <a:rPr lang="en-US" sz="1200" baseline="-25000" dirty="0">
                <a:solidFill>
                  <a:prstClr val="black"/>
                </a:solidFill>
                <a:latin typeface="Saira" pitchFamily="2" charset="77"/>
              </a:rPr>
              <a:t>2</a:t>
            </a:r>
            <a:r>
              <a:rPr lang="en-US" sz="1200" dirty="0">
                <a:solidFill>
                  <a:prstClr val="black"/>
                </a:solidFill>
                <a:latin typeface="Saira" pitchFamily="2" charset="77"/>
              </a:rPr>
              <a:t>          …..             v</a:t>
            </a:r>
            <a:r>
              <a:rPr lang="en-US" sz="1200" baseline="-25000" dirty="0">
                <a:solidFill>
                  <a:prstClr val="black"/>
                </a:solidFill>
                <a:latin typeface="Saira" pitchFamily="2" charset="77"/>
              </a:rPr>
              <a:t>i</a:t>
            </a:r>
            <a:r>
              <a:rPr lang="en-US" sz="1200" dirty="0">
                <a:solidFill>
                  <a:prstClr val="black"/>
                </a:solidFill>
                <a:latin typeface="Saira" pitchFamily="2" charset="77"/>
              </a:rPr>
              <a:t>    </a:t>
            </a:r>
            <a:r>
              <a:rPr lang="en-US" sz="1200" dirty="0" err="1">
                <a:solidFill>
                  <a:prstClr val="black"/>
                </a:solidFill>
                <a:latin typeface="Saira" pitchFamily="2" charset="77"/>
              </a:rPr>
              <a:t>v</a:t>
            </a:r>
            <a:r>
              <a:rPr lang="en-US" sz="1200" baseline="-25000" dirty="0" err="1">
                <a:solidFill>
                  <a:prstClr val="black"/>
                </a:solidFill>
                <a:latin typeface="Saira" pitchFamily="2" charset="77"/>
              </a:rPr>
              <a:t>j</a:t>
            </a:r>
            <a:r>
              <a:rPr lang="en-US" sz="1200" dirty="0">
                <a:solidFill>
                  <a:prstClr val="black"/>
                </a:solidFill>
                <a:latin typeface="Saira" pitchFamily="2" charset="77"/>
              </a:rPr>
              <a:t>     ….            </a:t>
            </a:r>
          </a:p>
        </p:txBody>
      </p:sp>
    </p:spTree>
    <p:extLst>
      <p:ext uri="{BB962C8B-B14F-4D97-AF65-F5344CB8AC3E}">
        <p14:creationId xmlns:p14="http://schemas.microsoft.com/office/powerpoint/2010/main" val="47235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noProof="0" dirty="0"/>
              <a:t>Plan</a:t>
            </a:r>
            <a:endParaRPr lang="en-US" sz="2000" dirty="0"/>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marL="342900" indent="-342900">
              <a:buFont typeface="Arial" panose="020B0604020202020204" pitchFamily="34" charset="0"/>
              <a:buChar char="•"/>
            </a:pPr>
            <a:endParaRPr lang="en-US" sz="2000" b="1" noProof="0" dirty="0">
              <a:ea typeface="ＭＳ Ｐゴシック" charset="0"/>
            </a:endParaRPr>
          </a:p>
          <a:p>
            <a:pPr marL="342900" indent="-342900">
              <a:buFont typeface="Arial" panose="020B0604020202020204" pitchFamily="34" charset="0"/>
              <a:buChar char="•"/>
            </a:pPr>
            <a:endParaRPr lang="en-US" sz="2000" b="1" dirty="0">
              <a:ea typeface="ＭＳ Ｐゴシック" charset="0"/>
            </a:endParaRPr>
          </a:p>
          <a:p>
            <a:pPr marL="230188"/>
            <a:r>
              <a:rPr lang="en-US" sz="2000" b="1" noProof="0" dirty="0">
                <a:ea typeface="ＭＳ Ｐゴシック" charset="0"/>
              </a:rPr>
              <a:t>Introduction</a:t>
            </a:r>
            <a:endParaRPr lang="ka-GE" sz="2000" b="1" noProof="0" dirty="0">
              <a:ea typeface="ＭＳ Ｐゴシック" charset="0"/>
            </a:endParaRPr>
          </a:p>
          <a:p>
            <a:pPr marL="230188"/>
            <a:r>
              <a:rPr lang="en-US" sz="2000" b="1" noProof="0" dirty="0">
                <a:ea typeface="ＭＳ Ｐゴシック" charset="0"/>
              </a:rPr>
              <a:t>Transformation Process</a:t>
            </a:r>
            <a:endParaRPr lang="ka-GE" sz="2000" b="1" noProof="0" dirty="0">
              <a:ea typeface="ＭＳ Ｐゴシック" charset="0"/>
            </a:endParaRPr>
          </a:p>
          <a:p>
            <a:pPr marL="230188"/>
            <a:r>
              <a:rPr lang="en-US" sz="2000" b="1" noProof="0" dirty="0">
                <a:ea typeface="ＭＳ Ｐゴシック" charset="0"/>
              </a:rPr>
              <a:t>Decision Tree to Improve Occasional Missing Fields</a:t>
            </a:r>
            <a:endParaRPr lang="ka-GE" sz="2000" b="1" noProof="0" dirty="0">
              <a:ea typeface="ＭＳ Ｐゴシック" charset="0"/>
            </a:endParaRPr>
          </a:p>
          <a:p>
            <a:pPr marL="230188"/>
            <a:r>
              <a:rPr lang="en-US" sz="2000" b="1" noProof="0" dirty="0">
                <a:ea typeface="ＭＳ Ｐゴシック" charset="0"/>
              </a:rPr>
              <a:t>Perspectives &amp; Conclusion</a:t>
            </a:r>
            <a:endParaRPr lang="ka-GE" sz="2000" b="1" noProof="0" dirty="0">
              <a:ea typeface="ＭＳ Ｐゴシック" charset="0"/>
            </a:endParaRPr>
          </a:p>
        </p:txBody>
      </p:sp>
      <p:sp>
        <p:nvSpPr>
          <p:cNvPr id="2" name="Slide Number Placeholder 5">
            <a:extLst>
              <a:ext uri="{FF2B5EF4-FFF2-40B4-BE49-F238E27FC236}">
                <a16:creationId xmlns:a16="http://schemas.microsoft.com/office/drawing/2014/main" id="{759AD833-2441-D379-3421-1D16F633ADDB}"/>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2</a:t>
            </a:fld>
            <a:endParaRPr lang="fr-FR" altLang="fr-FR" sz="1000" dirty="0">
              <a:solidFill>
                <a:schemeClr val="bg1"/>
              </a:solidFill>
            </a:endParaRPr>
          </a:p>
        </p:txBody>
      </p:sp>
    </p:spTree>
    <p:extLst>
      <p:ext uri="{BB962C8B-B14F-4D97-AF65-F5344CB8AC3E}">
        <p14:creationId xmlns:p14="http://schemas.microsoft.com/office/powerpoint/2010/main" val="384482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Decision Tree: Results and Discussion</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algn="just">
              <a:lnSpc>
                <a:spcPts val="1600"/>
              </a:lnSpc>
              <a:spcAft>
                <a:spcPts val="1200"/>
              </a:spcAft>
            </a:pPr>
            <a:r>
              <a:rPr lang="en-GB" sz="2000" dirty="0"/>
              <a:t>Trained model applied to the 600 000 forms with missing verbal noun</a:t>
            </a:r>
          </a:p>
          <a:p>
            <a:pPr marL="971550" lvl="1" indent="-342900" algn="just">
              <a:lnSpc>
                <a:spcPts val="1600"/>
              </a:lnSpc>
              <a:spcAft>
                <a:spcPts val="1200"/>
              </a:spcAft>
              <a:buFont typeface="Arial" panose="020B0604020202020204" pitchFamily="34" charset="0"/>
              <a:buChar char="•"/>
            </a:pPr>
            <a:r>
              <a:rPr lang="en-GB" sz="1700" dirty="0"/>
              <a:t>Manual sampling showed some mistakes</a:t>
            </a:r>
          </a:p>
          <a:p>
            <a:pPr marL="1485900" lvl="2" indent="-342900" algn="just">
              <a:lnSpc>
                <a:spcPts val="1600"/>
              </a:lnSpc>
              <a:spcAft>
                <a:spcPts val="1200"/>
              </a:spcAft>
              <a:buFont typeface="Wingdings" panose="05000000000000000000" pitchFamily="2" charset="2"/>
              <a:buChar char="Ø"/>
            </a:pPr>
            <a:r>
              <a:rPr lang="en-US" sz="1650" dirty="0">
                <a:latin typeface="Saira" pitchFamily="2" charset="77"/>
              </a:rPr>
              <a:t>Conjecture has to be refined (</a:t>
            </a:r>
            <a:r>
              <a:rPr lang="en-US" sz="1650" dirty="0">
                <a:solidFill>
                  <a:srgbClr val="FF0000"/>
                </a:solidFill>
                <a:latin typeface="Saira" pitchFamily="2" charset="77"/>
              </a:rPr>
              <a:t>If a verb does not have a verbal noun and there exist other verbs with the same common root, verbal noun can be deduced?)</a:t>
            </a:r>
          </a:p>
          <a:p>
            <a:pPr marL="1485900" lvl="2" indent="-342900" algn="just">
              <a:lnSpc>
                <a:spcPts val="1600"/>
              </a:lnSpc>
              <a:spcAft>
                <a:spcPts val="1200"/>
              </a:spcAft>
              <a:buFont typeface="Wingdings" panose="05000000000000000000" pitchFamily="2" charset="2"/>
              <a:buChar char="Ø"/>
            </a:pPr>
            <a:r>
              <a:rPr lang="en-US" sz="1650" dirty="0">
                <a:latin typeface="Saira" pitchFamily="2" charset="77"/>
              </a:rPr>
              <a:t>Non-bijective encoding problem?  Zero-shot classification problem?</a:t>
            </a:r>
          </a:p>
          <a:p>
            <a:pPr algn="just">
              <a:lnSpc>
                <a:spcPts val="1600"/>
              </a:lnSpc>
              <a:spcAft>
                <a:spcPts val="1200"/>
              </a:spcAft>
            </a:pPr>
            <a:r>
              <a:rPr lang="en-GB" sz="2000" dirty="0"/>
              <a:t>Development of tools to facilitate the validation of results</a:t>
            </a:r>
          </a:p>
          <a:p>
            <a:pPr marL="971550" lvl="1" indent="-342900" algn="just">
              <a:lnSpc>
                <a:spcPts val="1600"/>
              </a:lnSpc>
              <a:spcAft>
                <a:spcPts val="1200"/>
              </a:spcAft>
              <a:buFont typeface="Arial" panose="020B0604020202020204" pitchFamily="34" charset="0"/>
              <a:buChar char="•"/>
            </a:pPr>
            <a:r>
              <a:rPr lang="en-GB" sz="1700" dirty="0"/>
              <a:t>Heuristics to reduce the number of results to be manually checked</a:t>
            </a:r>
          </a:p>
          <a:p>
            <a:pPr marL="1485900" lvl="2" indent="-342900" algn="just">
              <a:lnSpc>
                <a:spcPts val="1600"/>
              </a:lnSpc>
              <a:spcAft>
                <a:spcPts val="1200"/>
              </a:spcAft>
              <a:buFont typeface="Wingdings" panose="05000000000000000000" pitchFamily="2" charset="2"/>
              <a:buChar char="Ø"/>
            </a:pPr>
            <a:r>
              <a:rPr lang="en-US" sz="1650" dirty="0">
                <a:latin typeface="Saira" pitchFamily="2" charset="77"/>
              </a:rPr>
              <a:t>Example: A predicted verbal noun is questionable when it does not match the root of the form.</a:t>
            </a:r>
          </a:p>
          <a:p>
            <a:pPr marL="971550" lvl="1" indent="-342900">
              <a:lnSpc>
                <a:spcPts val="1600"/>
              </a:lnSpc>
              <a:spcAft>
                <a:spcPts val="1200"/>
              </a:spcAft>
            </a:pPr>
            <a:r>
              <a:rPr lang="en-US" sz="1700" dirty="0"/>
              <a:t>Configuration of </a:t>
            </a:r>
            <a:r>
              <a:rPr lang="en-GB" sz="1700" dirty="0"/>
              <a:t>crowd-sourcing platform HEADWORK   </a:t>
            </a:r>
            <a:r>
              <a:rPr lang="en-US" sz="1100" dirty="0"/>
              <a:t>https://druid-garden.irisa.fr/spipollhw/</a:t>
            </a:r>
          </a:p>
          <a:p>
            <a:pPr marL="971550" lvl="1" indent="-342900" algn="just">
              <a:lnSpc>
                <a:spcPts val="1600"/>
              </a:lnSpc>
              <a:spcAft>
                <a:spcPts val="1200"/>
              </a:spcAft>
              <a:buFont typeface="Symbol" panose="05050102010706020507" pitchFamily="18" charset="2"/>
              <a:buChar char=""/>
            </a:pPr>
            <a:endParaRPr lang="en-US" sz="1850" dirty="0"/>
          </a:p>
        </p:txBody>
      </p:sp>
      <p:sp>
        <p:nvSpPr>
          <p:cNvPr id="2" name="Slide Number Placeholder 5">
            <a:extLst>
              <a:ext uri="{FF2B5EF4-FFF2-40B4-BE49-F238E27FC236}">
                <a16:creationId xmlns:a16="http://schemas.microsoft.com/office/drawing/2014/main" id="{D99DD102-A441-B6C1-BAAA-3357C3B95F64}"/>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20</a:t>
            </a:fld>
            <a:endParaRPr lang="fr-FR" altLang="fr-FR" sz="1000" dirty="0">
              <a:solidFill>
                <a:schemeClr val="bg1"/>
              </a:solidFill>
              <a:latin typeface="Saira"/>
            </a:endParaRPr>
          </a:p>
        </p:txBody>
      </p:sp>
    </p:spTree>
    <p:extLst>
      <p:ext uri="{BB962C8B-B14F-4D97-AF65-F5344CB8AC3E}">
        <p14:creationId xmlns:p14="http://schemas.microsoft.com/office/powerpoint/2010/main" val="578030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noProof="0" dirty="0"/>
              <a:t>Plan</a:t>
            </a:r>
            <a:endParaRPr lang="en-US" sz="2000" dirty="0"/>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endParaRPr lang="en-US" b="1" noProof="0" dirty="0">
              <a:ea typeface="ＭＳ Ｐゴシック" charset="0"/>
            </a:endParaRPr>
          </a:p>
          <a:p>
            <a:endParaRPr lang="en-US" b="1" dirty="0">
              <a:ea typeface="ＭＳ Ｐゴシック" charset="0"/>
            </a:endParaRPr>
          </a:p>
          <a:p>
            <a:pPr marL="230188"/>
            <a:r>
              <a:rPr lang="en-US" b="1" noProof="0" dirty="0">
                <a:solidFill>
                  <a:schemeClr val="bg1">
                    <a:lumMod val="75000"/>
                  </a:schemeClr>
                </a:solidFill>
                <a:ea typeface="ＭＳ Ｐゴシック" charset="0"/>
              </a:rPr>
              <a:t>Introduction</a:t>
            </a:r>
          </a:p>
          <a:p>
            <a:pPr marL="230188"/>
            <a:r>
              <a:rPr lang="en-US" b="1" noProof="0" dirty="0">
                <a:solidFill>
                  <a:schemeClr val="bg1">
                    <a:lumMod val="75000"/>
                  </a:schemeClr>
                </a:solidFill>
                <a:ea typeface="ＭＳ Ｐゴシック" charset="0"/>
              </a:rPr>
              <a:t>Transformation Process</a:t>
            </a:r>
            <a:endParaRPr lang="ka-GE" b="1" noProof="0" dirty="0">
              <a:solidFill>
                <a:schemeClr val="bg1">
                  <a:lumMod val="75000"/>
                </a:schemeClr>
              </a:solidFill>
              <a:ea typeface="ＭＳ Ｐゴシック" charset="0"/>
            </a:endParaRPr>
          </a:p>
          <a:p>
            <a:pPr marL="230188"/>
            <a:r>
              <a:rPr lang="en-US" b="1" noProof="0" dirty="0">
                <a:solidFill>
                  <a:schemeClr val="bg1">
                    <a:lumMod val="75000"/>
                  </a:schemeClr>
                </a:solidFill>
                <a:ea typeface="ＭＳ Ｐゴシック" charset="0"/>
              </a:rPr>
              <a:t>Decision Tree to Improve Occasional Missing Fields</a:t>
            </a:r>
            <a:endParaRPr lang="ka-GE" b="1" noProof="0" dirty="0">
              <a:solidFill>
                <a:schemeClr val="bg1">
                  <a:lumMod val="75000"/>
                </a:schemeClr>
              </a:solidFill>
              <a:ea typeface="ＭＳ Ｐゴシック" charset="0"/>
            </a:endParaRPr>
          </a:p>
          <a:p>
            <a:pPr marL="230188"/>
            <a:r>
              <a:rPr lang="en-US" b="1" noProof="0" dirty="0">
                <a:ea typeface="ＭＳ Ｐゴシック" charset="0"/>
              </a:rPr>
              <a:t>Perspectives &amp; Conclusion</a:t>
            </a:r>
            <a:endParaRPr lang="ka-GE" b="1" noProof="0" dirty="0">
              <a:ea typeface="ＭＳ Ｐゴシック" charset="0"/>
            </a:endParaRPr>
          </a:p>
        </p:txBody>
      </p:sp>
      <p:sp>
        <p:nvSpPr>
          <p:cNvPr id="2" name="Slide Number Placeholder 5">
            <a:extLst>
              <a:ext uri="{FF2B5EF4-FFF2-40B4-BE49-F238E27FC236}">
                <a16:creationId xmlns:a16="http://schemas.microsoft.com/office/drawing/2014/main" id="{1854D847-F968-F7F7-6BB9-7A961D044D97}"/>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21</a:t>
            </a:fld>
            <a:endParaRPr lang="fr-FR" altLang="fr-FR" sz="1000" dirty="0">
              <a:solidFill>
                <a:schemeClr val="bg1"/>
              </a:solidFill>
              <a:latin typeface="Saira"/>
            </a:endParaRPr>
          </a:p>
        </p:txBody>
      </p:sp>
    </p:spTree>
    <p:extLst>
      <p:ext uri="{BB962C8B-B14F-4D97-AF65-F5344CB8AC3E}">
        <p14:creationId xmlns:p14="http://schemas.microsoft.com/office/powerpoint/2010/main" val="157129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Perspectives</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marL="342900" indent="-342900" algn="just">
              <a:lnSpc>
                <a:spcPts val="1600"/>
              </a:lnSpc>
              <a:spcAft>
                <a:spcPts val="1200"/>
              </a:spcAft>
              <a:buFont typeface="Arial" panose="020B0604020202020204" pitchFamily="34" charset="0"/>
              <a:buChar char="•"/>
            </a:pPr>
            <a:endParaRPr lang="en-GB" sz="2000" dirty="0"/>
          </a:p>
          <a:p>
            <a:pPr marL="342900" indent="-342900" algn="just">
              <a:lnSpc>
                <a:spcPts val="1600"/>
              </a:lnSpc>
              <a:spcAft>
                <a:spcPts val="1200"/>
              </a:spcAft>
              <a:buFont typeface="Arial" panose="020B0604020202020204" pitchFamily="34" charset="0"/>
              <a:buChar char="•"/>
            </a:pPr>
            <a:r>
              <a:rPr lang="en-GB" sz="2000" dirty="0"/>
              <a:t>Refine the process and add more improvement tools</a:t>
            </a:r>
          </a:p>
          <a:p>
            <a:pPr marL="342900" indent="-342900" algn="just">
              <a:lnSpc>
                <a:spcPts val="1600"/>
              </a:lnSpc>
              <a:spcAft>
                <a:spcPts val="1200"/>
              </a:spcAft>
              <a:buFont typeface="Arial" panose="020B0604020202020204" pitchFamily="34" charset="0"/>
              <a:buChar char="•"/>
            </a:pPr>
            <a:r>
              <a:rPr lang="en-GB" sz="2000" dirty="0"/>
              <a:t>Apply decision tree to occasional incorrect value fields</a:t>
            </a:r>
          </a:p>
          <a:p>
            <a:pPr marL="342900" indent="-342900" algn="just">
              <a:lnSpc>
                <a:spcPts val="1600"/>
              </a:lnSpc>
              <a:spcAft>
                <a:spcPts val="1200"/>
              </a:spcAft>
              <a:buFont typeface="Arial" panose="020B0604020202020204" pitchFamily="34" charset="0"/>
              <a:buChar char="•"/>
            </a:pPr>
            <a:r>
              <a:rPr lang="en-GB" sz="2000" dirty="0"/>
              <a:t>Investigate if </a:t>
            </a:r>
            <a:r>
              <a:rPr lang="en-US" sz="2000" dirty="0"/>
              <a:t>[</a:t>
            </a:r>
            <a:r>
              <a:rPr lang="en-US" sz="2000" dirty="0" err="1"/>
              <a:t>Stefanovitch</a:t>
            </a:r>
            <a:r>
              <a:rPr lang="en-US" sz="2000" dirty="0"/>
              <a:t> et al., (2022)] </a:t>
            </a:r>
            <a:r>
              <a:rPr lang="en-GB" sz="2000" dirty="0"/>
              <a:t>process for Georgian texts could be adapted to help improve or validate our morphemes</a:t>
            </a:r>
          </a:p>
          <a:p>
            <a:pPr marL="342900" indent="-342900" algn="just">
              <a:lnSpc>
                <a:spcPts val="1600"/>
              </a:lnSpc>
              <a:spcAft>
                <a:spcPts val="1200"/>
              </a:spcAft>
              <a:buFont typeface="Arial" panose="020B0604020202020204" pitchFamily="34" charset="0"/>
              <a:buChar char="•"/>
            </a:pPr>
            <a:r>
              <a:rPr lang="en-GB" sz="2000" dirty="0"/>
              <a:t>Investigate BERT </a:t>
            </a:r>
            <a:r>
              <a:rPr lang="en-US" sz="2000" dirty="0"/>
              <a:t>[Devlin et al. 2019]</a:t>
            </a:r>
            <a:r>
              <a:rPr lang="en-GB" sz="2000" dirty="0"/>
              <a:t>  for further improvement tools</a:t>
            </a:r>
          </a:p>
          <a:p>
            <a:pPr marL="971550" lvl="1" indent="-342900" algn="just">
              <a:lnSpc>
                <a:spcPts val="1600"/>
              </a:lnSpc>
              <a:spcAft>
                <a:spcPts val="1200"/>
              </a:spcAft>
              <a:buFont typeface="Arial" panose="020B0604020202020204" pitchFamily="34" charset="0"/>
              <a:buChar char="•"/>
            </a:pPr>
            <a:r>
              <a:rPr lang="en-GB" sz="1850" dirty="0"/>
              <a:t>Add zero-shot classification possibility</a:t>
            </a:r>
          </a:p>
          <a:p>
            <a:pPr algn="just">
              <a:lnSpc>
                <a:spcPts val="1600"/>
              </a:lnSpc>
              <a:spcAft>
                <a:spcPts val="1200"/>
              </a:spcAft>
            </a:pPr>
            <a:endParaRPr lang="en-GB" sz="2000" dirty="0"/>
          </a:p>
          <a:p>
            <a:pPr>
              <a:lnSpc>
                <a:spcPct val="100000"/>
              </a:lnSpc>
            </a:pPr>
            <a:endParaRPr lang="en-GB" sz="2000" dirty="0"/>
          </a:p>
          <a:p>
            <a:pPr>
              <a:lnSpc>
                <a:spcPct val="100000"/>
              </a:lnSpc>
            </a:pPr>
            <a:endParaRPr lang="en-GB" sz="2000" dirty="0"/>
          </a:p>
          <a:p>
            <a:pPr marL="3255963">
              <a:lnSpc>
                <a:spcPct val="100000"/>
              </a:lnSpc>
            </a:pPr>
            <a:endParaRPr lang="en-GB" sz="2000" dirty="0"/>
          </a:p>
          <a:p>
            <a:pPr>
              <a:lnSpc>
                <a:spcPct val="100000"/>
              </a:lnSpc>
            </a:pPr>
            <a:endParaRPr lang="en-GB" sz="2000" dirty="0"/>
          </a:p>
        </p:txBody>
      </p:sp>
      <p:sp>
        <p:nvSpPr>
          <p:cNvPr id="2" name="Slide Number Placeholder 5">
            <a:extLst>
              <a:ext uri="{FF2B5EF4-FFF2-40B4-BE49-F238E27FC236}">
                <a16:creationId xmlns:a16="http://schemas.microsoft.com/office/drawing/2014/main" id="{00888428-B3ED-0018-BF70-4ABD49B9D604}"/>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22</a:t>
            </a:fld>
            <a:endParaRPr lang="fr-FR" altLang="fr-FR" sz="1000" dirty="0">
              <a:solidFill>
                <a:schemeClr val="bg1"/>
              </a:solidFill>
              <a:latin typeface="Saira"/>
            </a:endParaRPr>
          </a:p>
        </p:txBody>
      </p:sp>
    </p:spTree>
    <p:extLst>
      <p:ext uri="{BB962C8B-B14F-4D97-AF65-F5344CB8AC3E}">
        <p14:creationId xmlns:p14="http://schemas.microsoft.com/office/powerpoint/2010/main" val="355563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Conclusion</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marL="342900" indent="-342900" algn="just">
              <a:lnSpc>
                <a:spcPts val="1600"/>
              </a:lnSpc>
              <a:spcAft>
                <a:spcPts val="1200"/>
              </a:spcAft>
              <a:buFont typeface="Arial" panose="020B0604020202020204" pitchFamily="34" charset="0"/>
              <a:buChar char="•"/>
            </a:pPr>
            <a:r>
              <a:rPr lang="en-GB" sz="2000" dirty="0"/>
              <a:t>Process to transform textual structured knowledge into semantic linked data, applied to Georgian verbal knowledge</a:t>
            </a:r>
          </a:p>
          <a:p>
            <a:pPr marL="342900" indent="-342900" algn="just">
              <a:lnSpc>
                <a:spcPts val="1600"/>
              </a:lnSpc>
              <a:spcAft>
                <a:spcPts val="1200"/>
              </a:spcAft>
              <a:buFont typeface="Arial" panose="020B0604020202020204" pitchFamily="34" charset="0"/>
              <a:buChar char="•"/>
            </a:pPr>
            <a:r>
              <a:rPr lang="en-GB" sz="2000" dirty="0"/>
              <a:t>Target users and objectives of the two bases differ</a:t>
            </a:r>
          </a:p>
          <a:p>
            <a:pPr marL="971550" lvl="1" indent="-342900" algn="just">
              <a:lnSpc>
                <a:spcPts val="1600"/>
              </a:lnSpc>
              <a:spcAft>
                <a:spcPts val="1200"/>
              </a:spcAft>
              <a:buFont typeface="Arial" panose="020B0604020202020204" pitchFamily="34" charset="0"/>
              <a:buChar char="•"/>
            </a:pPr>
            <a:r>
              <a:rPr lang="en-GB" sz="1850" dirty="0"/>
              <a:t>Initial data has to be reconstructed and interpreted to fit </a:t>
            </a:r>
            <a:r>
              <a:rPr lang="en-GB" sz="1850" dirty="0" err="1"/>
              <a:t>KartuVerbs</a:t>
            </a:r>
            <a:r>
              <a:rPr lang="en-GB" sz="1850" dirty="0"/>
              <a:t> objectives</a:t>
            </a:r>
          </a:p>
          <a:p>
            <a:pPr marL="342900" indent="-342900" algn="just">
              <a:lnSpc>
                <a:spcPts val="1600"/>
              </a:lnSpc>
              <a:spcAft>
                <a:spcPts val="1200"/>
              </a:spcAft>
              <a:buFont typeface="Arial" panose="020B0604020202020204" pitchFamily="34" charset="0"/>
              <a:buChar char="•"/>
            </a:pPr>
            <a:r>
              <a:rPr lang="en-GB" sz="2000" dirty="0"/>
              <a:t>DT algorithm gives approximately 100% of prediction on the test data while have some mistakes on the missing values</a:t>
            </a:r>
          </a:p>
          <a:p>
            <a:pPr marL="342900" indent="-342900" algn="just">
              <a:lnSpc>
                <a:spcPts val="1600"/>
              </a:lnSpc>
              <a:spcAft>
                <a:spcPts val="1200"/>
              </a:spcAft>
              <a:buFont typeface="Arial" panose="020B0604020202020204" pitchFamily="34" charset="0"/>
              <a:buChar char="•"/>
            </a:pPr>
            <a:r>
              <a:rPr lang="en-GB" sz="2000" dirty="0"/>
              <a:t>The produced scripts are freely available</a:t>
            </a:r>
          </a:p>
          <a:p>
            <a:pPr marL="971550" lvl="1" indent="-342900" algn="just">
              <a:lnSpc>
                <a:spcPts val="1600"/>
              </a:lnSpc>
              <a:spcAft>
                <a:spcPts val="1200"/>
              </a:spcAft>
              <a:buFont typeface="Arial" panose="020B0604020202020204" pitchFamily="34" charset="0"/>
              <a:buChar char="•"/>
            </a:pPr>
            <a:r>
              <a:rPr lang="en-GB" sz="1850" dirty="0"/>
              <a:t>Can be adapted to other applications into other data suited for different objectives. </a:t>
            </a:r>
          </a:p>
          <a:p>
            <a:pPr marL="971550" lvl="1" indent="-342900" algn="just">
              <a:lnSpc>
                <a:spcPts val="1600"/>
              </a:lnSpc>
              <a:spcAft>
                <a:spcPts val="1200"/>
              </a:spcAft>
              <a:buFont typeface="Arial" panose="020B0604020202020204" pitchFamily="34" charset="0"/>
              <a:buChar char="•"/>
            </a:pPr>
            <a:r>
              <a:rPr lang="en-US" sz="1800" dirty="0"/>
              <a:t>https://github.com/aelizbarashvili/KartuVerbs</a:t>
            </a:r>
          </a:p>
          <a:p>
            <a:pPr marL="971550" lvl="1" indent="-342900" algn="just">
              <a:lnSpc>
                <a:spcPts val="1600"/>
              </a:lnSpc>
              <a:spcAft>
                <a:spcPts val="1200"/>
              </a:spcAft>
              <a:buFont typeface="Arial" panose="020B0604020202020204" pitchFamily="34" charset="0"/>
              <a:buChar char="•"/>
            </a:pPr>
            <a:endParaRPr lang="en-US" sz="1850" dirty="0"/>
          </a:p>
          <a:p>
            <a:pPr>
              <a:lnSpc>
                <a:spcPct val="100000"/>
              </a:lnSpc>
            </a:pPr>
            <a:endParaRPr lang="en-GB" sz="2000" dirty="0"/>
          </a:p>
          <a:p>
            <a:pPr>
              <a:lnSpc>
                <a:spcPct val="100000"/>
              </a:lnSpc>
            </a:pPr>
            <a:endParaRPr lang="en-GB" sz="2000" dirty="0"/>
          </a:p>
          <a:p>
            <a:pPr>
              <a:lnSpc>
                <a:spcPct val="100000"/>
              </a:lnSpc>
            </a:pPr>
            <a:endParaRPr lang="en-GB" sz="2000" dirty="0"/>
          </a:p>
          <a:p>
            <a:pPr>
              <a:lnSpc>
                <a:spcPct val="100000"/>
              </a:lnSpc>
            </a:pPr>
            <a:endParaRPr lang="en-GB" sz="2000" dirty="0"/>
          </a:p>
          <a:p>
            <a:pPr>
              <a:lnSpc>
                <a:spcPct val="100000"/>
              </a:lnSpc>
            </a:pPr>
            <a:endParaRPr lang="en-GB" sz="2000" dirty="0"/>
          </a:p>
          <a:p>
            <a:pPr marL="3255963">
              <a:lnSpc>
                <a:spcPct val="100000"/>
              </a:lnSpc>
            </a:pPr>
            <a:endParaRPr lang="en-GB" sz="2000" dirty="0"/>
          </a:p>
          <a:p>
            <a:pPr>
              <a:lnSpc>
                <a:spcPct val="100000"/>
              </a:lnSpc>
            </a:pPr>
            <a:endParaRPr lang="en-GB" sz="2000" dirty="0"/>
          </a:p>
        </p:txBody>
      </p:sp>
      <p:sp>
        <p:nvSpPr>
          <p:cNvPr id="2" name="Slide Number Placeholder 5">
            <a:extLst>
              <a:ext uri="{FF2B5EF4-FFF2-40B4-BE49-F238E27FC236}">
                <a16:creationId xmlns:a16="http://schemas.microsoft.com/office/drawing/2014/main" id="{C3C08983-27A0-87D0-CB04-754CE77FF071}"/>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23</a:t>
            </a:fld>
            <a:endParaRPr lang="fr-FR" altLang="fr-FR" sz="1000" dirty="0">
              <a:solidFill>
                <a:schemeClr val="bg1"/>
              </a:solidFill>
              <a:latin typeface="Saira"/>
            </a:endParaRPr>
          </a:p>
        </p:txBody>
      </p:sp>
    </p:spTree>
    <p:extLst>
      <p:ext uri="{BB962C8B-B14F-4D97-AF65-F5344CB8AC3E}">
        <p14:creationId xmlns:p14="http://schemas.microsoft.com/office/powerpoint/2010/main" val="2733402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References </a:t>
            </a:r>
            <a:r>
              <a:rPr lang="en-US" sz="2000" b="0" dirty="0"/>
              <a:t>1/2</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marL="342900" indent="-342900" algn="just">
              <a:lnSpc>
                <a:spcPct val="100000"/>
              </a:lnSpc>
              <a:spcBef>
                <a:spcPts val="0"/>
              </a:spcBef>
              <a:spcAft>
                <a:spcPts val="0"/>
              </a:spcAft>
              <a:buFont typeface="+mj-lt"/>
              <a:buAutoNum type="arabicPeriod"/>
            </a:pPr>
            <a:r>
              <a:rPr lang="en-US" sz="1400" dirty="0"/>
              <a:t>Bansal, M. et al. (2022). A comparative analysis of K-Nearest Neighbor, Genetic, Support Vector Machine, Decision Tree, and Long Short Term Memory algorithms in machine learning. Decision Analytics Journal </a:t>
            </a:r>
          </a:p>
          <a:p>
            <a:pPr marL="342900" indent="-342900" algn="just">
              <a:lnSpc>
                <a:spcPct val="100000"/>
              </a:lnSpc>
              <a:spcBef>
                <a:spcPts val="0"/>
              </a:spcBef>
              <a:spcAft>
                <a:spcPts val="0"/>
              </a:spcAft>
              <a:buFont typeface="+mj-lt"/>
              <a:buAutoNum type="arabicPeriod"/>
            </a:pPr>
            <a:r>
              <a:rPr lang="en-US" sz="1400" dirty="0" err="1"/>
              <a:t>Conneau</a:t>
            </a:r>
            <a:r>
              <a:rPr lang="en-US" sz="1400" dirty="0"/>
              <a:t>, A. et al. (2020). Unsupervised Cross-lingual Representation Learning at Scale. Proceedings of the 58th Annual Meeting of the Association for Computational Linguistics</a:t>
            </a:r>
          </a:p>
          <a:p>
            <a:pPr marL="342900" indent="-342900" algn="just">
              <a:lnSpc>
                <a:spcPct val="100000"/>
              </a:lnSpc>
              <a:spcBef>
                <a:spcPts val="0"/>
              </a:spcBef>
              <a:spcAft>
                <a:spcPts val="0"/>
              </a:spcAft>
              <a:buFont typeface="+mj-lt"/>
              <a:buAutoNum type="arabicPeriod"/>
            </a:pPr>
            <a:r>
              <a:rPr lang="en-US" sz="1400" dirty="0"/>
              <a:t>Devlin, J. et al. (2019). BERT: Pre-training of Deep Bidirectional Transformers for Language Understanding. Proceedings of the 2019 Conference of the North American Chapter of the Association for Computational Linguistics: Human Language Technologies</a:t>
            </a:r>
          </a:p>
          <a:p>
            <a:pPr marL="342900" indent="-342900" algn="just">
              <a:lnSpc>
                <a:spcPct val="100000"/>
              </a:lnSpc>
              <a:spcBef>
                <a:spcPts val="0"/>
              </a:spcBef>
              <a:spcAft>
                <a:spcPts val="0"/>
              </a:spcAft>
              <a:buFont typeface="+mj-lt"/>
              <a:buAutoNum type="arabicPeriod"/>
            </a:pPr>
            <a:r>
              <a:rPr lang="en-US" sz="1400" dirty="0" err="1"/>
              <a:t>Ducassé</a:t>
            </a:r>
            <a:r>
              <a:rPr lang="en-US" sz="1400" dirty="0"/>
              <a:t>, M. (2020). </a:t>
            </a:r>
            <a:r>
              <a:rPr lang="en-US" sz="1400" dirty="0" err="1"/>
              <a:t>Kartu</a:t>
            </a:r>
            <a:r>
              <a:rPr lang="en-US" sz="1400" dirty="0"/>
              <a:t>-Verbs: A Semantic Web Base of Inflected Georgian Verb Forms to Bypass Georgian Verb Lemmatization Issues. In Z. </a:t>
            </a:r>
            <a:r>
              <a:rPr lang="en-US" sz="1400" dirty="0" err="1"/>
              <a:t>Gavriilidou</a:t>
            </a:r>
            <a:r>
              <a:rPr lang="en-US" sz="1400" dirty="0"/>
              <a:t>, M. </a:t>
            </a:r>
            <a:r>
              <a:rPr lang="en-US" sz="1400" dirty="0" err="1"/>
              <a:t>Mitsiaki</a:t>
            </a:r>
            <a:r>
              <a:rPr lang="en-US" sz="1400" dirty="0"/>
              <a:t>, &amp; A. </a:t>
            </a:r>
            <a:r>
              <a:rPr lang="en-US" sz="1400" dirty="0" err="1"/>
              <a:t>Fliatouras</a:t>
            </a:r>
            <a:r>
              <a:rPr lang="en-US" sz="1400" dirty="0"/>
              <a:t> (Ed.), Proceedings of XIX EURALEX International Congress</a:t>
            </a:r>
          </a:p>
          <a:p>
            <a:pPr marL="342900" indent="-342900" algn="just">
              <a:lnSpc>
                <a:spcPct val="100000"/>
              </a:lnSpc>
              <a:spcBef>
                <a:spcPts val="0"/>
              </a:spcBef>
              <a:spcAft>
                <a:spcPts val="0"/>
              </a:spcAft>
              <a:buFont typeface="+mj-lt"/>
              <a:buAutoNum type="arabicPeriod"/>
            </a:pPr>
            <a:r>
              <a:rPr lang="en-US" sz="1400" dirty="0" err="1"/>
              <a:t>Ducassé</a:t>
            </a:r>
            <a:r>
              <a:rPr lang="en-US" sz="1400" dirty="0"/>
              <a:t>, M., &amp; Elizbarashvili, A. (2022). Finding Lemmas in Agglutinative and Inflectional Language Dictionaries with Logical Information Systems: The Case of Georgian verbs. Proceedings of XX EURALEX International Congress</a:t>
            </a:r>
          </a:p>
          <a:p>
            <a:pPr marL="342900" indent="-342900" algn="just">
              <a:lnSpc>
                <a:spcPct val="100000"/>
              </a:lnSpc>
              <a:spcBef>
                <a:spcPts val="0"/>
              </a:spcBef>
              <a:spcAft>
                <a:spcPts val="0"/>
              </a:spcAft>
              <a:buFont typeface="+mj-lt"/>
              <a:buAutoNum type="arabicPeriod"/>
            </a:pPr>
            <a:r>
              <a:rPr lang="en-US" sz="1400" dirty="0"/>
              <a:t>Ferré, S. (2017). </a:t>
            </a:r>
            <a:r>
              <a:rPr lang="en-US" sz="1400" dirty="0" err="1"/>
              <a:t>Sparklis</a:t>
            </a:r>
            <a:r>
              <a:rPr lang="en-US" sz="1400" dirty="0"/>
              <a:t>: An Expressive Query Builder for SPARQL Endpoints with Guidance in Natural Language. Semantic Web: Interoperability, Usability, Applicability</a:t>
            </a:r>
          </a:p>
          <a:p>
            <a:pPr marL="342900" indent="-342900" algn="just">
              <a:lnSpc>
                <a:spcPct val="100000"/>
              </a:lnSpc>
              <a:spcBef>
                <a:spcPts val="0"/>
              </a:spcBef>
              <a:spcAft>
                <a:spcPts val="0"/>
              </a:spcAft>
              <a:buFont typeface="+mj-lt"/>
              <a:buAutoNum type="arabicPeriod"/>
            </a:pPr>
            <a:r>
              <a:rPr lang="en-US" sz="1400" dirty="0" err="1"/>
              <a:t>Kittask</a:t>
            </a:r>
            <a:r>
              <a:rPr lang="en-US" sz="1400" dirty="0"/>
              <a:t>, C. et al. (2020). Evaluating multilingual BERT for Estonian. In A. </a:t>
            </a:r>
            <a:r>
              <a:rPr lang="en-US" sz="1400" dirty="0" err="1"/>
              <a:t>Utka</a:t>
            </a:r>
            <a:r>
              <a:rPr lang="en-US" sz="1400" dirty="0"/>
              <a:t> et al. (Ed.), Human Language Technologies – The Baltic Perspective.</a:t>
            </a:r>
          </a:p>
          <a:p>
            <a:pPr marL="342900" indent="-342900" algn="just">
              <a:lnSpc>
                <a:spcPct val="100000"/>
              </a:lnSpc>
              <a:spcBef>
                <a:spcPts val="0"/>
              </a:spcBef>
              <a:spcAft>
                <a:spcPts val="0"/>
              </a:spcAft>
              <a:buFont typeface="+mj-lt"/>
              <a:buAutoNum type="arabicPeriod"/>
            </a:pPr>
            <a:endParaRPr lang="en-US" sz="1400" dirty="0"/>
          </a:p>
        </p:txBody>
      </p:sp>
      <p:sp>
        <p:nvSpPr>
          <p:cNvPr id="2" name="Slide Number Placeholder 5">
            <a:extLst>
              <a:ext uri="{FF2B5EF4-FFF2-40B4-BE49-F238E27FC236}">
                <a16:creationId xmlns:a16="http://schemas.microsoft.com/office/drawing/2014/main" id="{C3C08983-27A0-87D0-CB04-754CE77FF071}"/>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24</a:t>
            </a:fld>
            <a:endParaRPr lang="fr-FR" altLang="fr-FR" sz="1000" dirty="0">
              <a:solidFill>
                <a:schemeClr val="bg1"/>
              </a:solidFill>
              <a:latin typeface="Saira"/>
            </a:endParaRPr>
          </a:p>
        </p:txBody>
      </p:sp>
    </p:spTree>
    <p:extLst>
      <p:ext uri="{BB962C8B-B14F-4D97-AF65-F5344CB8AC3E}">
        <p14:creationId xmlns:p14="http://schemas.microsoft.com/office/powerpoint/2010/main" val="268313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References </a:t>
            </a:r>
            <a:r>
              <a:rPr lang="en-US" sz="2000" b="0" dirty="0"/>
              <a:t>2/2</a:t>
            </a:r>
            <a:endParaRPr lang="en-US" sz="2000" dirty="0"/>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marL="342900" indent="-342900" algn="just">
              <a:lnSpc>
                <a:spcPct val="100000"/>
              </a:lnSpc>
              <a:spcBef>
                <a:spcPts val="0"/>
              </a:spcBef>
              <a:spcAft>
                <a:spcPts val="0"/>
              </a:spcAft>
              <a:buFont typeface="+mj-lt"/>
              <a:buAutoNum type="arabicPeriod"/>
            </a:pPr>
            <a:r>
              <a:rPr lang="en-US" sz="1400" dirty="0" err="1"/>
              <a:t>Meurer</a:t>
            </a:r>
            <a:r>
              <a:rPr lang="en-US" sz="1400" dirty="0"/>
              <a:t>, P. (2007). A computational grammar for Georgian. International Tbilisi Symposium on Logic, Language, and Computation</a:t>
            </a:r>
          </a:p>
          <a:p>
            <a:pPr marL="342900" indent="-342900" algn="just">
              <a:lnSpc>
                <a:spcPct val="100000"/>
              </a:lnSpc>
              <a:spcBef>
                <a:spcPts val="0"/>
              </a:spcBef>
              <a:spcAft>
                <a:spcPts val="0"/>
              </a:spcAft>
              <a:buFont typeface="+mj-lt"/>
              <a:buAutoNum type="arabicPeriod"/>
            </a:pPr>
            <a:r>
              <a:rPr lang="en-US" sz="1400" dirty="0"/>
              <a:t>Pires, T., </a:t>
            </a:r>
            <a:r>
              <a:rPr lang="en-US" sz="1400" dirty="0" err="1"/>
              <a:t>Schlinger</a:t>
            </a:r>
            <a:r>
              <a:rPr lang="en-US" sz="1400" dirty="0"/>
              <a:t>, E., &amp; </a:t>
            </a:r>
            <a:r>
              <a:rPr lang="en-US" sz="1400" dirty="0" err="1"/>
              <a:t>Garrette</a:t>
            </a:r>
            <a:r>
              <a:rPr lang="en-US" sz="1400" dirty="0"/>
              <a:t>, D. (2019). How multilingual is Multilingual BERT? Proceedings of the 57th Annual Meeting of the Association for Computational Linguistics</a:t>
            </a:r>
          </a:p>
          <a:p>
            <a:pPr marL="342900" indent="-342900" algn="just">
              <a:lnSpc>
                <a:spcPct val="100000"/>
              </a:lnSpc>
              <a:spcBef>
                <a:spcPts val="0"/>
              </a:spcBef>
              <a:spcAft>
                <a:spcPts val="0"/>
              </a:spcAft>
              <a:buFont typeface="+mj-lt"/>
              <a:buAutoNum type="arabicPeriod"/>
            </a:pPr>
            <a:r>
              <a:rPr lang="en-US" sz="1400" dirty="0" err="1"/>
              <a:t>Stefanovitch</a:t>
            </a:r>
            <a:r>
              <a:rPr lang="en-US" sz="1400" dirty="0"/>
              <a:t>, N. et al. (2022). Resources and Experiments on Sentiment Classification for Georgian. International Conference on Language Resources and Evaluation. </a:t>
            </a:r>
          </a:p>
          <a:p>
            <a:pPr marL="342900" indent="-342900" algn="just">
              <a:lnSpc>
                <a:spcPct val="100000"/>
              </a:lnSpc>
              <a:spcBef>
                <a:spcPts val="0"/>
              </a:spcBef>
              <a:spcAft>
                <a:spcPts val="0"/>
              </a:spcAft>
              <a:buFont typeface="+mj-lt"/>
              <a:buAutoNum type="arabicPeriod"/>
            </a:pPr>
            <a:r>
              <a:rPr lang="en-US" sz="1400" dirty="0" err="1"/>
              <a:t>Tschenkéli</a:t>
            </a:r>
            <a:r>
              <a:rPr lang="en-US" sz="1400" dirty="0"/>
              <a:t>, K. et al. (1965). </a:t>
            </a:r>
            <a:r>
              <a:rPr lang="en-US" sz="1400" dirty="0" err="1"/>
              <a:t>Georgisch-deutsches</a:t>
            </a:r>
            <a:r>
              <a:rPr lang="en-US" sz="1400" dirty="0"/>
              <a:t> </a:t>
            </a:r>
            <a:r>
              <a:rPr lang="en-US" sz="1400" dirty="0" err="1"/>
              <a:t>Wörterbuch</a:t>
            </a:r>
            <a:r>
              <a:rPr lang="en-US" sz="1400" dirty="0"/>
              <a:t> (Vol. 2). Amirani-Verlag Zürich.</a:t>
            </a:r>
          </a:p>
          <a:p>
            <a:pPr marL="342900" indent="-342900" algn="just">
              <a:lnSpc>
                <a:spcPct val="100000"/>
              </a:lnSpc>
              <a:spcBef>
                <a:spcPts val="0"/>
              </a:spcBef>
              <a:spcAft>
                <a:spcPts val="0"/>
              </a:spcAft>
              <a:buFont typeface="+mj-lt"/>
              <a:buAutoNum type="arabicPeriod"/>
            </a:pPr>
            <a:r>
              <a:rPr lang="en-US" sz="1400" dirty="0"/>
              <a:t>Tuite, K. (1998). Kartvelian morphosyntax: Number agreement and morphosyntactic orientation in the South Caucasian languages. </a:t>
            </a:r>
            <a:r>
              <a:rPr lang="en-US" sz="1400" dirty="0" err="1"/>
              <a:t>Lincom</a:t>
            </a:r>
            <a:r>
              <a:rPr lang="en-US" sz="1400" dirty="0"/>
              <a:t> Europa Munich.</a:t>
            </a:r>
          </a:p>
          <a:p>
            <a:pPr marL="342900" indent="-342900" algn="just">
              <a:lnSpc>
                <a:spcPct val="100000"/>
              </a:lnSpc>
              <a:spcBef>
                <a:spcPts val="0"/>
              </a:spcBef>
              <a:spcAft>
                <a:spcPts val="0"/>
              </a:spcAft>
              <a:buFont typeface="+mj-lt"/>
              <a:buAutoNum type="arabicPeriod"/>
            </a:pPr>
            <a:r>
              <a:rPr lang="en-US" sz="1400" dirty="0"/>
              <a:t>Wang, Z. et al. (2020). Extending Multilingual BERT to Low-Resource Languages. Findings of the Association for Computational Linguistics: EMNLP</a:t>
            </a:r>
          </a:p>
          <a:p>
            <a:pPr marL="342900" indent="-342900" algn="just">
              <a:lnSpc>
                <a:spcPct val="100000"/>
              </a:lnSpc>
              <a:spcBef>
                <a:spcPts val="0"/>
              </a:spcBef>
              <a:spcAft>
                <a:spcPts val="0"/>
              </a:spcAft>
              <a:buFont typeface="+mj-lt"/>
              <a:buAutoNum type="arabicPeriod"/>
            </a:pPr>
            <a:r>
              <a:rPr lang="en-US" sz="1400" dirty="0"/>
              <a:t>Zhou, M. et al. (2020). Progress in Neural NLP: Modeling, Learning, and Reasoning</a:t>
            </a:r>
            <a:r>
              <a:rPr lang="en-US" sz="1000" dirty="0"/>
              <a:t>.</a:t>
            </a:r>
            <a:endParaRPr lang="en-GB" sz="1000" dirty="0"/>
          </a:p>
        </p:txBody>
      </p:sp>
      <p:sp>
        <p:nvSpPr>
          <p:cNvPr id="2" name="Slide Number Placeholder 5">
            <a:extLst>
              <a:ext uri="{FF2B5EF4-FFF2-40B4-BE49-F238E27FC236}">
                <a16:creationId xmlns:a16="http://schemas.microsoft.com/office/drawing/2014/main" id="{C3C08983-27A0-87D0-CB04-754CE77FF071}"/>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25</a:t>
            </a:fld>
            <a:endParaRPr lang="fr-FR" altLang="fr-FR" sz="1000" dirty="0">
              <a:solidFill>
                <a:schemeClr val="bg1"/>
              </a:solidFill>
              <a:latin typeface="Saira"/>
            </a:endParaRPr>
          </a:p>
        </p:txBody>
      </p:sp>
    </p:spTree>
    <p:extLst>
      <p:ext uri="{BB962C8B-B14F-4D97-AF65-F5344CB8AC3E}">
        <p14:creationId xmlns:p14="http://schemas.microsoft.com/office/powerpoint/2010/main" val="1878850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Verb examples</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marL="0" indent="0">
              <a:spcBef>
                <a:spcPts val="500"/>
              </a:spcBef>
              <a:buNone/>
            </a:pPr>
            <a:r>
              <a:rPr lang="en-US" dirty="0">
                <a:latin typeface="Saira"/>
              </a:rPr>
              <a:t>Conjugation can modify both the beginning and the ending of verbs.</a:t>
            </a:r>
            <a:br>
              <a:rPr lang="en-US" dirty="0">
                <a:latin typeface="Saira"/>
              </a:rPr>
            </a:br>
            <a:endParaRPr lang="en-US" dirty="0">
              <a:latin typeface="Saira"/>
            </a:endParaRPr>
          </a:p>
          <a:p>
            <a:pPr marL="457200" lvl="1" indent="0">
              <a:buNone/>
            </a:pPr>
            <a:r>
              <a:rPr lang="en-US" dirty="0">
                <a:latin typeface="Saira"/>
              </a:rPr>
              <a:t>Verb “to work” (</a:t>
            </a:r>
            <a:r>
              <a:rPr lang="en-US" dirty="0" err="1">
                <a:latin typeface="Saira"/>
              </a:rPr>
              <a:t>mushaoba</a:t>
            </a:r>
            <a:r>
              <a:rPr lang="en-US" dirty="0">
                <a:latin typeface="Saira"/>
              </a:rPr>
              <a:t> - </a:t>
            </a:r>
            <a:r>
              <a:rPr lang="en-US" dirty="0" err="1">
                <a:latin typeface="Saira"/>
              </a:rPr>
              <a:t>მუშაობა</a:t>
            </a:r>
            <a:r>
              <a:rPr lang="en-US" dirty="0">
                <a:latin typeface="Saira"/>
              </a:rPr>
              <a:t>)</a:t>
            </a:r>
          </a:p>
          <a:p>
            <a:pPr marL="457200" lvl="1" indent="0">
              <a:buNone/>
            </a:pPr>
            <a:r>
              <a:rPr lang="en-US" dirty="0">
                <a:latin typeface="Saira"/>
              </a:rPr>
              <a:t>Present 1pl –  </a:t>
            </a:r>
            <a:r>
              <a:rPr lang="en-US" dirty="0">
                <a:latin typeface="Saira"/>
                <a:ea typeface="Calibri Light" panose="020F0302020204030204" pitchFamily="34" charset="0"/>
                <a:cs typeface="Calibri Light" panose="020F0302020204030204" pitchFamily="34" charset="0"/>
              </a:rPr>
              <a:t>“</a:t>
            </a:r>
            <a:r>
              <a:rPr lang="en-US" dirty="0">
                <a:solidFill>
                  <a:srgbClr val="FF0000"/>
                </a:solidFill>
                <a:latin typeface="Saira"/>
                <a:ea typeface="Calibri Light" panose="020F0302020204030204" pitchFamily="34" charset="0"/>
                <a:cs typeface="Calibri Light" panose="020F0302020204030204" pitchFamily="34" charset="0"/>
              </a:rPr>
              <a:t>v</a:t>
            </a:r>
            <a:r>
              <a:rPr lang="en-US" dirty="0">
                <a:latin typeface="Saira"/>
                <a:ea typeface="Calibri Light" panose="020F0302020204030204" pitchFamily="34" charset="0"/>
                <a:cs typeface="Calibri Light" panose="020F0302020204030204" pitchFamily="34" charset="0"/>
              </a:rPr>
              <a:t>-</a:t>
            </a:r>
            <a:r>
              <a:rPr lang="en-US" dirty="0" err="1">
                <a:latin typeface="Saira"/>
                <a:ea typeface="Calibri Light" panose="020F0302020204030204" pitchFamily="34" charset="0"/>
                <a:cs typeface="Calibri Light" panose="020F0302020204030204" pitchFamily="34" charset="0"/>
              </a:rPr>
              <a:t>mushaob</a:t>
            </a:r>
            <a:r>
              <a:rPr lang="en-US" dirty="0">
                <a:latin typeface="Saira"/>
                <a:ea typeface="Calibri Light" panose="020F0302020204030204" pitchFamily="34" charset="0"/>
                <a:cs typeface="Calibri Light" panose="020F0302020204030204" pitchFamily="34" charset="0"/>
              </a:rPr>
              <a:t>-</a:t>
            </a:r>
            <a:r>
              <a:rPr lang="en-US" dirty="0">
                <a:solidFill>
                  <a:srgbClr val="FF0000"/>
                </a:solidFill>
                <a:latin typeface="Saira"/>
                <a:ea typeface="Calibri Light" panose="020F0302020204030204" pitchFamily="34" charset="0"/>
                <a:cs typeface="Calibri Light" panose="020F0302020204030204" pitchFamily="34" charset="0"/>
              </a:rPr>
              <a:t>t</a:t>
            </a:r>
            <a:r>
              <a:rPr lang="en-US" dirty="0">
                <a:latin typeface="Saira"/>
                <a:ea typeface="Calibri Light" panose="020F0302020204030204" pitchFamily="34" charset="0"/>
                <a:cs typeface="Calibri Light" panose="020F0302020204030204" pitchFamily="34" charset="0"/>
              </a:rPr>
              <a:t>” (</a:t>
            </a:r>
            <a:r>
              <a:rPr lang="en-US" dirty="0">
                <a:solidFill>
                  <a:srgbClr val="FF0000"/>
                </a:solidFill>
                <a:latin typeface="Saira"/>
                <a:ea typeface="Calibri Light" panose="020F0302020204030204" pitchFamily="34" charset="0"/>
                <a:cs typeface="Calibri Light" panose="020F0302020204030204" pitchFamily="34" charset="0"/>
              </a:rPr>
              <a:t>ვ</a:t>
            </a:r>
            <a:r>
              <a:rPr lang="en-US" dirty="0">
                <a:latin typeface="Saira"/>
                <a:ea typeface="Calibri Light" panose="020F0302020204030204" pitchFamily="34" charset="0"/>
                <a:cs typeface="Calibri Light" panose="020F0302020204030204" pitchFamily="34" charset="0"/>
              </a:rPr>
              <a:t>-</a:t>
            </a:r>
            <a:r>
              <a:rPr lang="en-US" dirty="0" err="1">
                <a:latin typeface="Saira"/>
                <a:ea typeface="Calibri Light" panose="020F0302020204030204" pitchFamily="34" charset="0"/>
                <a:cs typeface="Calibri Light" panose="020F0302020204030204" pitchFamily="34" charset="0"/>
              </a:rPr>
              <a:t>მუშაობ</a:t>
            </a:r>
            <a:r>
              <a:rPr lang="en-US" dirty="0">
                <a:latin typeface="Saira"/>
                <a:ea typeface="Calibri Light" panose="020F0302020204030204" pitchFamily="34" charset="0"/>
                <a:cs typeface="Calibri Light" panose="020F0302020204030204" pitchFamily="34" charset="0"/>
              </a:rPr>
              <a:t>-</a:t>
            </a:r>
            <a:r>
              <a:rPr lang="en-US" dirty="0">
                <a:solidFill>
                  <a:srgbClr val="FF0000"/>
                </a:solidFill>
                <a:latin typeface="Saira"/>
                <a:ea typeface="Calibri Light" panose="020F0302020204030204" pitchFamily="34" charset="0"/>
                <a:cs typeface="Calibri Light" panose="020F0302020204030204" pitchFamily="34" charset="0"/>
              </a:rPr>
              <a:t>თ</a:t>
            </a:r>
            <a:r>
              <a:rPr lang="en-US" dirty="0">
                <a:latin typeface="Saira"/>
                <a:ea typeface="Calibri Light" panose="020F0302020204030204" pitchFamily="34" charset="0"/>
                <a:cs typeface="Calibri Light" panose="020F0302020204030204" pitchFamily="34" charset="0"/>
              </a:rPr>
              <a:t>)</a:t>
            </a:r>
          </a:p>
          <a:p>
            <a:pPr marL="457200" lvl="1" indent="0">
              <a:buNone/>
            </a:pPr>
            <a:br>
              <a:rPr lang="en-US" dirty="0">
                <a:latin typeface="Saira"/>
              </a:rPr>
            </a:br>
            <a:r>
              <a:rPr lang="en-US" dirty="0">
                <a:latin typeface="Saira"/>
              </a:rPr>
              <a:t>The </a:t>
            </a:r>
            <a:r>
              <a:rPr lang="en-US" dirty="0" err="1">
                <a:latin typeface="Saira"/>
              </a:rPr>
              <a:t>preradical</a:t>
            </a:r>
            <a:r>
              <a:rPr lang="en-US" dirty="0">
                <a:latin typeface="Saira"/>
              </a:rPr>
              <a:t> </a:t>
            </a:r>
            <a:r>
              <a:rPr lang="en-US" dirty="0">
                <a:latin typeface="Saira"/>
                <a:ea typeface="Calibri Light" panose="020F0302020204030204" pitchFamily="34" charset="0"/>
                <a:cs typeface="Calibri Light" panose="020F0302020204030204" pitchFamily="34" charset="0"/>
              </a:rPr>
              <a:t>“</a:t>
            </a:r>
            <a:r>
              <a:rPr lang="en-US" dirty="0">
                <a:solidFill>
                  <a:srgbClr val="FF0000"/>
                </a:solidFill>
                <a:latin typeface="Saira"/>
                <a:ea typeface="Calibri Light" panose="020F0302020204030204" pitchFamily="34" charset="0"/>
                <a:cs typeface="Calibri Light" panose="020F0302020204030204" pitchFamily="34" charset="0"/>
              </a:rPr>
              <a:t>v</a:t>
            </a:r>
            <a:r>
              <a:rPr lang="en-US" dirty="0">
                <a:latin typeface="Saira"/>
                <a:ea typeface="Calibri Light" panose="020F0302020204030204" pitchFamily="34" charset="0"/>
                <a:cs typeface="Calibri Light" panose="020F0302020204030204" pitchFamily="34" charset="0"/>
              </a:rPr>
              <a:t>” </a:t>
            </a:r>
            <a:r>
              <a:rPr lang="en-US" dirty="0">
                <a:latin typeface="Saira"/>
              </a:rPr>
              <a:t>at the beginning of the verb to mark the first person, and the ending </a:t>
            </a:r>
            <a:r>
              <a:rPr lang="en-US" dirty="0">
                <a:latin typeface="Saira"/>
                <a:ea typeface="Calibri Light" panose="020F0302020204030204" pitchFamily="34" charset="0"/>
                <a:cs typeface="Calibri Light" panose="020F0302020204030204" pitchFamily="34" charset="0"/>
              </a:rPr>
              <a:t>“</a:t>
            </a:r>
            <a:r>
              <a:rPr lang="en-US" dirty="0">
                <a:solidFill>
                  <a:srgbClr val="FF0000"/>
                </a:solidFill>
                <a:latin typeface="Saira"/>
                <a:ea typeface="Calibri Light" panose="020F0302020204030204" pitchFamily="34" charset="0"/>
                <a:cs typeface="Calibri Light" panose="020F0302020204030204" pitchFamily="34" charset="0"/>
              </a:rPr>
              <a:t>t</a:t>
            </a:r>
            <a:r>
              <a:rPr lang="en-US" dirty="0">
                <a:latin typeface="Saira"/>
                <a:ea typeface="Calibri Light" panose="020F0302020204030204" pitchFamily="34" charset="0"/>
                <a:cs typeface="Calibri Light" panose="020F0302020204030204" pitchFamily="34" charset="0"/>
              </a:rPr>
              <a:t>” </a:t>
            </a:r>
            <a:r>
              <a:rPr lang="en-US" dirty="0">
                <a:latin typeface="Saira"/>
              </a:rPr>
              <a:t>to mark the plural.</a:t>
            </a:r>
          </a:p>
          <a:p>
            <a:pPr marL="0" indent="0">
              <a:spcBef>
                <a:spcPts val="500"/>
              </a:spcBef>
              <a:buNone/>
            </a:pPr>
            <a:endParaRPr lang="en-US" dirty="0">
              <a:latin typeface="Saira"/>
            </a:endParaRPr>
          </a:p>
          <a:p>
            <a:pPr marL="0" indent="0">
              <a:spcBef>
                <a:spcPts val="500"/>
              </a:spcBef>
              <a:buNone/>
            </a:pPr>
            <a:r>
              <a:rPr lang="en-US" dirty="0">
                <a:latin typeface="Saira"/>
              </a:rPr>
              <a:t>Some tenses, such as future, often introduce a preverb.</a:t>
            </a:r>
            <a:br>
              <a:rPr lang="en-US" dirty="0">
                <a:latin typeface="Saira"/>
              </a:rPr>
            </a:br>
            <a:endParaRPr lang="en-US" dirty="0">
              <a:latin typeface="Saira"/>
            </a:endParaRPr>
          </a:p>
          <a:p>
            <a:pPr marL="457200" lvl="1" indent="0">
              <a:buNone/>
            </a:pPr>
            <a:r>
              <a:rPr lang="en-US" dirty="0">
                <a:latin typeface="Saira"/>
              </a:rPr>
              <a:t>Verb “to work”, the first person singular future is </a:t>
            </a:r>
            <a:r>
              <a:rPr lang="en-US" dirty="0">
                <a:latin typeface="Saira"/>
                <a:ea typeface="Calibri Light" panose="020F0302020204030204" pitchFamily="34" charset="0"/>
                <a:cs typeface="Calibri Light" panose="020F0302020204030204" pitchFamily="34" charset="0"/>
              </a:rPr>
              <a:t>“</a:t>
            </a:r>
            <a:r>
              <a:rPr lang="en-US" dirty="0" err="1">
                <a:latin typeface="Saira"/>
                <a:ea typeface="Calibri Light" panose="020F0302020204030204" pitchFamily="34" charset="0"/>
                <a:cs typeface="Calibri Light" panose="020F0302020204030204" pitchFamily="34" charset="0"/>
              </a:rPr>
              <a:t>v</a:t>
            </a:r>
            <a:r>
              <a:rPr lang="en-US" dirty="0" err="1">
                <a:solidFill>
                  <a:srgbClr val="FF0000"/>
                </a:solidFill>
                <a:latin typeface="Saira"/>
                <a:ea typeface="Calibri Light" panose="020F0302020204030204" pitchFamily="34" charset="0"/>
                <a:cs typeface="Calibri Light" panose="020F0302020204030204" pitchFamily="34" charset="0"/>
              </a:rPr>
              <a:t>i</a:t>
            </a:r>
            <a:r>
              <a:rPr lang="en-US" dirty="0" err="1">
                <a:latin typeface="Saira"/>
                <a:ea typeface="Calibri Light" panose="020F0302020204030204" pitchFamily="34" charset="0"/>
                <a:cs typeface="Calibri Light" panose="020F0302020204030204" pitchFamily="34" charset="0"/>
              </a:rPr>
              <a:t>mushav</a:t>
            </a:r>
            <a:r>
              <a:rPr lang="en-US" dirty="0" err="1">
                <a:solidFill>
                  <a:srgbClr val="FF0000"/>
                </a:solidFill>
                <a:latin typeface="Saira"/>
                <a:ea typeface="Calibri Light" panose="020F0302020204030204" pitchFamily="34" charset="0"/>
                <a:cs typeface="Calibri Light" panose="020F0302020204030204" pitchFamily="34" charset="0"/>
              </a:rPr>
              <a:t>eb</a:t>
            </a:r>
            <a:r>
              <a:rPr lang="en-US" dirty="0">
                <a:latin typeface="Saira"/>
                <a:ea typeface="Calibri Light" panose="020F0302020204030204" pitchFamily="34" charset="0"/>
                <a:cs typeface="Calibri Light" panose="020F0302020204030204" pitchFamily="34" charset="0"/>
              </a:rPr>
              <a:t>” (</a:t>
            </a:r>
            <a:r>
              <a:rPr lang="en-US" dirty="0" err="1">
                <a:latin typeface="Saira"/>
                <a:ea typeface="Calibri Light" panose="020F0302020204030204" pitchFamily="34" charset="0"/>
                <a:cs typeface="Calibri Light" panose="020F0302020204030204" pitchFamily="34" charset="0"/>
              </a:rPr>
              <a:t>ვიმუშავებ</a:t>
            </a:r>
            <a:r>
              <a:rPr lang="en-US" dirty="0">
                <a:latin typeface="Saira"/>
                <a:ea typeface="Calibri Light" panose="020F0302020204030204" pitchFamily="34" charset="0"/>
                <a:cs typeface="Calibri Light" panose="020F0302020204030204" pitchFamily="34" charset="0"/>
              </a:rPr>
              <a:t>)</a:t>
            </a:r>
            <a:r>
              <a:rPr lang="en-US" dirty="0">
                <a:latin typeface="Saira"/>
              </a:rPr>
              <a:t>.</a:t>
            </a:r>
            <a:br>
              <a:rPr lang="en-US" dirty="0">
                <a:latin typeface="Saira"/>
              </a:rPr>
            </a:br>
            <a:br>
              <a:rPr lang="en-US" dirty="0">
                <a:latin typeface="Saira"/>
              </a:rPr>
            </a:br>
            <a:r>
              <a:rPr lang="en-US" dirty="0">
                <a:latin typeface="Saira"/>
              </a:rPr>
              <a:t>An </a:t>
            </a:r>
            <a:r>
              <a:rPr lang="en-US" dirty="0">
                <a:latin typeface="Saira"/>
                <a:ea typeface="Calibri Light" panose="020F0302020204030204" pitchFamily="34" charset="0"/>
                <a:cs typeface="Calibri Light" panose="020F0302020204030204" pitchFamily="34" charset="0"/>
              </a:rPr>
              <a:t>“</a:t>
            </a:r>
            <a:r>
              <a:rPr lang="en-US" dirty="0" err="1">
                <a:solidFill>
                  <a:srgbClr val="FF0000"/>
                </a:solidFill>
                <a:latin typeface="Saira"/>
                <a:ea typeface="Calibri Light" panose="020F0302020204030204" pitchFamily="34" charset="0"/>
                <a:cs typeface="Calibri Light" panose="020F0302020204030204" pitchFamily="34" charset="0"/>
              </a:rPr>
              <a:t>i</a:t>
            </a:r>
            <a:r>
              <a:rPr lang="en-US" dirty="0">
                <a:latin typeface="Saira"/>
                <a:ea typeface="Calibri Light" panose="020F0302020204030204" pitchFamily="34" charset="0"/>
                <a:cs typeface="Calibri Light" panose="020F0302020204030204" pitchFamily="34" charset="0"/>
              </a:rPr>
              <a:t>”</a:t>
            </a:r>
            <a:r>
              <a:rPr lang="en-US" dirty="0">
                <a:latin typeface="Saira"/>
              </a:rPr>
              <a:t> has been inserted after the </a:t>
            </a:r>
            <a:r>
              <a:rPr lang="en-US" dirty="0">
                <a:latin typeface="Saira"/>
                <a:ea typeface="Calibri Light" panose="020F0302020204030204" pitchFamily="34" charset="0"/>
                <a:cs typeface="Calibri Light" panose="020F0302020204030204" pitchFamily="34" charset="0"/>
              </a:rPr>
              <a:t>“v”</a:t>
            </a:r>
            <a:r>
              <a:rPr lang="en-US" dirty="0">
                <a:latin typeface="Saira"/>
              </a:rPr>
              <a:t> marker of first person and stem formant </a:t>
            </a:r>
            <a:r>
              <a:rPr lang="en-US" dirty="0">
                <a:latin typeface="Saira"/>
                <a:ea typeface="Calibri Light" panose="020F0302020204030204" pitchFamily="34" charset="0"/>
                <a:cs typeface="Calibri Light" panose="020F0302020204030204" pitchFamily="34" charset="0"/>
              </a:rPr>
              <a:t>“</a:t>
            </a:r>
            <a:r>
              <a:rPr lang="en-US" dirty="0" err="1">
                <a:latin typeface="Saira"/>
                <a:ea typeface="Calibri Light" panose="020F0302020204030204" pitchFamily="34" charset="0"/>
                <a:cs typeface="Calibri Light" panose="020F0302020204030204" pitchFamily="34" charset="0"/>
              </a:rPr>
              <a:t>ob</a:t>
            </a:r>
            <a:r>
              <a:rPr lang="en-US" dirty="0">
                <a:latin typeface="Saira"/>
                <a:ea typeface="Calibri Light" panose="020F0302020204030204" pitchFamily="34" charset="0"/>
                <a:cs typeface="Calibri Light" panose="020F0302020204030204" pitchFamily="34" charset="0"/>
              </a:rPr>
              <a:t>”</a:t>
            </a:r>
            <a:r>
              <a:rPr lang="en-US" dirty="0">
                <a:latin typeface="Saira"/>
              </a:rPr>
              <a:t> has changed into </a:t>
            </a:r>
            <a:r>
              <a:rPr lang="en-US" dirty="0">
                <a:latin typeface="Saira"/>
                <a:ea typeface="Calibri Light" panose="020F0302020204030204" pitchFamily="34" charset="0"/>
                <a:cs typeface="Calibri Light" panose="020F0302020204030204" pitchFamily="34" charset="0"/>
              </a:rPr>
              <a:t>“</a:t>
            </a:r>
            <a:r>
              <a:rPr lang="en-US" dirty="0" err="1">
                <a:solidFill>
                  <a:srgbClr val="FF0000"/>
                </a:solidFill>
                <a:latin typeface="Saira"/>
                <a:ea typeface="Calibri Light" panose="020F0302020204030204" pitchFamily="34" charset="0"/>
                <a:cs typeface="Calibri Light" panose="020F0302020204030204" pitchFamily="34" charset="0"/>
              </a:rPr>
              <a:t>eb</a:t>
            </a:r>
            <a:r>
              <a:rPr lang="en-US" dirty="0">
                <a:latin typeface="Saira"/>
                <a:ea typeface="Calibri Light" panose="020F0302020204030204" pitchFamily="34" charset="0"/>
                <a:cs typeface="Calibri Light" panose="020F0302020204030204" pitchFamily="34" charset="0"/>
              </a:rPr>
              <a:t>”</a:t>
            </a:r>
            <a:r>
              <a:rPr lang="en-US" dirty="0">
                <a:latin typeface="Saira"/>
              </a:rPr>
              <a:t>.</a:t>
            </a:r>
          </a:p>
          <a:p>
            <a:endParaRPr lang="en-US" noProof="0" dirty="0"/>
          </a:p>
        </p:txBody>
      </p:sp>
      <p:grpSp>
        <p:nvGrpSpPr>
          <p:cNvPr id="10" name="Group 9">
            <a:extLst>
              <a:ext uri="{FF2B5EF4-FFF2-40B4-BE49-F238E27FC236}">
                <a16:creationId xmlns:a16="http://schemas.microsoft.com/office/drawing/2014/main" id="{B1182544-E69C-DDF0-7813-1137C014F7CD}"/>
              </a:ext>
            </a:extLst>
          </p:cNvPr>
          <p:cNvGrpSpPr/>
          <p:nvPr/>
        </p:nvGrpSpPr>
        <p:grpSpPr>
          <a:xfrm>
            <a:off x="4473703" y="1217396"/>
            <a:ext cx="3358087" cy="2207088"/>
            <a:chOff x="5650749" y="1304945"/>
            <a:chExt cx="3358087" cy="2207088"/>
          </a:xfrm>
        </p:grpSpPr>
        <p:grpSp>
          <p:nvGrpSpPr>
            <p:cNvPr id="5" name="Group 4">
              <a:extLst>
                <a:ext uri="{FF2B5EF4-FFF2-40B4-BE49-F238E27FC236}">
                  <a16:creationId xmlns:a16="http://schemas.microsoft.com/office/drawing/2014/main" id="{FF129F75-2BFC-905B-8BD7-55E479747E9F}"/>
                </a:ext>
              </a:extLst>
            </p:cNvPr>
            <p:cNvGrpSpPr/>
            <p:nvPr/>
          </p:nvGrpSpPr>
          <p:grpSpPr>
            <a:xfrm>
              <a:off x="5798138" y="1304945"/>
              <a:ext cx="1789208" cy="1729852"/>
              <a:chOff x="7751329" y="3343687"/>
              <a:chExt cx="2186337" cy="2113807"/>
            </a:xfrm>
          </p:grpSpPr>
          <p:sp>
            <p:nvSpPr>
              <p:cNvPr id="6" name="Oval 5">
                <a:extLst>
                  <a:ext uri="{FF2B5EF4-FFF2-40B4-BE49-F238E27FC236}">
                    <a16:creationId xmlns:a16="http://schemas.microsoft.com/office/drawing/2014/main" id="{379F1492-FCB0-6131-7E66-C9B3BAD9696F}"/>
                  </a:ext>
                </a:extLst>
              </p:cNvPr>
              <p:cNvSpPr/>
              <p:nvPr/>
            </p:nvSpPr>
            <p:spPr>
              <a:xfrm>
                <a:off x="7751329" y="3343687"/>
                <a:ext cx="2186337" cy="2113807"/>
              </a:xfrm>
              <a:prstGeom prst="ellipse">
                <a:avLst/>
              </a:prstGeom>
              <a:solidFill>
                <a:schemeClr val="bg1"/>
              </a:solidFill>
              <a:ln>
                <a:noFill/>
              </a:ln>
              <a:scene3d>
                <a:camera prst="orthographicFront"/>
                <a:lightRig rig="threePt" dir="t"/>
              </a:scene3d>
              <a:sp3d prstMaterial="clear">
                <a:bevelT w="1371600" h="1371600"/>
                <a:bevelB w="1371600" h="137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7B685D-F5CB-F60D-C867-F3FC6306A1B0}"/>
                  </a:ext>
                </a:extLst>
              </p:cNvPr>
              <p:cNvSpPr txBox="1"/>
              <p:nvPr/>
            </p:nvSpPr>
            <p:spPr>
              <a:xfrm>
                <a:off x="7820005" y="3995106"/>
                <a:ext cx="2048986" cy="810970"/>
              </a:xfrm>
              <a:prstGeom prst="rect">
                <a:avLst/>
              </a:prstGeom>
              <a:noFill/>
            </p:spPr>
            <p:txBody>
              <a:bodyPr wrap="square" rtlCol="0">
                <a:prstTxWarp prst="textInflate">
                  <a:avLst/>
                </a:prstTxWarp>
                <a:spAutoFit/>
              </a:bodyPr>
              <a:lstStyle/>
              <a:p>
                <a:r>
                  <a:rPr lang="ka-GE"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თ.  </a:t>
                </a:r>
                <a:endParaRPr lang="en-US" dirty="0"/>
              </a:p>
            </p:txBody>
          </p:sp>
        </p:grpSp>
        <p:sp>
          <p:nvSpPr>
            <p:cNvPr id="3" name="Freeform: Shape 2">
              <a:extLst>
                <a:ext uri="{FF2B5EF4-FFF2-40B4-BE49-F238E27FC236}">
                  <a16:creationId xmlns:a16="http://schemas.microsoft.com/office/drawing/2014/main" id="{C69A833A-C2ED-4F48-C1E2-CC39830AA4EB}"/>
                </a:ext>
              </a:extLst>
            </p:cNvPr>
            <p:cNvSpPr/>
            <p:nvPr/>
          </p:nvSpPr>
          <p:spPr>
            <a:xfrm rot="18259904" flipV="1">
              <a:off x="6415043" y="918239"/>
              <a:ext cx="1829500" cy="3358087"/>
            </a:xfrm>
            <a:custGeom>
              <a:avLst/>
              <a:gdLst>
                <a:gd name="connsiteX0" fmla="*/ 409170 w 2406466"/>
                <a:gd name="connsiteY0" fmla="*/ 3867937 h 4383850"/>
                <a:gd name="connsiteX1" fmla="*/ 486339 w 2406466"/>
                <a:gd name="connsiteY1" fmla="*/ 2353387 h 4383850"/>
                <a:gd name="connsiteX2" fmla="*/ 1052741 w 2406466"/>
                <a:gd name="connsiteY2" fmla="*/ 2106665 h 4383850"/>
                <a:gd name="connsiteX3" fmla="*/ 1172296 w 2406466"/>
                <a:gd name="connsiteY3" fmla="*/ 2105450 h 4383850"/>
                <a:gd name="connsiteX4" fmla="*/ 1213696 w 2406466"/>
                <a:gd name="connsiteY4" fmla="*/ 2113808 h 4383850"/>
                <a:gd name="connsiteX5" fmla="*/ 1213695 w 2406466"/>
                <a:gd name="connsiteY5" fmla="*/ 2113809 h 4383850"/>
                <a:gd name="connsiteX6" fmla="*/ 1258763 w 2406466"/>
                <a:gd name="connsiteY6" fmla="*/ 2104710 h 4383850"/>
                <a:gd name="connsiteX7" fmla="*/ 1359959 w 2406466"/>
                <a:gd name="connsiteY7" fmla="*/ 2118275 h 4383850"/>
                <a:gd name="connsiteX8" fmla="*/ 1997294 w 2406466"/>
                <a:gd name="connsiteY8" fmla="*/ 2483122 h 4383850"/>
                <a:gd name="connsiteX9" fmla="*/ 1920125 w 2406466"/>
                <a:gd name="connsiteY9" fmla="*/ 3997671 h 4383850"/>
                <a:gd name="connsiteX10" fmla="*/ 409170 w 2406466"/>
                <a:gd name="connsiteY10" fmla="*/ 3867937 h 4383850"/>
                <a:gd name="connsiteX11" fmla="*/ 308596 w 2406466"/>
                <a:gd name="connsiteY11" fmla="*/ 3955637 h 4383850"/>
                <a:gd name="connsiteX12" fmla="*/ 2007826 w 2406466"/>
                <a:gd name="connsiteY12" fmla="*/ 4098248 h 4383850"/>
                <a:gd name="connsiteX13" fmla="*/ 2097870 w 2406466"/>
                <a:gd name="connsiteY13" fmla="*/ 2395423 h 4383850"/>
                <a:gd name="connsiteX14" fmla="*/ 1381783 w 2406466"/>
                <a:gd name="connsiteY14" fmla="*/ 1986627 h 4383850"/>
                <a:gd name="connsiteX15" fmla="*/ 1372819 w 2406466"/>
                <a:gd name="connsiteY15" fmla="*/ 1985443 h 4383850"/>
                <a:gd name="connsiteX16" fmla="*/ 1380599 w 2406466"/>
                <a:gd name="connsiteY16" fmla="*/ 1946905 h 4383850"/>
                <a:gd name="connsiteX17" fmla="*/ 1380600 w 2406466"/>
                <a:gd name="connsiteY17" fmla="*/ 166904 h 4383850"/>
                <a:gd name="connsiteX18" fmla="*/ 1213696 w 2406466"/>
                <a:gd name="connsiteY18" fmla="*/ 0 h 4383850"/>
                <a:gd name="connsiteX19" fmla="*/ 1046792 w 2406466"/>
                <a:gd name="connsiteY19" fmla="*/ 166904 h 4383850"/>
                <a:gd name="connsiteX20" fmla="*/ 1046792 w 2406466"/>
                <a:gd name="connsiteY20" fmla="*/ 1946904 h 4383850"/>
                <a:gd name="connsiteX21" fmla="*/ 1052116 w 2406466"/>
                <a:gd name="connsiteY21" fmla="*/ 1973277 h 4383850"/>
                <a:gd name="connsiteX22" fmla="*/ 1036252 w 2406466"/>
                <a:gd name="connsiteY22" fmla="*/ 1974232 h 4383850"/>
                <a:gd name="connsiteX23" fmla="*/ 398640 w 2406466"/>
                <a:gd name="connsiteY23" fmla="*/ 2252812 h 4383850"/>
                <a:gd name="connsiteX24" fmla="*/ 308596 w 2406466"/>
                <a:gd name="connsiteY24" fmla="*/ 3955637 h 43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6466" h="4383850">
                  <a:moveTo>
                    <a:pt x="409170" y="3867937"/>
                  </a:moveTo>
                  <a:cubicBezTo>
                    <a:pt x="13241" y="3413881"/>
                    <a:pt x="47791" y="2735793"/>
                    <a:pt x="486339" y="2353387"/>
                  </a:cubicBezTo>
                  <a:cubicBezTo>
                    <a:pt x="650795" y="2209985"/>
                    <a:pt x="848709" y="2128526"/>
                    <a:pt x="1052741" y="2106665"/>
                  </a:cubicBezTo>
                  <a:lnTo>
                    <a:pt x="1172296" y="2105450"/>
                  </a:lnTo>
                  <a:lnTo>
                    <a:pt x="1213696" y="2113808"/>
                  </a:lnTo>
                  <a:lnTo>
                    <a:pt x="1213695" y="2113809"/>
                  </a:lnTo>
                  <a:lnTo>
                    <a:pt x="1258763" y="2104710"/>
                  </a:lnTo>
                  <a:lnTo>
                    <a:pt x="1359959" y="2118275"/>
                  </a:lnTo>
                  <a:cubicBezTo>
                    <a:pt x="1597158" y="2161614"/>
                    <a:pt x="1824076" y="2284472"/>
                    <a:pt x="1997294" y="2483122"/>
                  </a:cubicBezTo>
                  <a:cubicBezTo>
                    <a:pt x="2393223" y="2937178"/>
                    <a:pt x="2358673" y="3615266"/>
                    <a:pt x="1920125" y="3997671"/>
                  </a:cubicBezTo>
                  <a:cubicBezTo>
                    <a:pt x="1481577" y="4380077"/>
                    <a:pt x="805099" y="4321993"/>
                    <a:pt x="409170" y="3867937"/>
                  </a:cubicBezTo>
                  <a:close/>
                  <a:moveTo>
                    <a:pt x="308596" y="3955637"/>
                  </a:moveTo>
                  <a:cubicBezTo>
                    <a:pt x="752960" y="4465240"/>
                    <a:pt x="1513731" y="4529089"/>
                    <a:pt x="2007826" y="4098248"/>
                  </a:cubicBezTo>
                  <a:cubicBezTo>
                    <a:pt x="2501920" y="3667406"/>
                    <a:pt x="2542234" y="2905025"/>
                    <a:pt x="2097870" y="2395423"/>
                  </a:cubicBezTo>
                  <a:cubicBezTo>
                    <a:pt x="1903461" y="2172472"/>
                    <a:pt x="1648489" y="2034840"/>
                    <a:pt x="1381783" y="1986627"/>
                  </a:cubicBezTo>
                  <a:lnTo>
                    <a:pt x="1372819" y="1985443"/>
                  </a:lnTo>
                  <a:lnTo>
                    <a:pt x="1380599" y="1946905"/>
                  </a:lnTo>
                  <a:cubicBezTo>
                    <a:pt x="1380599" y="1353571"/>
                    <a:pt x="1380600" y="760238"/>
                    <a:pt x="1380600" y="166904"/>
                  </a:cubicBezTo>
                  <a:cubicBezTo>
                    <a:pt x="1380600" y="74725"/>
                    <a:pt x="1305875" y="0"/>
                    <a:pt x="1213696" y="0"/>
                  </a:cubicBezTo>
                  <a:cubicBezTo>
                    <a:pt x="1121517" y="0"/>
                    <a:pt x="1046792" y="74725"/>
                    <a:pt x="1046792" y="166904"/>
                  </a:cubicBezTo>
                  <a:lnTo>
                    <a:pt x="1046792" y="1946904"/>
                  </a:lnTo>
                  <a:lnTo>
                    <a:pt x="1052116" y="1973277"/>
                  </a:lnTo>
                  <a:lnTo>
                    <a:pt x="1036252" y="1974232"/>
                  </a:lnTo>
                  <a:cubicBezTo>
                    <a:pt x="806712" y="1999247"/>
                    <a:pt x="583925" y="2091247"/>
                    <a:pt x="398640" y="2252812"/>
                  </a:cubicBezTo>
                  <a:cubicBezTo>
                    <a:pt x="-95455" y="2683654"/>
                    <a:pt x="-135769" y="3446035"/>
                    <a:pt x="308596" y="3955637"/>
                  </a:cubicBezTo>
                  <a:close/>
                </a:path>
              </a:pathLst>
            </a:custGeom>
            <a:solidFill>
              <a:schemeClr val="accent1">
                <a:lumMod val="60000"/>
                <a:lumOff val="40000"/>
              </a:schemeClr>
            </a:solidFill>
            <a:effectLst>
              <a:outerShdw blurRad="279400" dist="381000" dir="6000000" sx="91000" sy="91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Slide Number Placeholder 5">
            <a:extLst>
              <a:ext uri="{FF2B5EF4-FFF2-40B4-BE49-F238E27FC236}">
                <a16:creationId xmlns:a16="http://schemas.microsoft.com/office/drawing/2014/main" id="{A3D38E15-9AD9-C263-0215-85767415A721}"/>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26</a:t>
            </a:fld>
            <a:endParaRPr lang="fr-FR" altLang="fr-FR" sz="1000" dirty="0">
              <a:solidFill>
                <a:schemeClr val="bg1"/>
              </a:solidFill>
            </a:endParaRPr>
          </a:p>
        </p:txBody>
      </p:sp>
    </p:spTree>
    <p:extLst>
      <p:ext uri="{BB962C8B-B14F-4D97-AF65-F5344CB8AC3E}">
        <p14:creationId xmlns:p14="http://schemas.microsoft.com/office/powerpoint/2010/main" val="2734510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Clarino fields Typology</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a:xfrm>
            <a:off x="413243" y="1100664"/>
            <a:ext cx="8428607" cy="3488267"/>
          </a:xfrm>
        </p:spPr>
        <p:txBody>
          <a:bodyPr/>
          <a:lstStyle/>
          <a:p>
            <a:pPr marL="342900" indent="-342900">
              <a:buFont typeface="Arial" panose="020B0604020202020204" pitchFamily="34" charset="0"/>
              <a:buChar char="•"/>
            </a:pPr>
            <a:r>
              <a:rPr lang="en-US" dirty="0"/>
              <a:t>Fields that are systematically present and that seem correct. Examples:</a:t>
            </a:r>
          </a:p>
          <a:p>
            <a:pPr marL="971550" lvl="1" indent="-342900"/>
            <a:r>
              <a:rPr lang="en-US" dirty="0"/>
              <a:t>Tense</a:t>
            </a:r>
          </a:p>
          <a:p>
            <a:pPr marL="971550" lvl="1" indent="-342900"/>
            <a:r>
              <a:rPr lang="en-US" dirty="0"/>
              <a:t>Person …</a:t>
            </a:r>
          </a:p>
          <a:p>
            <a:pPr marL="342900" indent="-342900">
              <a:buFont typeface="Arial" panose="020B0604020202020204" pitchFamily="34" charset="0"/>
              <a:buChar char="•"/>
            </a:pPr>
            <a:r>
              <a:rPr lang="en-US" dirty="0"/>
              <a:t>Fields that are systematically present but with specific encoding. Example:</a:t>
            </a:r>
          </a:p>
          <a:p>
            <a:pPr marL="971550" lvl="1" indent="-342900"/>
            <a:r>
              <a:rPr lang="en-US" dirty="0"/>
              <a:t>Root</a:t>
            </a:r>
          </a:p>
          <a:p>
            <a:pPr marL="342900" indent="-342900">
              <a:buFont typeface="Arial" panose="020B0604020202020204" pitchFamily="34" charset="0"/>
              <a:buChar char="•"/>
            </a:pPr>
            <a:r>
              <a:rPr lang="en-US" dirty="0"/>
              <a:t>Missing fields but there is enough information to deduce the information. Examples:</a:t>
            </a:r>
          </a:p>
          <a:p>
            <a:pPr marL="971550" lvl="1" indent="-342900">
              <a:buFont typeface="Arial" panose="020B0604020202020204" pitchFamily="34" charset="0"/>
              <a:buChar char="•"/>
            </a:pPr>
            <a:r>
              <a:rPr lang="en-US" dirty="0"/>
              <a:t>Preverb</a:t>
            </a:r>
          </a:p>
          <a:p>
            <a:pPr marL="971550" lvl="1" indent="-342900">
              <a:buFont typeface="Arial" panose="020B0604020202020204" pitchFamily="34" charset="0"/>
              <a:buChar char="•"/>
            </a:pPr>
            <a:r>
              <a:rPr lang="en-US" dirty="0"/>
              <a:t>Masdar</a:t>
            </a:r>
          </a:p>
          <a:p>
            <a:pPr marL="342900" indent="-342900">
              <a:buFont typeface="Arial" panose="020B0604020202020204" pitchFamily="34" charset="0"/>
              <a:buChar char="•"/>
            </a:pPr>
            <a:r>
              <a:rPr lang="en-US" dirty="0"/>
              <a:t>Fields that we need that should always be present, but that are occasionally absent. Example:</a:t>
            </a:r>
          </a:p>
          <a:p>
            <a:pPr marL="971550" lvl="1" indent="-342900">
              <a:buFont typeface="Arial" panose="020B0604020202020204" pitchFamily="34" charset="0"/>
              <a:buChar char="•"/>
            </a:pPr>
            <a:r>
              <a:rPr lang="en-US" dirty="0"/>
              <a:t>Verbal noun</a:t>
            </a:r>
          </a:p>
          <a:p>
            <a:endParaRPr lang="en-US" dirty="0"/>
          </a:p>
        </p:txBody>
      </p:sp>
      <p:sp>
        <p:nvSpPr>
          <p:cNvPr id="2" name="Slide Number Placeholder 5">
            <a:extLst>
              <a:ext uri="{FF2B5EF4-FFF2-40B4-BE49-F238E27FC236}">
                <a16:creationId xmlns:a16="http://schemas.microsoft.com/office/drawing/2014/main" id="{32484EAB-6227-55B5-57E3-C27BA65F4FB5}"/>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27</a:t>
            </a:fld>
            <a:endParaRPr lang="fr-FR" altLang="fr-FR" sz="1000" dirty="0">
              <a:solidFill>
                <a:schemeClr val="bg1"/>
              </a:solidFill>
            </a:endParaRPr>
          </a:p>
        </p:txBody>
      </p:sp>
    </p:spTree>
    <p:extLst>
      <p:ext uri="{BB962C8B-B14F-4D97-AF65-F5344CB8AC3E}">
        <p14:creationId xmlns:p14="http://schemas.microsoft.com/office/powerpoint/2010/main" val="4184180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Clarino vs </a:t>
            </a:r>
            <a:r>
              <a:rPr lang="en-US" sz="2400" dirty="0" err="1"/>
              <a:t>Kartuverbs</a:t>
            </a:r>
            <a:r>
              <a:rPr lang="en-US" sz="2400" dirty="0"/>
              <a:t>: hierarchical vs relational</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marL="285750" indent="-285750">
              <a:buFont typeface="Arial" panose="020B0604020202020204" pitchFamily="34" charset="0"/>
              <a:buChar char="•"/>
            </a:pPr>
            <a:r>
              <a:rPr lang="en-US" b="1" dirty="0"/>
              <a:t>Clarino</a:t>
            </a:r>
            <a:r>
              <a:rPr lang="en-US" dirty="0"/>
              <a:t>: </a:t>
            </a:r>
          </a:p>
          <a:p>
            <a:pPr marL="914400" lvl="1">
              <a:buFont typeface="Arial" panose="020B0604020202020204" pitchFamily="34" charset="0"/>
              <a:buChar char="•"/>
            </a:pPr>
            <a:r>
              <a:rPr lang="en-US" dirty="0"/>
              <a:t>Information is hierarchical</a:t>
            </a:r>
          </a:p>
          <a:p>
            <a:pPr marL="914400" lvl="1">
              <a:buFont typeface="Arial" panose="020B0604020202020204" pitchFamily="34" charset="0"/>
              <a:buChar char="•"/>
            </a:pPr>
            <a:r>
              <a:rPr lang="en-US" dirty="0"/>
              <a:t>Access key is root</a:t>
            </a:r>
            <a:endParaRPr lang="en-US" strike="sngStrike" dirty="0"/>
          </a:p>
          <a:p>
            <a:pPr marL="914400" lvl="1">
              <a:buFont typeface="Arial" panose="020B0604020202020204" pitchFamily="34" charset="0"/>
              <a:buChar char="•"/>
            </a:pPr>
            <a:r>
              <a:rPr lang="en-US" dirty="0"/>
              <a:t>Structure starts with root, then verb</a:t>
            </a:r>
          </a:p>
          <a:p>
            <a:pPr marL="914400" lvl="1">
              <a:buFont typeface="Arial" panose="020B0604020202020204" pitchFamily="34" charset="0"/>
              <a:buChar char="•"/>
            </a:pPr>
            <a:r>
              <a:rPr lang="en-US" dirty="0"/>
              <a:t>Common-root “</a:t>
            </a:r>
            <a:r>
              <a:rPr lang="ka-GE" dirty="0"/>
              <a:t>დ</a:t>
            </a:r>
            <a:r>
              <a:rPr lang="en-US" dirty="0"/>
              <a:t>”</a:t>
            </a:r>
            <a:r>
              <a:rPr lang="ka-GE" dirty="0"/>
              <a:t> (</a:t>
            </a:r>
            <a:r>
              <a:rPr lang="en-US" dirty="0"/>
              <a:t>d</a:t>
            </a:r>
            <a:r>
              <a:rPr lang="ka-GE" dirty="0"/>
              <a:t>)</a:t>
            </a:r>
            <a:r>
              <a:rPr lang="en-US" dirty="0"/>
              <a:t> leads 77 different verbs:</a:t>
            </a:r>
            <a:br>
              <a:rPr lang="en-US" dirty="0"/>
            </a:br>
            <a:r>
              <a:rPr lang="ka-GE" sz="1200" dirty="0"/>
              <a:t>დადება (</a:t>
            </a:r>
            <a:r>
              <a:rPr lang="en-US" sz="1200" dirty="0" err="1"/>
              <a:t>dadeba</a:t>
            </a:r>
            <a:r>
              <a:rPr lang="en-US" sz="1200" dirty="0"/>
              <a:t>, to put), </a:t>
            </a:r>
            <a:r>
              <a:rPr lang="ka-GE" sz="1200" dirty="0"/>
              <a:t>მიდება (</a:t>
            </a:r>
            <a:r>
              <a:rPr lang="en-US" sz="1200" dirty="0" err="1"/>
              <a:t>mideba</a:t>
            </a:r>
            <a:r>
              <a:rPr lang="en-US" sz="1200" dirty="0"/>
              <a:t>, to touch), </a:t>
            </a:r>
            <a:r>
              <a:rPr lang="ka-GE" sz="1200" dirty="0"/>
              <a:t>გამოდება (</a:t>
            </a:r>
            <a:r>
              <a:rPr lang="en-US" sz="1200" dirty="0" err="1"/>
              <a:t>gamodeba</a:t>
            </a:r>
            <a:r>
              <a:rPr lang="en-US" sz="1200" dirty="0"/>
              <a:t>, to hook), </a:t>
            </a:r>
            <a:r>
              <a:rPr lang="ka-GE" sz="1200" dirty="0"/>
              <a:t>გადადება (</a:t>
            </a:r>
            <a:r>
              <a:rPr lang="en-US" sz="1200" dirty="0" err="1"/>
              <a:t>gadadeba</a:t>
            </a:r>
            <a:r>
              <a:rPr lang="en-US" sz="1200" dirty="0"/>
              <a:t>, to </a:t>
            </a:r>
            <a:r>
              <a:rPr lang="en-US" sz="1200" dirty="0" err="1"/>
              <a:t>postphone</a:t>
            </a:r>
            <a:r>
              <a:rPr lang="en-US" sz="1200" dirty="0"/>
              <a:t>), </a:t>
            </a:r>
            <a:r>
              <a:rPr lang="ka-GE" sz="1200" dirty="0"/>
              <a:t>წამოდება (</a:t>
            </a:r>
            <a:r>
              <a:rPr lang="en-US" sz="1200" dirty="0" err="1"/>
              <a:t>tsamodeba</a:t>
            </a:r>
            <a:r>
              <a:rPr lang="en-US" sz="1200" dirty="0"/>
              <a:t>, to catch (on))</a:t>
            </a:r>
          </a:p>
          <a:p>
            <a:pPr marL="285750" indent="-285750">
              <a:buFont typeface="Arial" panose="020B0604020202020204" pitchFamily="34" charset="0"/>
              <a:buChar char="•"/>
            </a:pPr>
            <a:r>
              <a:rPr lang="en-US" b="1" dirty="0" err="1"/>
              <a:t>KartuVerbs</a:t>
            </a:r>
            <a:r>
              <a:rPr lang="en-US" dirty="0"/>
              <a:t>:</a:t>
            </a:r>
          </a:p>
          <a:p>
            <a:pPr marL="914400" lvl="1">
              <a:buFont typeface="Arial" panose="020B0604020202020204" pitchFamily="34" charset="0"/>
              <a:buChar char="•"/>
            </a:pPr>
            <a:r>
              <a:rPr lang="en-US" dirty="0"/>
              <a:t>Information is relational, linked data</a:t>
            </a:r>
          </a:p>
          <a:p>
            <a:pPr marL="914400" lvl="1">
              <a:buFont typeface="Arial" panose="020B0604020202020204" pitchFamily="34" charset="0"/>
              <a:buChar char="•"/>
            </a:pPr>
            <a:r>
              <a:rPr lang="en-US" dirty="0"/>
              <a:t>Access key any characteristic</a:t>
            </a:r>
          </a:p>
          <a:p>
            <a:pPr marL="914400" lvl="1">
              <a:buFont typeface="Arial" panose="020B0604020202020204" pitchFamily="34" charset="0"/>
              <a:buChar char="•"/>
            </a:pPr>
            <a:r>
              <a:rPr lang="en-US" dirty="0"/>
              <a:t>Linked to all other characteristics</a:t>
            </a:r>
          </a:p>
          <a:p>
            <a:pPr marL="914400" lvl="1">
              <a:buFont typeface="Arial" panose="020B0604020202020204" pitchFamily="34" charset="0"/>
              <a:buChar char="•"/>
            </a:pPr>
            <a:r>
              <a:rPr lang="en-US" dirty="0"/>
              <a:t>Key is inflected form. The process flattens</a:t>
            </a:r>
            <a:br>
              <a:rPr lang="en-US" dirty="0"/>
            </a:br>
            <a:r>
              <a:rPr lang="en-US" dirty="0"/>
              <a:t>the structure and generates tuples whose</a:t>
            </a:r>
            <a:br>
              <a:rPr lang="en-US" dirty="0"/>
            </a:br>
            <a:r>
              <a:rPr lang="en-US" dirty="0"/>
              <a:t>first field is an inflected form. </a:t>
            </a:r>
          </a:p>
          <a:p>
            <a:endParaRPr lang="en-US" dirty="0"/>
          </a:p>
        </p:txBody>
      </p:sp>
      <p:sp>
        <p:nvSpPr>
          <p:cNvPr id="2" name="Slide Number Placeholder 5">
            <a:extLst>
              <a:ext uri="{FF2B5EF4-FFF2-40B4-BE49-F238E27FC236}">
                <a16:creationId xmlns:a16="http://schemas.microsoft.com/office/drawing/2014/main" id="{A13F91D6-0944-EE81-8202-EC5218205F18}"/>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28</a:t>
            </a:fld>
            <a:endParaRPr lang="fr-FR" altLang="fr-FR" sz="1000" dirty="0">
              <a:solidFill>
                <a:schemeClr val="bg1"/>
              </a:solidFill>
            </a:endParaRPr>
          </a:p>
        </p:txBody>
      </p:sp>
      <p:sp>
        <p:nvSpPr>
          <p:cNvPr id="6" name="TextBox 5">
            <a:extLst>
              <a:ext uri="{FF2B5EF4-FFF2-40B4-BE49-F238E27FC236}">
                <a16:creationId xmlns:a16="http://schemas.microsoft.com/office/drawing/2014/main" id="{F70EF0F4-7D04-A03C-726B-DD1FEA47CE92}"/>
              </a:ext>
            </a:extLst>
          </p:cNvPr>
          <p:cNvSpPr txBox="1"/>
          <p:nvPr/>
        </p:nvSpPr>
        <p:spPr>
          <a:xfrm>
            <a:off x="5652683" y="891997"/>
            <a:ext cx="3154213" cy="1569660"/>
          </a:xfrm>
          <a:prstGeom prst="rect">
            <a:avLst/>
          </a:prstGeom>
          <a:noFill/>
        </p:spPr>
        <p:txBody>
          <a:bodyPr wrap="square" rtlCol="0">
            <a:spAutoFit/>
          </a:bodyPr>
          <a:lstStyle/>
          <a:p>
            <a:pPr algn="l"/>
            <a:r>
              <a:rPr lang="en-US" sz="900" dirty="0"/>
              <a:t>Common-root </a:t>
            </a:r>
            <a:r>
              <a:rPr lang="ka-GE" sz="900" dirty="0"/>
              <a:t>„დ“ (</a:t>
            </a:r>
            <a:r>
              <a:rPr lang="en-US" sz="900" dirty="0"/>
              <a:t>d</a:t>
            </a:r>
            <a:r>
              <a:rPr lang="ka-GE" sz="900" dirty="0"/>
              <a:t>)</a:t>
            </a:r>
            <a:r>
              <a:rPr lang="en-US" sz="900" dirty="0"/>
              <a:t>  </a:t>
            </a:r>
            <a:r>
              <a:rPr lang="en-US" sz="1200" b="1" dirty="0">
                <a:solidFill>
                  <a:srgbClr val="FF0000"/>
                </a:solidFill>
              </a:rPr>
              <a:t>▷</a:t>
            </a:r>
            <a:r>
              <a:rPr lang="en-US" sz="1200" dirty="0"/>
              <a:t> </a:t>
            </a:r>
            <a:endParaRPr lang="en-US" sz="1200" dirty="0">
              <a:solidFill>
                <a:srgbClr val="FF0000"/>
              </a:solidFill>
            </a:endParaRPr>
          </a:p>
          <a:p>
            <a:pPr marL="569912" indent="-285750" algn="l">
              <a:buFont typeface="Courier New" panose="02070309020205020404" pitchFamily="49" charset="0"/>
              <a:buChar char="o"/>
            </a:pPr>
            <a:r>
              <a:rPr lang="en-US" sz="1200" b="1" dirty="0">
                <a:solidFill>
                  <a:srgbClr val="FF0000"/>
                </a:solidFill>
              </a:rPr>
              <a:t> </a:t>
            </a:r>
            <a:r>
              <a:rPr lang="ka-GE" sz="1000" dirty="0"/>
              <a:t>დადება (</a:t>
            </a:r>
            <a:r>
              <a:rPr lang="en-US" sz="1000" dirty="0" err="1"/>
              <a:t>dadeba</a:t>
            </a:r>
            <a:r>
              <a:rPr lang="en-US" sz="1000" dirty="0"/>
              <a:t>, to put</a:t>
            </a:r>
            <a:r>
              <a:rPr lang="ka-GE" sz="1000" dirty="0"/>
              <a:t>)</a:t>
            </a:r>
            <a:endParaRPr lang="en-US" sz="1000" dirty="0"/>
          </a:p>
          <a:p>
            <a:pPr marL="569912" indent="-285750" algn="l">
              <a:buFont typeface="Courier New" panose="02070309020205020404" pitchFamily="49" charset="0"/>
              <a:buChar char="o"/>
            </a:pPr>
            <a:r>
              <a:rPr lang="en-US" sz="1200" b="1" dirty="0">
                <a:solidFill>
                  <a:srgbClr val="FF0000"/>
                </a:solidFill>
              </a:rPr>
              <a:t> </a:t>
            </a:r>
            <a:r>
              <a:rPr lang="ka-GE" sz="1000" dirty="0"/>
              <a:t>მიდება</a:t>
            </a:r>
            <a:r>
              <a:rPr lang="en-US" sz="1000" dirty="0"/>
              <a:t> </a:t>
            </a:r>
            <a:r>
              <a:rPr lang="ka-GE" sz="1000" dirty="0"/>
              <a:t>(</a:t>
            </a:r>
            <a:r>
              <a:rPr lang="en-US" sz="1000" dirty="0" err="1"/>
              <a:t>mideba</a:t>
            </a:r>
            <a:r>
              <a:rPr lang="en-US" sz="1000" dirty="0"/>
              <a:t>, to touch</a:t>
            </a:r>
            <a:r>
              <a:rPr lang="ka-GE" sz="1000" dirty="0"/>
              <a:t>)</a:t>
            </a:r>
            <a:endParaRPr lang="en-US" sz="1000" dirty="0"/>
          </a:p>
          <a:p>
            <a:pPr marL="569912" indent="-285750" algn="l">
              <a:buFont typeface="Courier New" panose="02070309020205020404" pitchFamily="49" charset="0"/>
              <a:buChar char="o"/>
            </a:pPr>
            <a:r>
              <a:rPr lang="en-US" sz="1200" b="1" dirty="0">
                <a:solidFill>
                  <a:srgbClr val="FF0000"/>
                </a:solidFill>
              </a:rPr>
              <a:t> </a:t>
            </a:r>
            <a:r>
              <a:rPr lang="ka-GE" sz="1000" dirty="0"/>
              <a:t>გამოდება</a:t>
            </a:r>
            <a:r>
              <a:rPr lang="en-US" sz="1000" dirty="0"/>
              <a:t> </a:t>
            </a:r>
            <a:r>
              <a:rPr lang="ka-GE" sz="1000" dirty="0"/>
              <a:t>(</a:t>
            </a:r>
            <a:r>
              <a:rPr lang="en-US" sz="1000" dirty="0" err="1"/>
              <a:t>gamodeba</a:t>
            </a:r>
            <a:r>
              <a:rPr lang="en-US" sz="1000" dirty="0"/>
              <a:t>, to hook</a:t>
            </a:r>
            <a:r>
              <a:rPr lang="ka-GE" sz="1000" dirty="0"/>
              <a:t>)</a:t>
            </a:r>
            <a:endParaRPr lang="en-US" sz="1000" dirty="0"/>
          </a:p>
          <a:p>
            <a:pPr marL="569912" indent="-285750" algn="l">
              <a:buFont typeface="Courier New" panose="02070309020205020404" pitchFamily="49" charset="0"/>
              <a:buChar char="o"/>
            </a:pPr>
            <a:r>
              <a:rPr lang="en-US" sz="1200" b="1" dirty="0">
                <a:solidFill>
                  <a:srgbClr val="FF0000"/>
                </a:solidFill>
              </a:rPr>
              <a:t> </a:t>
            </a:r>
            <a:r>
              <a:rPr lang="ka-GE" sz="1000" dirty="0"/>
              <a:t>გადადება</a:t>
            </a:r>
            <a:r>
              <a:rPr lang="en-US" sz="1000" dirty="0"/>
              <a:t> </a:t>
            </a:r>
            <a:r>
              <a:rPr lang="ka-GE" sz="1000" dirty="0"/>
              <a:t>(</a:t>
            </a:r>
            <a:r>
              <a:rPr lang="en-US" sz="1000" dirty="0" err="1"/>
              <a:t>gadadeba</a:t>
            </a:r>
            <a:r>
              <a:rPr lang="en-US" sz="1000" dirty="0"/>
              <a:t>, to </a:t>
            </a:r>
            <a:r>
              <a:rPr lang="en-US" sz="1000" dirty="0" err="1"/>
              <a:t>postphone</a:t>
            </a:r>
            <a:r>
              <a:rPr lang="ka-GE" sz="1000" dirty="0"/>
              <a:t>)</a:t>
            </a:r>
            <a:endParaRPr lang="en-US" sz="1000" dirty="0"/>
          </a:p>
          <a:p>
            <a:pPr marL="569912" indent="-285750" algn="l">
              <a:buFont typeface="Courier New" panose="02070309020205020404" pitchFamily="49" charset="0"/>
              <a:buChar char="o"/>
            </a:pPr>
            <a:r>
              <a:rPr lang="en-US" sz="1200" b="1" dirty="0">
                <a:solidFill>
                  <a:srgbClr val="FF0000"/>
                </a:solidFill>
              </a:rPr>
              <a:t> </a:t>
            </a:r>
            <a:r>
              <a:rPr lang="ka-GE" sz="1000" dirty="0"/>
              <a:t>წამოდება</a:t>
            </a:r>
            <a:r>
              <a:rPr lang="en-US" sz="1000" dirty="0"/>
              <a:t> (</a:t>
            </a:r>
            <a:r>
              <a:rPr lang="en-US" sz="1000" dirty="0" err="1"/>
              <a:t>tsamodeba</a:t>
            </a:r>
            <a:r>
              <a:rPr lang="en-US" sz="1000" dirty="0"/>
              <a:t>, to catch (on))</a:t>
            </a:r>
          </a:p>
          <a:p>
            <a:pPr marL="569912" indent="-285750" algn="l">
              <a:buFont typeface="Courier New" panose="02070309020205020404" pitchFamily="49" charset="0"/>
              <a:buChar char="o"/>
            </a:pPr>
            <a:r>
              <a:rPr lang="en-US" sz="1200" b="1" dirty="0">
                <a:solidFill>
                  <a:srgbClr val="FF0000"/>
                </a:solidFill>
              </a:rPr>
              <a:t> </a:t>
            </a:r>
            <a:r>
              <a:rPr lang="en-US" sz="1200" dirty="0">
                <a:latin typeface="Saira" pitchFamily="2" charset="77"/>
              </a:rPr>
              <a:t>…</a:t>
            </a:r>
            <a:endParaRPr lang="en-US" sz="1200" dirty="0"/>
          </a:p>
          <a:p>
            <a:pPr marL="569912" indent="-285750" algn="l">
              <a:buFont typeface="Courier New" panose="02070309020205020404" pitchFamily="49" charset="0"/>
              <a:buChar char="o"/>
            </a:pPr>
            <a:r>
              <a:rPr lang="en-US" sz="1200" b="1" dirty="0">
                <a:solidFill>
                  <a:srgbClr val="FF0000"/>
                </a:solidFill>
              </a:rPr>
              <a:t> </a:t>
            </a:r>
            <a:r>
              <a:rPr lang="en-US" sz="1000" dirty="0">
                <a:latin typeface="Saira" pitchFamily="2" charset="77"/>
              </a:rPr>
              <a:t>77 different verbs</a:t>
            </a:r>
          </a:p>
        </p:txBody>
      </p:sp>
      <p:pic>
        <p:nvPicPr>
          <p:cNvPr id="10" name="Picture 9">
            <a:extLst>
              <a:ext uri="{FF2B5EF4-FFF2-40B4-BE49-F238E27FC236}">
                <a16:creationId xmlns:a16="http://schemas.microsoft.com/office/drawing/2014/main" id="{FCAB943E-4D01-575B-3DEE-4D0AFE82E7B6}"/>
              </a:ext>
            </a:extLst>
          </p:cNvPr>
          <p:cNvPicPr>
            <a:picLocks noChangeAspect="1"/>
          </p:cNvPicPr>
          <p:nvPr/>
        </p:nvPicPr>
        <p:blipFill>
          <a:blip r:embed="rId3"/>
          <a:stretch>
            <a:fillRect/>
          </a:stretch>
        </p:blipFill>
        <p:spPr>
          <a:xfrm>
            <a:off x="5857949" y="3248807"/>
            <a:ext cx="2704804" cy="1588057"/>
          </a:xfrm>
          <a:prstGeom prst="rect">
            <a:avLst/>
          </a:prstGeom>
        </p:spPr>
      </p:pic>
    </p:spTree>
    <p:extLst>
      <p:ext uri="{BB962C8B-B14F-4D97-AF65-F5344CB8AC3E}">
        <p14:creationId xmlns:p14="http://schemas.microsoft.com/office/powerpoint/2010/main" val="3555184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BFC807-875C-20E0-8D67-8EF37636DB2C}"/>
              </a:ext>
            </a:extLst>
          </p:cNvPr>
          <p:cNvSpPr>
            <a:spLocks noGrp="1"/>
          </p:cNvSpPr>
          <p:nvPr>
            <p:ph idx="14"/>
          </p:nvPr>
        </p:nvSpPr>
        <p:spPr>
          <a:xfrm>
            <a:off x="547526" y="1260693"/>
            <a:ext cx="2448593" cy="3525315"/>
          </a:xfrm>
        </p:spPr>
        <p:txBody>
          <a:bodyPr/>
          <a:lstStyle/>
          <a:p>
            <a:r>
              <a:rPr lang="en-US" dirty="0"/>
              <a:t>Verbs may have different roots in their forms. </a:t>
            </a:r>
          </a:p>
          <a:p>
            <a:r>
              <a:rPr lang="en-US" dirty="0"/>
              <a:t>For a given verb, Clarino gives all the possible roots attached to a common root. However, a given form only contains one of them. The script eliminates all the irrelevant roots from form descriptions.</a:t>
            </a:r>
          </a:p>
          <a:p>
            <a:endParaRPr lang="en-US" dirty="0"/>
          </a:p>
        </p:txBody>
      </p:sp>
      <p:sp>
        <p:nvSpPr>
          <p:cNvPr id="6" name="Slide Number Placeholder 5">
            <a:extLst>
              <a:ext uri="{FF2B5EF4-FFF2-40B4-BE49-F238E27FC236}">
                <a16:creationId xmlns:a16="http://schemas.microsoft.com/office/drawing/2014/main" id="{0D628D1F-6707-1B54-876F-620B2867AA6E}"/>
              </a:ext>
            </a:extLst>
          </p:cNvPr>
          <p:cNvSpPr>
            <a:spLocks noGrp="1"/>
          </p:cNvSpPr>
          <p:nvPr>
            <p:ph type="sldNum" sz="quarter" idx="17"/>
          </p:nvPr>
        </p:nvSpPr>
        <p:spPr/>
        <p:txBody>
          <a:bodyPr/>
          <a:lstStyle/>
          <a:p>
            <a:pPr algn="l"/>
            <a:fld id="{5C129364-9E39-A64E-8FC4-349F1A1719DC}" type="slidenum">
              <a:rPr lang="fr-FR" altLang="fr-FR" smtClean="0"/>
              <a:pPr algn="l"/>
              <a:t>29</a:t>
            </a:fld>
            <a:endParaRPr lang="fr-FR" altLang="fr-FR" dirty="0"/>
          </a:p>
        </p:txBody>
      </p:sp>
      <p:pic>
        <p:nvPicPr>
          <p:cNvPr id="3" name="Content Placeholder 9">
            <a:extLst>
              <a:ext uri="{FF2B5EF4-FFF2-40B4-BE49-F238E27FC236}">
                <a16:creationId xmlns:a16="http://schemas.microsoft.com/office/drawing/2014/main" id="{0363CB39-22D1-B8B8-632B-1AB7B1FBB1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027" y="1273573"/>
            <a:ext cx="5377447" cy="3415159"/>
          </a:xfrm>
          <a:prstGeom prst="rect">
            <a:avLst/>
          </a:prstGeom>
        </p:spPr>
      </p:pic>
      <p:sp>
        <p:nvSpPr>
          <p:cNvPr id="8" name="Espace réservé du texte 6">
            <a:extLst>
              <a:ext uri="{FF2B5EF4-FFF2-40B4-BE49-F238E27FC236}">
                <a16:creationId xmlns:a16="http://schemas.microsoft.com/office/drawing/2014/main" id="{3DA3B571-EF9A-3058-7F47-D9E20DD72B8C}"/>
              </a:ext>
            </a:extLst>
          </p:cNvPr>
          <p:cNvSpPr>
            <a:spLocks noGrp="1"/>
          </p:cNvSpPr>
          <p:nvPr>
            <p:ph type="body" idx="1"/>
          </p:nvPr>
        </p:nvSpPr>
        <p:spPr>
          <a:xfrm>
            <a:off x="1992702" y="101643"/>
            <a:ext cx="6634832" cy="694794"/>
          </a:xfrm>
        </p:spPr>
        <p:txBody>
          <a:bodyPr/>
          <a:lstStyle/>
          <a:p>
            <a:r>
              <a:rPr lang="en-US" sz="2400" dirty="0">
                <a:solidFill>
                  <a:schemeClr val="bg1"/>
                </a:solidFill>
              </a:rPr>
              <a:t>Construction: Improvement of Intermediate Data</a:t>
            </a:r>
          </a:p>
        </p:txBody>
      </p:sp>
    </p:spTree>
    <p:extLst>
      <p:ext uri="{BB962C8B-B14F-4D97-AF65-F5344CB8AC3E}">
        <p14:creationId xmlns:p14="http://schemas.microsoft.com/office/powerpoint/2010/main" val="389285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noProof="0" dirty="0"/>
              <a:t>Introduction: Kartvelian languages</a:t>
            </a:r>
            <a:endParaRPr lang="en-US" sz="2000" dirty="0"/>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r>
              <a:rPr lang="en-US" noProof="0" dirty="0">
                <a:ea typeface="ＭＳ Ｐゴシック" charset="0"/>
              </a:rPr>
              <a:t>The </a:t>
            </a:r>
            <a:r>
              <a:rPr lang="en-US" dirty="0">
                <a:ea typeface="ＭＳ Ｐゴシック" charset="0"/>
              </a:rPr>
              <a:t>Caucasian Languages &amp; The Kartvelian</a:t>
            </a:r>
          </a:p>
          <a:p>
            <a:r>
              <a:rPr lang="en-US" dirty="0">
                <a:ea typeface="ＭＳ Ｐゴシック" charset="0"/>
              </a:rPr>
              <a:t>Languages [</a:t>
            </a:r>
            <a:r>
              <a:rPr lang="en-US" dirty="0" err="1">
                <a:ea typeface="ＭＳ Ｐゴシック" charset="0"/>
              </a:rPr>
              <a:t>Hillery</a:t>
            </a:r>
            <a:r>
              <a:rPr lang="en-US" dirty="0">
                <a:ea typeface="ＭＳ Ｐゴシック" charset="0"/>
              </a:rPr>
              <a:t> 2013</a:t>
            </a:r>
            <a:r>
              <a:rPr lang="en-US" noProof="0" dirty="0">
                <a:ea typeface="ＭＳ Ｐゴシック" charset="0"/>
              </a:rPr>
              <a:t>]</a:t>
            </a:r>
            <a:endParaRPr lang="ka-GE" noProof="0" dirty="0">
              <a:ea typeface="ＭＳ Ｐゴシック" charset="0"/>
            </a:endParaRPr>
          </a:p>
        </p:txBody>
      </p:sp>
      <p:pic>
        <p:nvPicPr>
          <p:cNvPr id="2" name="Picture 1">
            <a:extLst>
              <a:ext uri="{FF2B5EF4-FFF2-40B4-BE49-F238E27FC236}">
                <a16:creationId xmlns:a16="http://schemas.microsoft.com/office/drawing/2014/main" id="{E441BC9E-1D26-2241-12BC-1F438E657D0B}"/>
              </a:ext>
            </a:extLst>
          </p:cNvPr>
          <p:cNvPicPr>
            <a:picLocks noChangeAspect="1"/>
          </p:cNvPicPr>
          <p:nvPr/>
        </p:nvPicPr>
        <p:blipFill>
          <a:blip r:embed="rId3"/>
          <a:stretch>
            <a:fillRect/>
          </a:stretch>
        </p:blipFill>
        <p:spPr>
          <a:xfrm>
            <a:off x="185565" y="2564777"/>
            <a:ext cx="5971285" cy="2291024"/>
          </a:xfrm>
          <a:prstGeom prst="rect">
            <a:avLst/>
          </a:prstGeom>
        </p:spPr>
      </p:pic>
      <p:graphicFrame>
        <p:nvGraphicFramePr>
          <p:cNvPr id="3" name="Table 2">
            <a:extLst>
              <a:ext uri="{FF2B5EF4-FFF2-40B4-BE49-F238E27FC236}">
                <a16:creationId xmlns:a16="http://schemas.microsoft.com/office/drawing/2014/main" id="{2286664B-5E8D-9E6B-D3B8-BBBD4C6A82B7}"/>
              </a:ext>
            </a:extLst>
          </p:cNvPr>
          <p:cNvGraphicFramePr>
            <a:graphicFrameLocks noGrp="1"/>
          </p:cNvGraphicFramePr>
          <p:nvPr>
            <p:extLst>
              <p:ext uri="{D42A27DB-BD31-4B8C-83A1-F6EECF244321}">
                <p14:modId xmlns:p14="http://schemas.microsoft.com/office/powerpoint/2010/main" val="2361473119"/>
              </p:ext>
            </p:extLst>
          </p:nvPr>
        </p:nvGraphicFramePr>
        <p:xfrm>
          <a:off x="5077839" y="1383657"/>
          <a:ext cx="3880596" cy="1463040"/>
        </p:xfrm>
        <a:graphic>
          <a:graphicData uri="http://schemas.openxmlformats.org/drawingml/2006/table">
            <a:tbl>
              <a:tblPr firstRow="1" bandRow="1">
                <a:tableStyleId>{5FD0F851-EC5A-4D38-B0AD-8093EC10F338}</a:tableStyleId>
              </a:tblPr>
              <a:tblGrid>
                <a:gridCol w="1376627">
                  <a:extLst>
                    <a:ext uri="{9D8B030D-6E8A-4147-A177-3AD203B41FA5}">
                      <a16:colId xmlns:a16="http://schemas.microsoft.com/office/drawing/2014/main" val="403657941"/>
                    </a:ext>
                  </a:extLst>
                </a:gridCol>
                <a:gridCol w="1223668">
                  <a:extLst>
                    <a:ext uri="{9D8B030D-6E8A-4147-A177-3AD203B41FA5}">
                      <a16:colId xmlns:a16="http://schemas.microsoft.com/office/drawing/2014/main" val="494204719"/>
                    </a:ext>
                  </a:extLst>
                </a:gridCol>
                <a:gridCol w="1280301">
                  <a:extLst>
                    <a:ext uri="{9D8B030D-6E8A-4147-A177-3AD203B41FA5}">
                      <a16:colId xmlns:a16="http://schemas.microsoft.com/office/drawing/2014/main" val="2630044353"/>
                    </a:ext>
                  </a:extLst>
                </a:gridCol>
              </a:tblGrid>
              <a:tr h="242943">
                <a:tc>
                  <a:txBody>
                    <a:bodyPr/>
                    <a:lstStyle/>
                    <a:p>
                      <a:r>
                        <a:rPr lang="en-US" sz="1800" b="0">
                          <a:latin typeface="Saira"/>
                        </a:rPr>
                        <a:t>Svan</a:t>
                      </a:r>
                    </a:p>
                  </a:txBody>
                  <a:tcPr/>
                </a:tc>
                <a:tc>
                  <a:txBody>
                    <a:bodyPr/>
                    <a:lstStyle/>
                    <a:p>
                      <a:r>
                        <a:rPr lang="ka-GE" sz="1800" b="0" dirty="0" err="1">
                          <a:latin typeface="Calibri Light" panose="020F0302020204030204" pitchFamily="34" charset="0"/>
                          <a:ea typeface="Calibri Light" panose="020F0302020204030204" pitchFamily="34" charset="0"/>
                          <a:cs typeface="Calibri Light" panose="020F0302020204030204" pitchFamily="34" charset="0"/>
                        </a:rPr>
                        <a:t>ონ</a:t>
                      </a:r>
                      <a:r>
                        <a:rPr lang="ka-GE" sz="1800" b="0" dirty="0" err="1">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წონ</a:t>
                      </a:r>
                      <a:endParaRPr lang="en-US" sz="1800" b="0" dirty="0">
                        <a:solidFill>
                          <a:srgbClr val="FF0000"/>
                        </a:solidFill>
                        <a:latin typeface="Saira"/>
                        <a:ea typeface="Calibri Light" panose="020F0302020204030204" pitchFamily="34" charset="0"/>
                        <a:cs typeface="Calibri Light" panose="020F030202020403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a:latin typeface="Saira"/>
                        </a:rPr>
                        <a:t>on-</a:t>
                      </a:r>
                      <a:r>
                        <a:rPr lang="en-US" sz="1800" b="0" dirty="0" err="1">
                          <a:solidFill>
                            <a:srgbClr val="FF0000"/>
                          </a:solidFill>
                          <a:latin typeface="Saira"/>
                        </a:rPr>
                        <a:t>ts'on</a:t>
                      </a:r>
                      <a:endParaRPr lang="en-US" sz="1800" b="0" dirty="0">
                        <a:solidFill>
                          <a:srgbClr val="FF0000"/>
                        </a:solidFill>
                        <a:latin typeface="Saira"/>
                      </a:endParaRPr>
                    </a:p>
                  </a:txBody>
                  <a:tcPr/>
                </a:tc>
                <a:extLst>
                  <a:ext uri="{0D108BD9-81ED-4DB2-BD59-A6C34878D82A}">
                    <a16:rowId xmlns:a16="http://schemas.microsoft.com/office/drawing/2014/main" val="3783781471"/>
                  </a:ext>
                </a:extLst>
              </a:tr>
              <a:tr h="242943">
                <a:tc>
                  <a:txBody>
                    <a:bodyPr/>
                    <a:lstStyle/>
                    <a:p>
                      <a:r>
                        <a:rPr lang="en-US" sz="1800" b="0" dirty="0">
                          <a:latin typeface="Saira"/>
                        </a:rPr>
                        <a:t>Mingrelian</a:t>
                      </a:r>
                    </a:p>
                  </a:txBody>
                  <a:tcPr/>
                </a:tc>
                <a:tc>
                  <a:txBody>
                    <a:bodyPr/>
                    <a:lstStyle/>
                    <a:p>
                      <a:r>
                        <a:rPr lang="ka-GE" sz="1800" b="0" dirty="0" err="1">
                          <a:latin typeface="Calibri Light" panose="020F0302020204030204" pitchFamily="34" charset="0"/>
                          <a:ea typeface="Calibri Light" panose="020F0302020204030204" pitchFamily="34" charset="0"/>
                          <a:cs typeface="Calibri Light" panose="020F0302020204030204" pitchFamily="34" charset="0"/>
                        </a:rPr>
                        <a:t>დოვ</a:t>
                      </a:r>
                      <a:r>
                        <a:rPr lang="ka-GE" sz="1800" b="0" dirty="0" err="1">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წონ</a:t>
                      </a:r>
                      <a:r>
                        <a:rPr lang="ka-GE" sz="1800" b="0" dirty="0" err="1">
                          <a:latin typeface="Calibri Light" panose="020F0302020204030204" pitchFamily="34" charset="0"/>
                          <a:ea typeface="Calibri Light" panose="020F0302020204030204" pitchFamily="34" charset="0"/>
                          <a:cs typeface="Calibri Light" panose="020F0302020204030204" pitchFamily="34" charset="0"/>
                        </a:rPr>
                        <a:t>ი</a:t>
                      </a:r>
                      <a:endParaRPr lang="en-US" sz="1800" b="0" dirty="0">
                        <a:latin typeface="Saira"/>
                        <a:ea typeface="Calibri Light" panose="020F0302020204030204" pitchFamily="34" charset="0"/>
                        <a:cs typeface="Calibri Light" panose="020F0302020204030204" pitchFamily="34" charset="0"/>
                      </a:endParaRPr>
                    </a:p>
                  </a:txBody>
                  <a:tcPr/>
                </a:tc>
                <a:tc>
                  <a:txBody>
                    <a:bodyPr/>
                    <a:lstStyle/>
                    <a:p>
                      <a:r>
                        <a:rPr lang="en-US" sz="1800" b="0" dirty="0">
                          <a:latin typeface="Saira"/>
                        </a:rPr>
                        <a:t>do-v-</a:t>
                      </a:r>
                      <a:r>
                        <a:rPr lang="en-US" sz="1800" b="0" dirty="0" err="1">
                          <a:solidFill>
                            <a:srgbClr val="FF0000"/>
                          </a:solidFill>
                          <a:latin typeface="Saira"/>
                        </a:rPr>
                        <a:t>ts'on</a:t>
                      </a:r>
                      <a:endParaRPr lang="en-US" sz="1800" b="0" dirty="0">
                        <a:solidFill>
                          <a:srgbClr val="FF0000"/>
                        </a:solidFill>
                        <a:latin typeface="Saira"/>
                      </a:endParaRPr>
                    </a:p>
                  </a:txBody>
                  <a:tcPr/>
                </a:tc>
                <a:extLst>
                  <a:ext uri="{0D108BD9-81ED-4DB2-BD59-A6C34878D82A}">
                    <a16:rowId xmlns:a16="http://schemas.microsoft.com/office/drawing/2014/main" val="3874459108"/>
                  </a:ext>
                </a:extLst>
              </a:tr>
              <a:tr h="242943">
                <a:tc>
                  <a:txBody>
                    <a:bodyPr/>
                    <a:lstStyle/>
                    <a:p>
                      <a:r>
                        <a:rPr lang="en-US" sz="1800" b="0">
                          <a:latin typeface="Saira"/>
                        </a:rPr>
                        <a:t>Laz</a:t>
                      </a:r>
                    </a:p>
                  </a:txBody>
                  <a:tcPr/>
                </a:tc>
                <a:tc>
                  <a:txBody>
                    <a:bodyPr/>
                    <a:lstStyle/>
                    <a:p>
                      <a:r>
                        <a:rPr lang="ka-GE" sz="1800" b="0" dirty="0" err="1">
                          <a:latin typeface="Calibri Light" panose="020F0302020204030204" pitchFamily="34" charset="0"/>
                          <a:ea typeface="Calibri Light" panose="020F0302020204030204" pitchFamily="34" charset="0"/>
                          <a:cs typeface="Calibri Light" panose="020F0302020204030204" pitchFamily="34" charset="0"/>
                        </a:rPr>
                        <a:t>ფ</a:t>
                      </a:r>
                      <a:r>
                        <a:rPr lang="ka-GE" sz="1800" b="0" dirty="0" err="1">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წონ</a:t>
                      </a:r>
                      <a:r>
                        <a:rPr lang="ka-GE" sz="1800" b="0" dirty="0" err="1">
                          <a:latin typeface="Calibri Light" panose="020F0302020204030204" pitchFamily="34" charset="0"/>
                          <a:ea typeface="Calibri Light" panose="020F0302020204030204" pitchFamily="34" charset="0"/>
                          <a:cs typeface="Calibri Light" panose="020F0302020204030204" pitchFamily="34" charset="0"/>
                        </a:rPr>
                        <a:t>ი</a:t>
                      </a:r>
                      <a:endParaRPr lang="en-US" sz="1800" b="0" dirty="0">
                        <a:latin typeface="Saira"/>
                        <a:ea typeface="Calibri Light" panose="020F0302020204030204" pitchFamily="34" charset="0"/>
                        <a:cs typeface="Calibri Light" panose="020F030202020403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a:latin typeface="Saira"/>
                        </a:rPr>
                        <a:t>p-</a:t>
                      </a:r>
                      <a:r>
                        <a:rPr lang="en-US" sz="1800" b="0" dirty="0" err="1">
                          <a:solidFill>
                            <a:srgbClr val="FF0000"/>
                          </a:solidFill>
                          <a:latin typeface="Saira"/>
                        </a:rPr>
                        <a:t>ts'on</a:t>
                      </a:r>
                      <a:r>
                        <a:rPr lang="en-US" sz="1800" b="0" dirty="0">
                          <a:latin typeface="Saira"/>
                        </a:rPr>
                        <a:t>-</a:t>
                      </a:r>
                      <a:r>
                        <a:rPr lang="en-US" sz="1800" b="0" dirty="0" err="1">
                          <a:latin typeface="Saira"/>
                        </a:rPr>
                        <a:t>i</a:t>
                      </a:r>
                      <a:endParaRPr lang="en-US" sz="1800" b="0" dirty="0">
                        <a:latin typeface="Saira"/>
                      </a:endParaRPr>
                    </a:p>
                  </a:txBody>
                  <a:tcPr/>
                </a:tc>
                <a:extLst>
                  <a:ext uri="{0D108BD9-81ED-4DB2-BD59-A6C34878D82A}">
                    <a16:rowId xmlns:a16="http://schemas.microsoft.com/office/drawing/2014/main" val="1550339513"/>
                  </a:ext>
                </a:extLst>
              </a:tr>
              <a:tr h="341266">
                <a:tc>
                  <a:txBody>
                    <a:bodyPr/>
                    <a:lstStyle/>
                    <a:p>
                      <a:r>
                        <a:rPr lang="en-US" sz="1800" b="0" dirty="0">
                          <a:latin typeface="Saira"/>
                        </a:rPr>
                        <a:t>Georgian</a:t>
                      </a:r>
                    </a:p>
                  </a:txBody>
                  <a:tcPr/>
                </a:tc>
                <a:tc>
                  <a:txBody>
                    <a:bodyPr/>
                    <a:lstStyle/>
                    <a:p>
                      <a:r>
                        <a:rPr lang="ka-GE" sz="1800" b="0" dirty="0">
                          <a:latin typeface="Calibri Light" panose="020F0302020204030204" pitchFamily="34" charset="0"/>
                          <a:ea typeface="Calibri Light" panose="020F0302020204030204" pitchFamily="34" charset="0"/>
                          <a:cs typeface="Calibri Light" panose="020F0302020204030204" pitchFamily="34" charset="0"/>
                        </a:rPr>
                        <a:t>ავ</a:t>
                      </a:r>
                      <a:r>
                        <a:rPr lang="ka-GE" sz="1800" b="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წონ</a:t>
                      </a:r>
                      <a:r>
                        <a:rPr lang="ka-GE" sz="1800" b="0" dirty="0">
                          <a:latin typeface="Calibri Light" panose="020F0302020204030204" pitchFamily="34" charset="0"/>
                          <a:ea typeface="Calibri Light" panose="020F0302020204030204" pitchFamily="34" charset="0"/>
                          <a:cs typeface="Calibri Light" panose="020F0302020204030204" pitchFamily="34" charset="0"/>
                        </a:rPr>
                        <a:t>ე</a:t>
                      </a:r>
                      <a:endParaRPr lang="en-US" sz="1800" b="0" dirty="0">
                        <a:latin typeface="Saira"/>
                        <a:ea typeface="Calibri Light" panose="020F0302020204030204" pitchFamily="34" charset="0"/>
                        <a:cs typeface="Calibri Light" panose="020F030202020403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err="1">
                          <a:latin typeface="Saira"/>
                        </a:rPr>
                        <a:t>a-v</a:t>
                      </a:r>
                      <a:r>
                        <a:rPr lang="en-US" sz="1800" b="0" dirty="0">
                          <a:latin typeface="Saira"/>
                        </a:rPr>
                        <a:t>-</a:t>
                      </a:r>
                      <a:r>
                        <a:rPr lang="en-US" sz="1800" b="0" dirty="0" err="1">
                          <a:solidFill>
                            <a:srgbClr val="FF0000"/>
                          </a:solidFill>
                          <a:latin typeface="Saira"/>
                        </a:rPr>
                        <a:t>ts'on</a:t>
                      </a:r>
                      <a:r>
                        <a:rPr lang="en-US" sz="1800" b="0" dirty="0">
                          <a:latin typeface="Saira"/>
                        </a:rPr>
                        <a:t>-e</a:t>
                      </a:r>
                    </a:p>
                  </a:txBody>
                  <a:tcPr/>
                </a:tc>
                <a:extLst>
                  <a:ext uri="{0D108BD9-81ED-4DB2-BD59-A6C34878D82A}">
                    <a16:rowId xmlns:a16="http://schemas.microsoft.com/office/drawing/2014/main" val="1043161148"/>
                  </a:ext>
                </a:extLst>
              </a:tr>
            </a:tbl>
          </a:graphicData>
        </a:graphic>
      </p:graphicFrame>
      <p:sp>
        <p:nvSpPr>
          <p:cNvPr id="5" name="TextBox 4">
            <a:extLst>
              <a:ext uri="{FF2B5EF4-FFF2-40B4-BE49-F238E27FC236}">
                <a16:creationId xmlns:a16="http://schemas.microsoft.com/office/drawing/2014/main" id="{101942AF-2280-E345-93D9-E4947929A16A}"/>
              </a:ext>
            </a:extLst>
          </p:cNvPr>
          <p:cNvSpPr txBox="1"/>
          <p:nvPr/>
        </p:nvSpPr>
        <p:spPr>
          <a:xfrm>
            <a:off x="7174070" y="3310626"/>
            <a:ext cx="1522479" cy="369332"/>
          </a:xfrm>
          <a:prstGeom prst="rect">
            <a:avLst/>
          </a:prstGeom>
          <a:noFill/>
        </p:spPr>
        <p:txBody>
          <a:bodyPr wrap="square" rtlCol="0">
            <a:spAutoFit/>
          </a:bodyPr>
          <a:lstStyle/>
          <a:p>
            <a:pPr algn="l"/>
            <a:r>
              <a:rPr lang="en-US" sz="1800" dirty="0">
                <a:latin typeface="Saira" pitchFamily="2" charset="77"/>
              </a:rPr>
              <a:t>I weighted it</a:t>
            </a:r>
          </a:p>
        </p:txBody>
      </p:sp>
      <p:cxnSp>
        <p:nvCxnSpPr>
          <p:cNvPr id="8" name="Straight Arrow Connector 7">
            <a:extLst>
              <a:ext uri="{FF2B5EF4-FFF2-40B4-BE49-F238E27FC236}">
                <a16:creationId xmlns:a16="http://schemas.microsoft.com/office/drawing/2014/main" id="{1DA8D2EA-B65B-B7C9-1668-5648E650896C}"/>
              </a:ext>
            </a:extLst>
          </p:cNvPr>
          <p:cNvCxnSpPr>
            <a:cxnSpLocks/>
          </p:cNvCxnSpPr>
          <p:nvPr/>
        </p:nvCxnSpPr>
        <p:spPr>
          <a:xfrm flipH="1" flipV="1">
            <a:off x="7174070" y="2921876"/>
            <a:ext cx="635116" cy="388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9B5DBF00-2B82-4033-478E-BE10191B3818}"/>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3</a:t>
            </a:fld>
            <a:endParaRPr lang="fr-FR" altLang="fr-FR" sz="1000" dirty="0">
              <a:solidFill>
                <a:schemeClr val="bg1"/>
              </a:solidFill>
            </a:endParaRPr>
          </a:p>
        </p:txBody>
      </p:sp>
    </p:spTree>
    <p:extLst>
      <p:ext uri="{BB962C8B-B14F-4D97-AF65-F5344CB8AC3E}">
        <p14:creationId xmlns:p14="http://schemas.microsoft.com/office/powerpoint/2010/main" val="4047131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Decision Tree: classification report</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a:xfrm>
            <a:off x="413243" y="1100664"/>
            <a:ext cx="3671077" cy="3488267"/>
          </a:xfrm>
        </p:spPr>
        <p:txBody>
          <a:bodyPr/>
          <a:lstStyle/>
          <a:p>
            <a:pPr>
              <a:lnSpc>
                <a:spcPct val="100000"/>
              </a:lnSpc>
            </a:pPr>
            <a:r>
              <a:rPr lang="en-US" sz="2000" dirty="0"/>
              <a:t>Classification Model evaluation</a:t>
            </a:r>
          </a:p>
          <a:p>
            <a:pPr>
              <a:lnSpc>
                <a:spcPct val="100000"/>
              </a:lnSpc>
            </a:pPr>
            <a:r>
              <a:rPr lang="en-US" sz="2000" dirty="0"/>
              <a:t>Score value 1 =&gt;</a:t>
            </a:r>
            <a:br>
              <a:rPr lang="en-US" sz="2000" dirty="0"/>
            </a:br>
            <a:r>
              <a:rPr lang="en-US" sz="2000" dirty="0"/>
              <a:t>100% of prediction rate</a:t>
            </a:r>
          </a:p>
          <a:p>
            <a:pPr>
              <a:lnSpc>
                <a:spcPct val="100000"/>
              </a:lnSpc>
            </a:pPr>
            <a:endParaRPr lang="en-US" sz="2000" dirty="0"/>
          </a:p>
          <a:p>
            <a:pPr>
              <a:lnSpc>
                <a:spcPct val="100000"/>
              </a:lnSpc>
            </a:pPr>
            <a:r>
              <a:rPr lang="en-US" sz="2000" dirty="0"/>
              <a:t>Some Individual scores &lt; 1</a:t>
            </a:r>
          </a:p>
          <a:p>
            <a:pPr marL="342900" indent="-342900">
              <a:lnSpc>
                <a:spcPct val="100000"/>
              </a:lnSpc>
              <a:buFont typeface="Arial" panose="020B0604020202020204" pitchFamily="34" charset="0"/>
              <a:buChar char="•"/>
            </a:pPr>
            <a:r>
              <a:rPr lang="en-US" sz="2000" dirty="0"/>
              <a:t>No candidate to compare</a:t>
            </a:r>
          </a:p>
          <a:p>
            <a:pPr marL="342900" indent="-342900">
              <a:lnSpc>
                <a:spcPct val="100000"/>
              </a:lnSpc>
              <a:buFont typeface="Arial" panose="020B0604020202020204" pitchFamily="34" charset="0"/>
              <a:buChar char="•"/>
            </a:pPr>
            <a:r>
              <a:rPr lang="en-US" sz="2000" dirty="0"/>
              <a:t>Dual possibility in the train data</a:t>
            </a:r>
            <a:endParaRPr lang="en-GB" sz="2000" dirty="0"/>
          </a:p>
        </p:txBody>
      </p:sp>
      <p:graphicFrame>
        <p:nvGraphicFramePr>
          <p:cNvPr id="2" name="Table 1">
            <a:extLst>
              <a:ext uri="{FF2B5EF4-FFF2-40B4-BE49-F238E27FC236}">
                <a16:creationId xmlns:a16="http://schemas.microsoft.com/office/drawing/2014/main" id="{B044CD28-28F7-5EE4-11BC-F9E860BC5D9F}"/>
              </a:ext>
            </a:extLst>
          </p:cNvPr>
          <p:cNvGraphicFramePr>
            <a:graphicFrameLocks noGrp="1"/>
          </p:cNvGraphicFramePr>
          <p:nvPr/>
        </p:nvGraphicFramePr>
        <p:xfrm>
          <a:off x="4277802" y="1265077"/>
          <a:ext cx="4518492" cy="1258316"/>
        </p:xfrm>
        <a:graphic>
          <a:graphicData uri="http://schemas.openxmlformats.org/drawingml/2006/table">
            <a:tbl>
              <a:tblPr bandRow="1">
                <a:tableStyleId>{2D5ABB26-0587-4C30-8999-92F81FD0307C}</a:tableStyleId>
              </a:tblPr>
              <a:tblGrid>
                <a:gridCol w="1074233">
                  <a:extLst>
                    <a:ext uri="{9D8B030D-6E8A-4147-A177-3AD203B41FA5}">
                      <a16:colId xmlns:a16="http://schemas.microsoft.com/office/drawing/2014/main" val="4176194860"/>
                    </a:ext>
                  </a:extLst>
                </a:gridCol>
                <a:gridCol w="906384">
                  <a:extLst>
                    <a:ext uri="{9D8B030D-6E8A-4147-A177-3AD203B41FA5}">
                      <a16:colId xmlns:a16="http://schemas.microsoft.com/office/drawing/2014/main" val="2075933345"/>
                    </a:ext>
                  </a:extLst>
                </a:gridCol>
                <a:gridCol w="879528">
                  <a:extLst>
                    <a:ext uri="{9D8B030D-6E8A-4147-A177-3AD203B41FA5}">
                      <a16:colId xmlns:a16="http://schemas.microsoft.com/office/drawing/2014/main" val="2954425129"/>
                    </a:ext>
                  </a:extLst>
                </a:gridCol>
                <a:gridCol w="1000379">
                  <a:extLst>
                    <a:ext uri="{9D8B030D-6E8A-4147-A177-3AD203B41FA5}">
                      <a16:colId xmlns:a16="http://schemas.microsoft.com/office/drawing/2014/main" val="4185281142"/>
                    </a:ext>
                  </a:extLst>
                </a:gridCol>
                <a:gridCol w="657968">
                  <a:extLst>
                    <a:ext uri="{9D8B030D-6E8A-4147-A177-3AD203B41FA5}">
                      <a16:colId xmlns:a16="http://schemas.microsoft.com/office/drawing/2014/main" val="2428772074"/>
                    </a:ext>
                  </a:extLst>
                </a:gridCol>
              </a:tblGrid>
              <a:tr h="55423">
                <a:tc>
                  <a:txBody>
                    <a:bodyPr/>
                    <a:lstStyle/>
                    <a:p>
                      <a:pPr algn="just">
                        <a:spcBef>
                          <a:spcPts val="600"/>
                        </a:spcBef>
                        <a:spcAft>
                          <a:spcPts val="600"/>
                        </a:spcAft>
                      </a:pPr>
                      <a:endParaRPr lang="en-US" sz="1200" dirty="0">
                        <a:latin typeface="Saira"/>
                      </a:endParaRPr>
                    </a:p>
                  </a:txBody>
                  <a:tcPr marL="68580" marR="68580" marT="0" marB="0">
                    <a:noFill/>
                  </a:tcPr>
                </a:tc>
                <a:tc>
                  <a:txBody>
                    <a:bodyPr/>
                    <a:lstStyle/>
                    <a:p>
                      <a:pPr marL="53340">
                        <a:lnSpc>
                          <a:spcPct val="200000"/>
                        </a:lnSpc>
                        <a:spcAft>
                          <a:spcPts val="600"/>
                        </a:spcAft>
                      </a:pPr>
                      <a:r>
                        <a:rPr lang="en-US" sz="1200" b="1" dirty="0">
                          <a:solidFill>
                            <a:schemeClr val="bg1"/>
                          </a:solidFill>
                          <a:latin typeface="Saira"/>
                        </a:rPr>
                        <a:t> Precision</a:t>
                      </a:r>
                    </a:p>
                  </a:txBody>
                  <a:tcPr marL="0" marR="0" marT="0" marB="0">
                    <a:lnR w="12700" cap="flat" cmpd="sng" algn="ctr">
                      <a:noFill/>
                      <a:prstDash val="solid"/>
                      <a:round/>
                      <a:headEnd type="none" w="med" len="med"/>
                      <a:tailEnd type="none" w="med" len="med"/>
                    </a:lnR>
                    <a:solidFill>
                      <a:schemeClr val="accent1">
                        <a:lumMod val="75000"/>
                      </a:schemeClr>
                    </a:solidFill>
                  </a:tcPr>
                </a:tc>
                <a:tc>
                  <a:txBody>
                    <a:bodyPr/>
                    <a:lstStyle/>
                    <a:p>
                      <a:pPr marL="28575">
                        <a:lnSpc>
                          <a:spcPct val="200000"/>
                        </a:lnSpc>
                        <a:spcAft>
                          <a:spcPts val="600"/>
                        </a:spcAft>
                      </a:pPr>
                      <a:r>
                        <a:rPr lang="en-US" sz="1200" b="1" dirty="0">
                          <a:solidFill>
                            <a:schemeClr val="bg1"/>
                          </a:solidFill>
                          <a:latin typeface="Saira"/>
                        </a:rPr>
                        <a:t> Recall</a:t>
                      </a:r>
                    </a:p>
                  </a:txBody>
                  <a:tcPr marL="0" marR="0" marT="0" marB="0">
                    <a:lnL w="12700" cap="flat" cmpd="sng" algn="ctr">
                      <a:noFill/>
                      <a:prstDash val="solid"/>
                      <a:round/>
                      <a:headEnd type="none" w="med" len="med"/>
                      <a:tailEnd type="none" w="med" len="med"/>
                    </a:lnL>
                    <a:solidFill>
                      <a:schemeClr val="accent1">
                        <a:lumMod val="75000"/>
                      </a:schemeClr>
                    </a:solidFill>
                  </a:tcPr>
                </a:tc>
                <a:tc>
                  <a:txBody>
                    <a:bodyPr/>
                    <a:lstStyle/>
                    <a:p>
                      <a:pPr indent="61595">
                        <a:lnSpc>
                          <a:spcPct val="200000"/>
                        </a:lnSpc>
                        <a:spcAft>
                          <a:spcPts val="600"/>
                        </a:spcAft>
                      </a:pPr>
                      <a:r>
                        <a:rPr lang="en-US" sz="1200" b="1" dirty="0">
                          <a:solidFill>
                            <a:schemeClr val="bg1"/>
                          </a:solidFill>
                          <a:latin typeface="Saira"/>
                        </a:rPr>
                        <a:t> F1-score</a:t>
                      </a:r>
                    </a:p>
                  </a:txBody>
                  <a:tcPr marL="0" marR="0" marT="0" marB="0">
                    <a:solidFill>
                      <a:schemeClr val="accent1">
                        <a:lumMod val="75000"/>
                      </a:schemeClr>
                    </a:solidFill>
                  </a:tcPr>
                </a:tc>
                <a:tc>
                  <a:txBody>
                    <a:bodyPr/>
                    <a:lstStyle/>
                    <a:p>
                      <a:pPr marL="10795">
                        <a:lnSpc>
                          <a:spcPct val="200000"/>
                        </a:lnSpc>
                        <a:spcAft>
                          <a:spcPts val="600"/>
                        </a:spcAft>
                      </a:pPr>
                      <a:r>
                        <a:rPr lang="en-US" sz="1200" b="1" dirty="0">
                          <a:solidFill>
                            <a:schemeClr val="bg1"/>
                          </a:solidFill>
                          <a:latin typeface="Saira"/>
                        </a:rPr>
                        <a:t>  Support</a:t>
                      </a:r>
                    </a:p>
                  </a:txBody>
                  <a:tcPr marL="0" marR="0" marT="0" marB="0">
                    <a:solidFill>
                      <a:schemeClr val="accent1">
                        <a:lumMod val="75000"/>
                      </a:schemeClr>
                    </a:solidFill>
                  </a:tcPr>
                </a:tc>
                <a:extLst>
                  <a:ext uri="{0D108BD9-81ED-4DB2-BD59-A6C34878D82A}">
                    <a16:rowId xmlns:a16="http://schemas.microsoft.com/office/drawing/2014/main" val="1793545133"/>
                  </a:ext>
                </a:extLst>
              </a:tr>
              <a:tr h="55423">
                <a:tc>
                  <a:txBody>
                    <a:bodyPr/>
                    <a:lstStyle/>
                    <a:p>
                      <a:pPr>
                        <a:lnSpc>
                          <a:spcPct val="200000"/>
                        </a:lnSpc>
                        <a:spcAft>
                          <a:spcPts val="600"/>
                        </a:spcAft>
                      </a:pPr>
                      <a:r>
                        <a:rPr lang="en-US" sz="1200" b="1" dirty="0">
                          <a:solidFill>
                            <a:schemeClr val="bg1"/>
                          </a:solidFill>
                          <a:latin typeface="Saira"/>
                        </a:rPr>
                        <a:t>  Accuracy</a:t>
                      </a:r>
                    </a:p>
                  </a:txBody>
                  <a:tcPr marL="0" marR="0" marT="0" marB="0">
                    <a:solidFill>
                      <a:schemeClr val="accent1">
                        <a:lumMod val="75000"/>
                      </a:schemeClr>
                    </a:solidFill>
                  </a:tcPr>
                </a:tc>
                <a:tc>
                  <a:txBody>
                    <a:bodyPr/>
                    <a:lstStyle/>
                    <a:p>
                      <a:pPr marL="53340">
                        <a:lnSpc>
                          <a:spcPct val="200000"/>
                        </a:lnSpc>
                        <a:spcAft>
                          <a:spcPts val="600"/>
                        </a:spcAft>
                      </a:pPr>
                      <a:r>
                        <a:rPr lang="en-US" sz="1200" dirty="0">
                          <a:latin typeface="Saira"/>
                        </a:rPr>
                        <a:t> </a:t>
                      </a:r>
                    </a:p>
                  </a:txBody>
                  <a:tcPr marL="0" marR="0" marT="0" marB="0">
                    <a:lnR w="12700" cap="flat" cmpd="sng" algn="ctr">
                      <a:noFill/>
                      <a:prstDash val="solid"/>
                      <a:round/>
                      <a:headEnd type="none" w="med" len="med"/>
                      <a:tailEnd type="none" w="med" len="med"/>
                    </a:lnR>
                    <a:noFill/>
                  </a:tcPr>
                </a:tc>
                <a:tc>
                  <a:txBody>
                    <a:bodyPr/>
                    <a:lstStyle/>
                    <a:p>
                      <a:pPr marL="28575">
                        <a:lnSpc>
                          <a:spcPct val="200000"/>
                        </a:lnSpc>
                        <a:spcAft>
                          <a:spcPts val="600"/>
                        </a:spcAft>
                      </a:pPr>
                      <a:r>
                        <a:rPr lang="en-US" sz="1200" dirty="0">
                          <a:latin typeface="Saira"/>
                        </a:rPr>
                        <a:t> </a:t>
                      </a:r>
                    </a:p>
                  </a:txBody>
                  <a:tcPr marL="0" marR="0" marT="0" marB="0">
                    <a:lnL w="12700" cap="flat" cmpd="sng" algn="ctr">
                      <a:noFill/>
                      <a:prstDash val="solid"/>
                      <a:round/>
                      <a:headEnd type="none" w="med" len="med"/>
                      <a:tailEnd type="none" w="med" len="med"/>
                    </a:lnL>
                    <a:noFill/>
                  </a:tcPr>
                </a:tc>
                <a:tc>
                  <a:txBody>
                    <a:bodyPr/>
                    <a:lstStyle/>
                    <a:p>
                      <a:pPr indent="61595">
                        <a:lnSpc>
                          <a:spcPct val="200000"/>
                        </a:lnSpc>
                        <a:spcAft>
                          <a:spcPts val="600"/>
                        </a:spcAft>
                      </a:pPr>
                      <a:r>
                        <a:rPr lang="en-US" sz="1200" dirty="0">
                          <a:latin typeface="Saira"/>
                        </a:rPr>
                        <a:t> 1.00</a:t>
                      </a:r>
                    </a:p>
                  </a:txBody>
                  <a:tcPr marL="0" marR="0" marT="0" marB="0">
                    <a:noFill/>
                  </a:tcPr>
                </a:tc>
                <a:tc>
                  <a:txBody>
                    <a:bodyPr/>
                    <a:lstStyle/>
                    <a:p>
                      <a:pPr marL="10795" algn="just">
                        <a:lnSpc>
                          <a:spcPct val="200000"/>
                        </a:lnSpc>
                        <a:spcAft>
                          <a:spcPts val="600"/>
                        </a:spcAft>
                      </a:pPr>
                      <a:r>
                        <a:rPr lang="en-US" sz="1200" dirty="0">
                          <a:latin typeface="Saira"/>
                        </a:rPr>
                        <a:t>  759663</a:t>
                      </a:r>
                    </a:p>
                  </a:txBody>
                  <a:tcPr marL="0" marR="0" marT="0" marB="0">
                    <a:noFill/>
                  </a:tcPr>
                </a:tc>
                <a:extLst>
                  <a:ext uri="{0D108BD9-81ED-4DB2-BD59-A6C34878D82A}">
                    <a16:rowId xmlns:a16="http://schemas.microsoft.com/office/drawing/2014/main" val="3935599494"/>
                  </a:ext>
                </a:extLst>
              </a:tr>
              <a:tr h="55423">
                <a:tc>
                  <a:txBody>
                    <a:bodyPr/>
                    <a:lstStyle/>
                    <a:p>
                      <a:pPr>
                        <a:lnSpc>
                          <a:spcPct val="200000"/>
                        </a:lnSpc>
                        <a:spcAft>
                          <a:spcPts val="600"/>
                        </a:spcAft>
                      </a:pPr>
                      <a:r>
                        <a:rPr lang="en-US" sz="1200" b="1" dirty="0">
                          <a:solidFill>
                            <a:schemeClr val="bg1"/>
                          </a:solidFill>
                          <a:latin typeface="Saira"/>
                        </a:rPr>
                        <a:t>  Macro avg</a:t>
                      </a:r>
                    </a:p>
                  </a:txBody>
                  <a:tcPr marL="0" marR="0" marT="0" marB="0">
                    <a:solidFill>
                      <a:schemeClr val="accent1">
                        <a:lumMod val="75000"/>
                      </a:schemeClr>
                    </a:solidFill>
                  </a:tcPr>
                </a:tc>
                <a:tc>
                  <a:txBody>
                    <a:bodyPr/>
                    <a:lstStyle/>
                    <a:p>
                      <a:pPr marL="53340">
                        <a:lnSpc>
                          <a:spcPct val="200000"/>
                        </a:lnSpc>
                        <a:spcAft>
                          <a:spcPts val="600"/>
                        </a:spcAft>
                      </a:pPr>
                      <a:r>
                        <a:rPr lang="en-US" sz="1200" dirty="0">
                          <a:latin typeface="Saira"/>
                        </a:rPr>
                        <a:t> 1.00</a:t>
                      </a:r>
                    </a:p>
                  </a:txBody>
                  <a:tcPr marL="0" marR="0" marT="0" marB="0">
                    <a:lnR w="12700" cap="flat" cmpd="sng" algn="ctr">
                      <a:noFill/>
                      <a:prstDash val="solid"/>
                      <a:round/>
                      <a:headEnd type="none" w="med" len="med"/>
                      <a:tailEnd type="none" w="med" len="med"/>
                    </a:lnR>
                    <a:noFill/>
                  </a:tcPr>
                </a:tc>
                <a:tc>
                  <a:txBody>
                    <a:bodyPr/>
                    <a:lstStyle/>
                    <a:p>
                      <a:pPr marL="28575">
                        <a:lnSpc>
                          <a:spcPct val="200000"/>
                        </a:lnSpc>
                        <a:spcAft>
                          <a:spcPts val="600"/>
                        </a:spcAft>
                      </a:pPr>
                      <a:r>
                        <a:rPr lang="en-US" sz="1200" dirty="0">
                          <a:latin typeface="Saira"/>
                        </a:rPr>
                        <a:t> 1.00</a:t>
                      </a:r>
                    </a:p>
                  </a:txBody>
                  <a:tcPr marL="0" marR="0" marT="0" marB="0">
                    <a:lnL w="12700" cap="flat" cmpd="sng" algn="ctr">
                      <a:noFill/>
                      <a:prstDash val="solid"/>
                      <a:round/>
                      <a:headEnd type="none" w="med" len="med"/>
                      <a:tailEnd type="none" w="med" len="med"/>
                    </a:lnL>
                    <a:noFill/>
                  </a:tcPr>
                </a:tc>
                <a:tc>
                  <a:txBody>
                    <a:bodyPr/>
                    <a:lstStyle/>
                    <a:p>
                      <a:pPr indent="61595">
                        <a:lnSpc>
                          <a:spcPct val="200000"/>
                        </a:lnSpc>
                        <a:spcAft>
                          <a:spcPts val="600"/>
                        </a:spcAft>
                      </a:pPr>
                      <a:r>
                        <a:rPr lang="en-US" sz="1200" dirty="0">
                          <a:latin typeface="Saira"/>
                        </a:rPr>
                        <a:t> 1.00</a:t>
                      </a:r>
                    </a:p>
                  </a:txBody>
                  <a:tcPr marL="0" marR="0" marT="0" marB="0">
                    <a:noFill/>
                  </a:tcPr>
                </a:tc>
                <a:tc>
                  <a:txBody>
                    <a:bodyPr/>
                    <a:lstStyle/>
                    <a:p>
                      <a:pPr marL="10795" algn="just">
                        <a:lnSpc>
                          <a:spcPct val="200000"/>
                        </a:lnSpc>
                        <a:spcAft>
                          <a:spcPts val="600"/>
                        </a:spcAft>
                      </a:pPr>
                      <a:r>
                        <a:rPr lang="en-US" sz="1200" dirty="0">
                          <a:latin typeface="Saira"/>
                        </a:rPr>
                        <a:t>  759663</a:t>
                      </a:r>
                    </a:p>
                  </a:txBody>
                  <a:tcPr marL="0" marR="0" marT="0" marB="0">
                    <a:noFill/>
                  </a:tcPr>
                </a:tc>
                <a:extLst>
                  <a:ext uri="{0D108BD9-81ED-4DB2-BD59-A6C34878D82A}">
                    <a16:rowId xmlns:a16="http://schemas.microsoft.com/office/drawing/2014/main" val="928505301"/>
                  </a:ext>
                </a:extLst>
              </a:tr>
              <a:tr h="55423">
                <a:tc>
                  <a:txBody>
                    <a:bodyPr/>
                    <a:lstStyle/>
                    <a:p>
                      <a:pPr>
                        <a:lnSpc>
                          <a:spcPct val="200000"/>
                        </a:lnSpc>
                        <a:spcAft>
                          <a:spcPts val="600"/>
                        </a:spcAft>
                      </a:pPr>
                      <a:r>
                        <a:rPr lang="en-US" sz="1200" b="1" dirty="0">
                          <a:solidFill>
                            <a:schemeClr val="bg1"/>
                          </a:solidFill>
                          <a:latin typeface="Saira"/>
                        </a:rPr>
                        <a:t> Weighted avg</a:t>
                      </a:r>
                    </a:p>
                  </a:txBody>
                  <a:tcPr marL="0" marR="0" marT="0" marB="0">
                    <a:solidFill>
                      <a:schemeClr val="accent1">
                        <a:lumMod val="75000"/>
                      </a:schemeClr>
                    </a:solidFill>
                  </a:tcPr>
                </a:tc>
                <a:tc>
                  <a:txBody>
                    <a:bodyPr/>
                    <a:lstStyle/>
                    <a:p>
                      <a:pPr marL="53340">
                        <a:lnSpc>
                          <a:spcPct val="200000"/>
                        </a:lnSpc>
                        <a:spcAft>
                          <a:spcPts val="600"/>
                        </a:spcAft>
                      </a:pPr>
                      <a:r>
                        <a:rPr lang="en-US" sz="1200" dirty="0">
                          <a:latin typeface="Saira"/>
                        </a:rPr>
                        <a:t> 1.00</a:t>
                      </a:r>
                    </a:p>
                  </a:txBody>
                  <a:tcPr marL="0" marR="0" marT="0" marB="0">
                    <a:lnR w="12700" cap="flat" cmpd="sng" algn="ctr">
                      <a:noFill/>
                      <a:prstDash val="solid"/>
                      <a:round/>
                      <a:headEnd type="none" w="med" len="med"/>
                      <a:tailEnd type="none" w="med" len="med"/>
                    </a:lnR>
                    <a:noFill/>
                  </a:tcPr>
                </a:tc>
                <a:tc>
                  <a:txBody>
                    <a:bodyPr/>
                    <a:lstStyle/>
                    <a:p>
                      <a:pPr marL="28575">
                        <a:lnSpc>
                          <a:spcPct val="200000"/>
                        </a:lnSpc>
                        <a:spcAft>
                          <a:spcPts val="600"/>
                        </a:spcAft>
                      </a:pPr>
                      <a:r>
                        <a:rPr lang="en-US" sz="1200" dirty="0">
                          <a:latin typeface="Saira"/>
                        </a:rPr>
                        <a:t> 1.00</a:t>
                      </a:r>
                    </a:p>
                  </a:txBody>
                  <a:tcPr marL="0" marR="0" marT="0" marB="0">
                    <a:lnL w="12700" cap="flat" cmpd="sng" algn="ctr">
                      <a:noFill/>
                      <a:prstDash val="solid"/>
                      <a:round/>
                      <a:headEnd type="none" w="med" len="med"/>
                      <a:tailEnd type="none" w="med" len="med"/>
                    </a:lnL>
                    <a:noFill/>
                  </a:tcPr>
                </a:tc>
                <a:tc>
                  <a:txBody>
                    <a:bodyPr/>
                    <a:lstStyle/>
                    <a:p>
                      <a:pPr indent="61595">
                        <a:lnSpc>
                          <a:spcPct val="200000"/>
                        </a:lnSpc>
                        <a:spcAft>
                          <a:spcPts val="600"/>
                        </a:spcAft>
                      </a:pPr>
                      <a:r>
                        <a:rPr lang="en-US" sz="1200" dirty="0">
                          <a:latin typeface="Saira"/>
                        </a:rPr>
                        <a:t> 1.00</a:t>
                      </a:r>
                    </a:p>
                  </a:txBody>
                  <a:tcPr marL="0" marR="0" marT="0" marB="0">
                    <a:noFill/>
                  </a:tcPr>
                </a:tc>
                <a:tc>
                  <a:txBody>
                    <a:bodyPr/>
                    <a:lstStyle/>
                    <a:p>
                      <a:pPr marL="10795" algn="just">
                        <a:lnSpc>
                          <a:spcPct val="200000"/>
                        </a:lnSpc>
                        <a:spcAft>
                          <a:spcPts val="600"/>
                        </a:spcAft>
                      </a:pPr>
                      <a:r>
                        <a:rPr lang="en-US" sz="1200" dirty="0">
                          <a:latin typeface="Saira"/>
                        </a:rPr>
                        <a:t>  759663</a:t>
                      </a:r>
                    </a:p>
                  </a:txBody>
                  <a:tcPr marL="0" marR="0" marT="0" marB="0">
                    <a:noFill/>
                  </a:tcPr>
                </a:tc>
                <a:extLst>
                  <a:ext uri="{0D108BD9-81ED-4DB2-BD59-A6C34878D82A}">
                    <a16:rowId xmlns:a16="http://schemas.microsoft.com/office/drawing/2014/main" val="1885552323"/>
                  </a:ext>
                </a:extLst>
              </a:tr>
            </a:tbl>
          </a:graphicData>
        </a:graphic>
      </p:graphicFrame>
      <p:graphicFrame>
        <p:nvGraphicFramePr>
          <p:cNvPr id="3" name="Table 2">
            <a:extLst>
              <a:ext uri="{FF2B5EF4-FFF2-40B4-BE49-F238E27FC236}">
                <a16:creationId xmlns:a16="http://schemas.microsoft.com/office/drawing/2014/main" id="{ACE443E8-4357-0D0D-ECA7-42B314298EA7}"/>
              </a:ext>
            </a:extLst>
          </p:cNvPr>
          <p:cNvGraphicFramePr>
            <a:graphicFrameLocks noGrp="1"/>
          </p:cNvGraphicFramePr>
          <p:nvPr/>
        </p:nvGraphicFramePr>
        <p:xfrm>
          <a:off x="4277802" y="3350552"/>
          <a:ext cx="4518492" cy="1258316"/>
        </p:xfrm>
        <a:graphic>
          <a:graphicData uri="http://schemas.openxmlformats.org/drawingml/2006/table">
            <a:tbl>
              <a:tblPr bandRow="1">
                <a:tableStyleId>{2D5ABB26-0587-4C30-8999-92F81FD0307C}</a:tableStyleId>
              </a:tblPr>
              <a:tblGrid>
                <a:gridCol w="1089328">
                  <a:extLst>
                    <a:ext uri="{9D8B030D-6E8A-4147-A177-3AD203B41FA5}">
                      <a16:colId xmlns:a16="http://schemas.microsoft.com/office/drawing/2014/main" val="4176194860"/>
                    </a:ext>
                  </a:extLst>
                </a:gridCol>
                <a:gridCol w="563359">
                  <a:extLst>
                    <a:ext uri="{9D8B030D-6E8A-4147-A177-3AD203B41FA5}">
                      <a16:colId xmlns:a16="http://schemas.microsoft.com/office/drawing/2014/main" val="2075933345"/>
                    </a:ext>
                  </a:extLst>
                </a:gridCol>
                <a:gridCol w="1060474">
                  <a:extLst>
                    <a:ext uri="{9D8B030D-6E8A-4147-A177-3AD203B41FA5}">
                      <a16:colId xmlns:a16="http://schemas.microsoft.com/office/drawing/2014/main" val="2954425129"/>
                    </a:ext>
                  </a:extLst>
                </a:gridCol>
                <a:gridCol w="1115564">
                  <a:extLst>
                    <a:ext uri="{9D8B030D-6E8A-4147-A177-3AD203B41FA5}">
                      <a16:colId xmlns:a16="http://schemas.microsoft.com/office/drawing/2014/main" val="4185281142"/>
                    </a:ext>
                  </a:extLst>
                </a:gridCol>
                <a:gridCol w="689767">
                  <a:extLst>
                    <a:ext uri="{9D8B030D-6E8A-4147-A177-3AD203B41FA5}">
                      <a16:colId xmlns:a16="http://schemas.microsoft.com/office/drawing/2014/main" val="2428772074"/>
                    </a:ext>
                  </a:extLst>
                </a:gridCol>
              </a:tblGrid>
              <a:tr h="275012">
                <a:tc>
                  <a:txBody>
                    <a:bodyPr/>
                    <a:lstStyle/>
                    <a:p>
                      <a:pPr marR="87630" algn="r">
                        <a:lnSpc>
                          <a:spcPct val="200000"/>
                        </a:lnSpc>
                        <a:spcAft>
                          <a:spcPts val="600"/>
                        </a:spcAft>
                      </a:pPr>
                      <a:r>
                        <a:rPr lang="en-US" sz="1200" dirty="0">
                          <a:latin typeface="Saira"/>
                        </a:rPr>
                        <a:t>…</a:t>
                      </a:r>
                    </a:p>
                  </a:txBody>
                  <a:tcPr marL="0" marR="0" marT="0" marB="0">
                    <a:solidFill>
                      <a:schemeClr val="accent1">
                        <a:lumMod val="40000"/>
                        <a:lumOff val="60000"/>
                      </a:schemeClr>
                    </a:solidFill>
                  </a:tcPr>
                </a:tc>
                <a:tc>
                  <a:txBody>
                    <a:bodyPr/>
                    <a:lstStyle/>
                    <a:p>
                      <a:pPr marR="75565" algn="r">
                        <a:lnSpc>
                          <a:spcPct val="200000"/>
                        </a:lnSpc>
                        <a:spcAft>
                          <a:spcPts val="600"/>
                        </a:spcAft>
                      </a:pPr>
                      <a:r>
                        <a:rPr lang="en-US" sz="1200" dirty="0">
                          <a:latin typeface="Saira"/>
                        </a:rPr>
                        <a:t>…</a:t>
                      </a:r>
                    </a:p>
                  </a:txBody>
                  <a:tcPr marL="0" marR="0" marT="0" marB="0">
                    <a:lnR w="12700" cap="flat" cmpd="sng" algn="ctr">
                      <a:noFill/>
                      <a:prstDash val="solid"/>
                      <a:round/>
                      <a:headEnd type="none" w="med" len="med"/>
                      <a:tailEnd type="none" w="med" len="med"/>
                    </a:lnR>
                    <a:noFill/>
                  </a:tcPr>
                </a:tc>
                <a:tc>
                  <a:txBody>
                    <a:bodyPr/>
                    <a:lstStyle/>
                    <a:p>
                      <a:pPr marR="86995" algn="r">
                        <a:lnSpc>
                          <a:spcPct val="200000"/>
                        </a:lnSpc>
                        <a:spcAft>
                          <a:spcPts val="600"/>
                        </a:spcAft>
                      </a:pPr>
                      <a:r>
                        <a:rPr lang="en-US" sz="1200" dirty="0">
                          <a:latin typeface="Saira"/>
                        </a:rPr>
                        <a:t>…</a:t>
                      </a:r>
                    </a:p>
                  </a:txBody>
                  <a:tcPr marL="0" marR="0" marT="0" marB="0">
                    <a:lnL w="12700" cap="flat" cmpd="sng" algn="ctr">
                      <a:noFill/>
                      <a:prstDash val="solid"/>
                      <a:round/>
                      <a:headEnd type="none" w="med" len="med"/>
                      <a:tailEnd type="none" w="med" len="med"/>
                    </a:lnL>
                    <a:noFill/>
                  </a:tcPr>
                </a:tc>
                <a:tc>
                  <a:txBody>
                    <a:bodyPr/>
                    <a:lstStyle/>
                    <a:p>
                      <a:pPr marR="119380" algn="r">
                        <a:lnSpc>
                          <a:spcPct val="200000"/>
                        </a:lnSpc>
                        <a:spcAft>
                          <a:spcPts val="600"/>
                        </a:spcAft>
                      </a:pPr>
                      <a:r>
                        <a:rPr lang="en-US" sz="1200" dirty="0">
                          <a:latin typeface="Saira"/>
                        </a:rPr>
                        <a:t>…</a:t>
                      </a:r>
                    </a:p>
                  </a:txBody>
                  <a:tcPr marL="0" marR="0" marT="0" marB="0">
                    <a:noFill/>
                  </a:tcPr>
                </a:tc>
                <a:tc>
                  <a:txBody>
                    <a:bodyPr/>
                    <a:lstStyle/>
                    <a:p>
                      <a:pPr marR="91440" algn="r">
                        <a:lnSpc>
                          <a:spcPct val="200000"/>
                        </a:lnSpc>
                        <a:spcAft>
                          <a:spcPts val="600"/>
                        </a:spcAft>
                      </a:pPr>
                      <a:r>
                        <a:rPr lang="en-US" sz="1200" dirty="0">
                          <a:latin typeface="Saira"/>
                        </a:rPr>
                        <a:t>…</a:t>
                      </a:r>
                    </a:p>
                  </a:txBody>
                  <a:tcPr marL="0" marR="0" marT="0" marB="0">
                    <a:noFill/>
                  </a:tcPr>
                </a:tc>
                <a:extLst>
                  <a:ext uri="{0D108BD9-81ED-4DB2-BD59-A6C34878D82A}">
                    <a16:rowId xmlns:a16="http://schemas.microsoft.com/office/drawing/2014/main" val="314752102"/>
                  </a:ext>
                </a:extLst>
              </a:tr>
              <a:tr h="275012">
                <a:tc>
                  <a:txBody>
                    <a:bodyPr/>
                    <a:lstStyle/>
                    <a:p>
                      <a:pPr marR="87630" algn="r">
                        <a:lnSpc>
                          <a:spcPct val="200000"/>
                        </a:lnSpc>
                        <a:spcAft>
                          <a:spcPts val="600"/>
                        </a:spcAft>
                      </a:pPr>
                      <a:r>
                        <a:rPr lang="en-US" sz="1200" dirty="0">
                          <a:latin typeface="Saira"/>
                        </a:rPr>
                        <a:t>  361</a:t>
                      </a:r>
                    </a:p>
                  </a:txBody>
                  <a:tcPr marL="0" marR="0" marT="0" marB="0">
                    <a:solidFill>
                      <a:schemeClr val="accent1">
                        <a:lumMod val="40000"/>
                        <a:lumOff val="60000"/>
                      </a:schemeClr>
                    </a:solidFill>
                  </a:tcPr>
                </a:tc>
                <a:tc>
                  <a:txBody>
                    <a:bodyPr/>
                    <a:lstStyle/>
                    <a:p>
                      <a:pPr marR="75565" algn="r">
                        <a:lnSpc>
                          <a:spcPct val="200000"/>
                        </a:lnSpc>
                        <a:spcAft>
                          <a:spcPts val="600"/>
                        </a:spcAft>
                      </a:pPr>
                      <a:r>
                        <a:rPr lang="en-US" sz="1200" dirty="0">
                          <a:latin typeface="Saira"/>
                        </a:rPr>
                        <a:t>0.80</a:t>
                      </a:r>
                    </a:p>
                  </a:txBody>
                  <a:tcPr marL="0" marR="0" marT="0" marB="0">
                    <a:lnR w="12700" cap="flat" cmpd="sng" algn="ctr">
                      <a:noFill/>
                      <a:prstDash val="solid"/>
                      <a:round/>
                      <a:headEnd type="none" w="med" len="med"/>
                      <a:tailEnd type="none" w="med" len="med"/>
                    </a:lnR>
                    <a:noFill/>
                  </a:tcPr>
                </a:tc>
                <a:tc>
                  <a:txBody>
                    <a:bodyPr/>
                    <a:lstStyle/>
                    <a:p>
                      <a:pPr marR="86995" algn="r">
                        <a:lnSpc>
                          <a:spcPct val="200000"/>
                        </a:lnSpc>
                        <a:spcAft>
                          <a:spcPts val="600"/>
                        </a:spcAft>
                      </a:pPr>
                      <a:r>
                        <a:rPr lang="en-US" sz="1200" dirty="0">
                          <a:latin typeface="Saira"/>
                        </a:rPr>
                        <a:t>0.87</a:t>
                      </a:r>
                    </a:p>
                  </a:txBody>
                  <a:tcPr marL="0" marR="0" marT="0" marB="0">
                    <a:lnL w="12700" cap="flat" cmpd="sng" algn="ctr">
                      <a:noFill/>
                      <a:prstDash val="solid"/>
                      <a:round/>
                      <a:headEnd type="none" w="med" len="med"/>
                      <a:tailEnd type="none" w="med" len="med"/>
                    </a:lnL>
                    <a:noFill/>
                  </a:tcPr>
                </a:tc>
                <a:tc>
                  <a:txBody>
                    <a:bodyPr/>
                    <a:lstStyle/>
                    <a:p>
                      <a:pPr marR="119380" algn="r">
                        <a:lnSpc>
                          <a:spcPct val="200000"/>
                        </a:lnSpc>
                        <a:spcAft>
                          <a:spcPts val="600"/>
                        </a:spcAft>
                      </a:pPr>
                      <a:r>
                        <a:rPr lang="en-US" sz="1200" dirty="0">
                          <a:latin typeface="Saira"/>
                        </a:rPr>
                        <a:t>0.83</a:t>
                      </a:r>
                    </a:p>
                  </a:txBody>
                  <a:tcPr marL="0" marR="0" marT="0" marB="0">
                    <a:noFill/>
                  </a:tcPr>
                </a:tc>
                <a:tc>
                  <a:txBody>
                    <a:bodyPr/>
                    <a:lstStyle/>
                    <a:p>
                      <a:pPr marR="91440" algn="r">
                        <a:lnSpc>
                          <a:spcPct val="200000"/>
                        </a:lnSpc>
                        <a:spcAft>
                          <a:spcPts val="600"/>
                        </a:spcAft>
                      </a:pPr>
                      <a:r>
                        <a:rPr lang="en-US" sz="1200" dirty="0">
                          <a:latin typeface="Saira"/>
                        </a:rPr>
                        <a:t>113</a:t>
                      </a:r>
                    </a:p>
                  </a:txBody>
                  <a:tcPr marL="0" marR="0" marT="0" marB="0">
                    <a:noFill/>
                  </a:tcPr>
                </a:tc>
                <a:extLst>
                  <a:ext uri="{0D108BD9-81ED-4DB2-BD59-A6C34878D82A}">
                    <a16:rowId xmlns:a16="http://schemas.microsoft.com/office/drawing/2014/main" val="3881423972"/>
                  </a:ext>
                </a:extLst>
              </a:tr>
              <a:tr h="275012">
                <a:tc>
                  <a:txBody>
                    <a:bodyPr/>
                    <a:lstStyle/>
                    <a:p>
                      <a:pPr marR="87630" algn="r">
                        <a:lnSpc>
                          <a:spcPct val="200000"/>
                        </a:lnSpc>
                        <a:spcAft>
                          <a:spcPts val="600"/>
                        </a:spcAft>
                      </a:pPr>
                      <a:r>
                        <a:rPr lang="en-US" sz="1200" dirty="0">
                          <a:latin typeface="Saira"/>
                        </a:rPr>
                        <a:t> 6453</a:t>
                      </a:r>
                    </a:p>
                  </a:txBody>
                  <a:tcPr marL="0" marR="0" marT="0" marB="0">
                    <a:solidFill>
                      <a:schemeClr val="accent1">
                        <a:lumMod val="40000"/>
                        <a:lumOff val="60000"/>
                      </a:schemeClr>
                    </a:solidFill>
                  </a:tcPr>
                </a:tc>
                <a:tc>
                  <a:txBody>
                    <a:bodyPr/>
                    <a:lstStyle/>
                    <a:p>
                      <a:pPr marR="75565" algn="r">
                        <a:lnSpc>
                          <a:spcPct val="200000"/>
                        </a:lnSpc>
                        <a:spcAft>
                          <a:spcPts val="600"/>
                        </a:spcAft>
                      </a:pPr>
                      <a:r>
                        <a:rPr lang="en-US" sz="1200" dirty="0">
                          <a:latin typeface="Saira"/>
                        </a:rPr>
                        <a:t>0.59</a:t>
                      </a:r>
                    </a:p>
                  </a:txBody>
                  <a:tcPr marL="0" marR="0" marT="0" marB="0">
                    <a:lnR w="12700" cap="flat" cmpd="sng" algn="ctr">
                      <a:noFill/>
                      <a:prstDash val="solid"/>
                      <a:round/>
                      <a:headEnd type="none" w="med" len="med"/>
                      <a:tailEnd type="none" w="med" len="med"/>
                    </a:lnR>
                    <a:noFill/>
                  </a:tcPr>
                </a:tc>
                <a:tc>
                  <a:txBody>
                    <a:bodyPr/>
                    <a:lstStyle/>
                    <a:p>
                      <a:pPr marR="86995" algn="r">
                        <a:lnSpc>
                          <a:spcPct val="200000"/>
                        </a:lnSpc>
                        <a:spcAft>
                          <a:spcPts val="600"/>
                        </a:spcAft>
                      </a:pPr>
                      <a:r>
                        <a:rPr lang="en-US" sz="1200" dirty="0">
                          <a:latin typeface="Saira"/>
                        </a:rPr>
                        <a:t>0.47</a:t>
                      </a:r>
                    </a:p>
                  </a:txBody>
                  <a:tcPr marL="0" marR="0" marT="0" marB="0">
                    <a:lnL w="12700" cap="flat" cmpd="sng" algn="ctr">
                      <a:noFill/>
                      <a:prstDash val="solid"/>
                      <a:round/>
                      <a:headEnd type="none" w="med" len="med"/>
                      <a:tailEnd type="none" w="med" len="med"/>
                    </a:lnL>
                    <a:noFill/>
                  </a:tcPr>
                </a:tc>
                <a:tc>
                  <a:txBody>
                    <a:bodyPr/>
                    <a:lstStyle/>
                    <a:p>
                      <a:pPr marR="119380" algn="r">
                        <a:lnSpc>
                          <a:spcPct val="200000"/>
                        </a:lnSpc>
                        <a:spcAft>
                          <a:spcPts val="600"/>
                        </a:spcAft>
                      </a:pPr>
                      <a:r>
                        <a:rPr lang="en-US" sz="1200" dirty="0">
                          <a:latin typeface="Saira"/>
                        </a:rPr>
                        <a:t>0.52</a:t>
                      </a:r>
                    </a:p>
                  </a:txBody>
                  <a:tcPr marL="0" marR="0" marT="0" marB="0">
                    <a:noFill/>
                  </a:tcPr>
                </a:tc>
                <a:tc>
                  <a:txBody>
                    <a:bodyPr/>
                    <a:lstStyle/>
                    <a:p>
                      <a:pPr marR="91440" algn="r">
                        <a:lnSpc>
                          <a:spcPct val="200000"/>
                        </a:lnSpc>
                        <a:spcAft>
                          <a:spcPts val="600"/>
                        </a:spcAft>
                      </a:pPr>
                      <a:r>
                        <a:rPr lang="en-US" sz="1200" dirty="0">
                          <a:latin typeface="Saira"/>
                        </a:rPr>
                        <a:t>47</a:t>
                      </a:r>
                    </a:p>
                  </a:txBody>
                  <a:tcPr marL="0" marR="0" marT="0" marB="0">
                    <a:noFill/>
                  </a:tcPr>
                </a:tc>
                <a:extLst>
                  <a:ext uri="{0D108BD9-81ED-4DB2-BD59-A6C34878D82A}">
                    <a16:rowId xmlns:a16="http://schemas.microsoft.com/office/drawing/2014/main" val="1282884701"/>
                  </a:ext>
                </a:extLst>
              </a:tr>
              <a:tr h="275012">
                <a:tc>
                  <a:txBody>
                    <a:bodyPr/>
                    <a:lstStyle/>
                    <a:p>
                      <a:pPr marR="87630" algn="r">
                        <a:lnSpc>
                          <a:spcPct val="200000"/>
                        </a:lnSpc>
                        <a:spcAft>
                          <a:spcPts val="600"/>
                        </a:spcAft>
                      </a:pPr>
                      <a:r>
                        <a:rPr lang="en-US" sz="1200" dirty="0">
                          <a:latin typeface="Saira"/>
                        </a:rPr>
                        <a:t> 6448</a:t>
                      </a:r>
                    </a:p>
                  </a:txBody>
                  <a:tcPr marL="0" marR="0" marT="0" marB="0">
                    <a:solidFill>
                      <a:schemeClr val="accent1">
                        <a:lumMod val="40000"/>
                        <a:lumOff val="60000"/>
                      </a:schemeClr>
                    </a:solidFill>
                  </a:tcPr>
                </a:tc>
                <a:tc>
                  <a:txBody>
                    <a:bodyPr/>
                    <a:lstStyle/>
                    <a:p>
                      <a:pPr marR="75565" algn="r">
                        <a:lnSpc>
                          <a:spcPct val="200000"/>
                        </a:lnSpc>
                        <a:spcAft>
                          <a:spcPts val="600"/>
                        </a:spcAft>
                      </a:pPr>
                      <a:r>
                        <a:rPr lang="en-US" sz="1200">
                          <a:latin typeface="Saira"/>
                        </a:rPr>
                        <a:t>0.00</a:t>
                      </a:r>
                    </a:p>
                  </a:txBody>
                  <a:tcPr marL="0" marR="0" marT="0" marB="0">
                    <a:lnR w="12700" cap="flat" cmpd="sng" algn="ctr">
                      <a:noFill/>
                      <a:prstDash val="solid"/>
                      <a:round/>
                      <a:headEnd type="none" w="med" len="med"/>
                      <a:tailEnd type="none" w="med" len="med"/>
                    </a:lnR>
                    <a:noFill/>
                  </a:tcPr>
                </a:tc>
                <a:tc>
                  <a:txBody>
                    <a:bodyPr/>
                    <a:lstStyle/>
                    <a:p>
                      <a:pPr marR="86995" algn="r">
                        <a:lnSpc>
                          <a:spcPct val="200000"/>
                        </a:lnSpc>
                        <a:spcAft>
                          <a:spcPts val="600"/>
                        </a:spcAft>
                      </a:pPr>
                      <a:r>
                        <a:rPr lang="en-US" sz="1200">
                          <a:latin typeface="Saira"/>
                        </a:rPr>
                        <a:t>0.00</a:t>
                      </a:r>
                    </a:p>
                  </a:txBody>
                  <a:tcPr marL="0" marR="0" marT="0" marB="0">
                    <a:lnL w="12700" cap="flat" cmpd="sng" algn="ctr">
                      <a:noFill/>
                      <a:prstDash val="solid"/>
                      <a:round/>
                      <a:headEnd type="none" w="med" len="med"/>
                      <a:tailEnd type="none" w="med" len="med"/>
                    </a:lnL>
                    <a:noFill/>
                  </a:tcPr>
                </a:tc>
                <a:tc>
                  <a:txBody>
                    <a:bodyPr/>
                    <a:lstStyle/>
                    <a:p>
                      <a:pPr marR="119380" algn="r">
                        <a:lnSpc>
                          <a:spcPct val="200000"/>
                        </a:lnSpc>
                        <a:spcAft>
                          <a:spcPts val="600"/>
                        </a:spcAft>
                      </a:pPr>
                      <a:r>
                        <a:rPr lang="en-US" sz="1200" dirty="0">
                          <a:latin typeface="Saira"/>
                        </a:rPr>
                        <a:t>0.00</a:t>
                      </a:r>
                    </a:p>
                  </a:txBody>
                  <a:tcPr marL="0" marR="0" marT="0" marB="0">
                    <a:noFill/>
                  </a:tcPr>
                </a:tc>
                <a:tc>
                  <a:txBody>
                    <a:bodyPr/>
                    <a:lstStyle/>
                    <a:p>
                      <a:pPr marR="91440" algn="r">
                        <a:lnSpc>
                          <a:spcPct val="200000"/>
                        </a:lnSpc>
                        <a:spcAft>
                          <a:spcPts val="600"/>
                        </a:spcAft>
                      </a:pPr>
                      <a:r>
                        <a:rPr lang="en-US" sz="1200" dirty="0">
                          <a:latin typeface="Saira"/>
                        </a:rPr>
                        <a:t>1</a:t>
                      </a:r>
                    </a:p>
                  </a:txBody>
                  <a:tcPr marL="0" marR="0" marT="0" marB="0">
                    <a:noFill/>
                  </a:tcPr>
                </a:tc>
                <a:extLst>
                  <a:ext uri="{0D108BD9-81ED-4DB2-BD59-A6C34878D82A}">
                    <a16:rowId xmlns:a16="http://schemas.microsoft.com/office/drawing/2014/main" val="3202420638"/>
                  </a:ext>
                </a:extLst>
              </a:tr>
            </a:tbl>
          </a:graphicData>
        </a:graphic>
      </p:graphicFrame>
      <p:sp>
        <p:nvSpPr>
          <p:cNvPr id="5" name="Slide Number Placeholder 5">
            <a:extLst>
              <a:ext uri="{FF2B5EF4-FFF2-40B4-BE49-F238E27FC236}">
                <a16:creationId xmlns:a16="http://schemas.microsoft.com/office/drawing/2014/main" id="{4EA22819-2E33-D4D5-89AF-C9E7DEA77CC9}"/>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30</a:t>
            </a:fld>
            <a:endParaRPr lang="fr-FR" altLang="fr-FR" sz="1000" dirty="0">
              <a:solidFill>
                <a:schemeClr val="bg1"/>
              </a:solidFill>
              <a:latin typeface="Saira"/>
            </a:endParaRPr>
          </a:p>
        </p:txBody>
      </p:sp>
      <p:sp>
        <p:nvSpPr>
          <p:cNvPr id="6" name="TextBox 5">
            <a:extLst>
              <a:ext uri="{FF2B5EF4-FFF2-40B4-BE49-F238E27FC236}">
                <a16:creationId xmlns:a16="http://schemas.microsoft.com/office/drawing/2014/main" id="{C8A1D083-E027-E9F8-F040-1F5F133EC291}"/>
              </a:ext>
            </a:extLst>
          </p:cNvPr>
          <p:cNvSpPr txBox="1"/>
          <p:nvPr/>
        </p:nvSpPr>
        <p:spPr>
          <a:xfrm>
            <a:off x="4212867" y="3022068"/>
            <a:ext cx="3491947" cy="276999"/>
          </a:xfrm>
          <a:prstGeom prst="rect">
            <a:avLst/>
          </a:prstGeom>
          <a:noFill/>
        </p:spPr>
        <p:txBody>
          <a:bodyPr wrap="square" rtlCol="0">
            <a:spAutoFit/>
          </a:bodyPr>
          <a:lstStyle/>
          <a:p>
            <a:pPr algn="l"/>
            <a:r>
              <a:rPr lang="en-US" sz="1200" dirty="0">
                <a:latin typeface="Saira" pitchFamily="2" charset="77"/>
              </a:rPr>
              <a:t>Individual verbal noun prediction scores</a:t>
            </a:r>
          </a:p>
        </p:txBody>
      </p:sp>
    </p:spTree>
    <p:extLst>
      <p:ext uri="{BB962C8B-B14F-4D97-AF65-F5344CB8AC3E}">
        <p14:creationId xmlns:p14="http://schemas.microsoft.com/office/powerpoint/2010/main" val="3559030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Decision Tree: Implementation Issues</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a:lnSpc>
                <a:spcPct val="100000"/>
              </a:lnSpc>
            </a:pPr>
            <a:r>
              <a:rPr lang="en-GB" sz="2000" dirty="0"/>
              <a:t>DT not suitable for variables continuous in nature [Bansal et al. (2022)]</a:t>
            </a:r>
          </a:p>
          <a:p>
            <a:pPr marL="971550" lvl="1" indent="-342900">
              <a:lnSpc>
                <a:spcPct val="100000"/>
              </a:lnSpc>
              <a:buFont typeface="Arial" panose="020B0604020202020204" pitchFamily="34" charset="0"/>
              <a:buChar char="•"/>
            </a:pPr>
            <a:r>
              <a:rPr lang="en-GB" sz="1850" dirty="0"/>
              <a:t>Integers instead of floats =&gt; the F1-score 77% to 100%.</a:t>
            </a:r>
          </a:p>
          <a:p>
            <a:pPr marL="4854575">
              <a:lnSpc>
                <a:spcPct val="100000"/>
              </a:lnSpc>
              <a:tabLst>
                <a:tab pos="5203825" algn="l"/>
              </a:tabLst>
            </a:pPr>
            <a:endParaRPr lang="en-GB" sz="1600" dirty="0"/>
          </a:p>
          <a:p>
            <a:pPr marL="5486400">
              <a:lnSpc>
                <a:spcPct val="100000"/>
              </a:lnSpc>
              <a:tabLst>
                <a:tab pos="5203825" algn="l"/>
              </a:tabLst>
            </a:pPr>
            <a:r>
              <a:rPr lang="en-GB" sz="1600" dirty="0"/>
              <a:t>Debian 11 (bullseye)</a:t>
            </a:r>
            <a:br>
              <a:rPr lang="en-GB" sz="1600" dirty="0"/>
            </a:br>
            <a:r>
              <a:rPr lang="en-GB" sz="1600" dirty="0"/>
              <a:t>Ubuntu 22.04.2 LTS (jammy).</a:t>
            </a:r>
          </a:p>
          <a:p>
            <a:pPr marL="5486400">
              <a:lnSpc>
                <a:spcPct val="100000"/>
              </a:lnSpc>
              <a:tabLst>
                <a:tab pos="5203825" algn="l"/>
              </a:tabLst>
            </a:pPr>
            <a:r>
              <a:rPr lang="en-GB" sz="1600" dirty="0"/>
              <a:t>Python 3.9</a:t>
            </a:r>
            <a:br>
              <a:rPr lang="en-GB" sz="1600" dirty="0"/>
            </a:br>
            <a:r>
              <a:rPr lang="en-GB" sz="1600" dirty="0"/>
              <a:t>Unix-tools (awk, </a:t>
            </a:r>
            <a:r>
              <a:rPr lang="en-GB" sz="1600" dirty="0" err="1"/>
              <a:t>sed</a:t>
            </a:r>
            <a:r>
              <a:rPr lang="en-GB" sz="1600" dirty="0"/>
              <a:t> ...).</a:t>
            </a:r>
          </a:p>
          <a:p>
            <a:pPr marL="4854575">
              <a:lnSpc>
                <a:spcPct val="100000"/>
              </a:lnSpc>
              <a:tabLst>
                <a:tab pos="5203825" algn="l"/>
              </a:tabLst>
            </a:pPr>
            <a:endParaRPr lang="en-GB" sz="2000" dirty="0"/>
          </a:p>
          <a:p>
            <a:pPr>
              <a:lnSpc>
                <a:spcPct val="100000"/>
              </a:lnSpc>
            </a:pPr>
            <a:r>
              <a:rPr lang="en-GB" sz="2000" dirty="0"/>
              <a:t>SVM model calculation problem</a:t>
            </a:r>
          </a:p>
          <a:p>
            <a:pPr marL="971550" lvl="1" indent="-342900">
              <a:lnSpc>
                <a:spcPct val="100000"/>
              </a:lnSpc>
              <a:buFont typeface="Arial" panose="020B0604020202020204" pitchFamily="34" charset="0"/>
              <a:buChar char="•"/>
            </a:pPr>
            <a:r>
              <a:rPr lang="en-GB" sz="1850" dirty="0"/>
              <a:t>&gt; 100 times longer the DT with only 100,000 rows of input data (instead of 4 M), using maximum cores for parallel computations</a:t>
            </a:r>
            <a:endParaRPr lang="en-GB" sz="2000" dirty="0"/>
          </a:p>
          <a:p>
            <a:pPr marL="5486400">
              <a:lnSpc>
                <a:spcPct val="100000"/>
              </a:lnSpc>
            </a:pPr>
            <a:endParaRPr lang="en-GB" sz="2000" dirty="0"/>
          </a:p>
          <a:p>
            <a:pPr>
              <a:lnSpc>
                <a:spcPct val="100000"/>
              </a:lnSpc>
            </a:pPr>
            <a:endParaRPr lang="en-GB" sz="2000" dirty="0"/>
          </a:p>
          <a:p>
            <a:pPr>
              <a:lnSpc>
                <a:spcPct val="100000"/>
              </a:lnSpc>
            </a:pPr>
            <a:endParaRPr lang="en-GB" sz="2000" dirty="0"/>
          </a:p>
          <a:p>
            <a:pPr>
              <a:lnSpc>
                <a:spcPct val="100000"/>
              </a:lnSpc>
            </a:pPr>
            <a:endParaRPr lang="en-GB" sz="2000" dirty="0"/>
          </a:p>
          <a:p>
            <a:pPr>
              <a:lnSpc>
                <a:spcPct val="100000"/>
              </a:lnSpc>
            </a:pPr>
            <a:endParaRPr lang="en-GB" sz="2000" dirty="0"/>
          </a:p>
          <a:p>
            <a:pPr>
              <a:lnSpc>
                <a:spcPct val="100000"/>
              </a:lnSpc>
            </a:pPr>
            <a:endParaRPr lang="en-GB" sz="2000" dirty="0"/>
          </a:p>
          <a:p>
            <a:pPr marL="3255963">
              <a:lnSpc>
                <a:spcPct val="100000"/>
              </a:lnSpc>
            </a:pPr>
            <a:endParaRPr lang="en-GB" sz="2000" dirty="0"/>
          </a:p>
          <a:p>
            <a:pPr>
              <a:lnSpc>
                <a:spcPct val="100000"/>
              </a:lnSpc>
            </a:pPr>
            <a:endParaRPr lang="en-GB" sz="2000" dirty="0"/>
          </a:p>
        </p:txBody>
      </p:sp>
      <p:graphicFrame>
        <p:nvGraphicFramePr>
          <p:cNvPr id="5" name="Table 4">
            <a:extLst>
              <a:ext uri="{FF2B5EF4-FFF2-40B4-BE49-F238E27FC236}">
                <a16:creationId xmlns:a16="http://schemas.microsoft.com/office/drawing/2014/main" id="{8ABDD5F8-D055-A5A3-546C-1C9A0195B1AA}"/>
              </a:ext>
            </a:extLst>
          </p:cNvPr>
          <p:cNvGraphicFramePr>
            <a:graphicFrameLocks noGrp="1"/>
          </p:cNvGraphicFramePr>
          <p:nvPr>
            <p:extLst>
              <p:ext uri="{D42A27DB-BD31-4B8C-83A1-F6EECF244321}">
                <p14:modId xmlns:p14="http://schemas.microsoft.com/office/powerpoint/2010/main" val="2376858019"/>
              </p:ext>
            </p:extLst>
          </p:nvPr>
        </p:nvGraphicFramePr>
        <p:xfrm>
          <a:off x="757574" y="1942520"/>
          <a:ext cx="4552544" cy="1806956"/>
        </p:xfrm>
        <a:graphic>
          <a:graphicData uri="http://schemas.openxmlformats.org/drawingml/2006/table">
            <a:tbl>
              <a:tblPr bandRow="1">
                <a:tableStyleId>{2D5ABB26-0587-4C30-8999-92F81FD0307C}</a:tableStyleId>
              </a:tblPr>
              <a:tblGrid>
                <a:gridCol w="1089497">
                  <a:extLst>
                    <a:ext uri="{9D8B030D-6E8A-4147-A177-3AD203B41FA5}">
                      <a16:colId xmlns:a16="http://schemas.microsoft.com/office/drawing/2014/main" val="4176194860"/>
                    </a:ext>
                  </a:extLst>
                </a:gridCol>
                <a:gridCol w="1566153">
                  <a:extLst>
                    <a:ext uri="{9D8B030D-6E8A-4147-A177-3AD203B41FA5}">
                      <a16:colId xmlns:a16="http://schemas.microsoft.com/office/drawing/2014/main" val="2075933345"/>
                    </a:ext>
                  </a:extLst>
                </a:gridCol>
                <a:gridCol w="1896894">
                  <a:extLst>
                    <a:ext uri="{9D8B030D-6E8A-4147-A177-3AD203B41FA5}">
                      <a16:colId xmlns:a16="http://schemas.microsoft.com/office/drawing/2014/main" val="2954425129"/>
                    </a:ext>
                  </a:extLst>
                </a:gridCol>
              </a:tblGrid>
              <a:tr h="166502">
                <a:tc>
                  <a:txBody>
                    <a:bodyPr/>
                    <a:lstStyle/>
                    <a:p>
                      <a:pPr>
                        <a:lnSpc>
                          <a:spcPct val="200000"/>
                        </a:lnSpc>
                      </a:pPr>
                      <a:r>
                        <a:rPr lang="en-US" sz="1200" kern="100" dirty="0">
                          <a:effectLst/>
                          <a:latin typeface="Saira"/>
                        </a:rPr>
                        <a:t> </a:t>
                      </a:r>
                      <a:endParaRPr lang="en-US" sz="1000" kern="100" dirty="0">
                        <a:effectLst/>
                        <a:latin typeface="Saira"/>
                        <a:ea typeface="SimSun" panose="02010600030101010101" pitchFamily="2" charset="-122"/>
                      </a:endParaRPr>
                    </a:p>
                  </a:txBody>
                  <a:tcPr marL="0" marR="0" marT="0" marB="0">
                    <a:noFill/>
                  </a:tcPr>
                </a:tc>
                <a:tc>
                  <a:txBody>
                    <a:bodyPr/>
                    <a:lstStyle/>
                    <a:p>
                      <a:pPr marR="180975">
                        <a:lnSpc>
                          <a:spcPct val="150000"/>
                        </a:lnSpc>
                      </a:pPr>
                      <a:r>
                        <a:rPr lang="en-US" sz="1200" b="1" kern="100" dirty="0">
                          <a:solidFill>
                            <a:schemeClr val="bg1"/>
                          </a:solidFill>
                          <a:effectLst/>
                          <a:latin typeface="Saira"/>
                        </a:rPr>
                        <a:t> Virtual Server</a:t>
                      </a:r>
                      <a:endParaRPr lang="en-US" sz="1000" b="1" kern="100" dirty="0">
                        <a:solidFill>
                          <a:schemeClr val="bg1"/>
                        </a:solidFill>
                        <a:effectLst/>
                        <a:latin typeface="Saira"/>
                        <a:ea typeface="SimSun" panose="02010600030101010101" pitchFamily="2" charset="-122"/>
                      </a:endParaRPr>
                    </a:p>
                  </a:txBody>
                  <a:tcPr marL="0" marR="0" marT="0" marB="0">
                    <a:lnR w="12700" cap="flat" cmpd="sng" algn="ctr">
                      <a:noFill/>
                      <a:prstDash val="solid"/>
                      <a:round/>
                      <a:headEnd type="none" w="med" len="med"/>
                      <a:tailEnd type="none" w="med" len="med"/>
                    </a:lnR>
                    <a:solidFill>
                      <a:schemeClr val="accent1">
                        <a:lumMod val="75000"/>
                      </a:schemeClr>
                    </a:solidFill>
                  </a:tcPr>
                </a:tc>
                <a:tc>
                  <a:txBody>
                    <a:bodyPr/>
                    <a:lstStyle/>
                    <a:p>
                      <a:pPr>
                        <a:lnSpc>
                          <a:spcPct val="150000"/>
                        </a:lnSpc>
                      </a:pPr>
                      <a:r>
                        <a:rPr lang="en-US" sz="1200" b="1" kern="100" dirty="0">
                          <a:solidFill>
                            <a:schemeClr val="bg1"/>
                          </a:solidFill>
                          <a:effectLst/>
                          <a:latin typeface="Saira"/>
                        </a:rPr>
                        <a:t> Laptop: ROG Zephyrus M16</a:t>
                      </a:r>
                      <a:endParaRPr lang="en-US" sz="1000" b="1" kern="100" dirty="0">
                        <a:solidFill>
                          <a:schemeClr val="bg1"/>
                        </a:solidFill>
                        <a:effectLst/>
                        <a:latin typeface="Saira"/>
                        <a:ea typeface="SimSun" panose="02010600030101010101" pitchFamily="2" charset="-122"/>
                      </a:endParaRPr>
                    </a:p>
                  </a:txBody>
                  <a:tcPr marL="0" marR="0" marT="0" marB="0">
                    <a:lnL w="12700" cap="flat" cmpd="sng" algn="ctr">
                      <a:noFill/>
                      <a:prstDash val="solid"/>
                      <a:round/>
                      <a:headEnd type="none" w="med" len="med"/>
                      <a:tailEnd type="none" w="med" len="med"/>
                    </a:lnL>
                    <a:solidFill>
                      <a:schemeClr val="accent1">
                        <a:lumMod val="75000"/>
                      </a:schemeClr>
                    </a:solidFill>
                  </a:tcPr>
                </a:tc>
                <a:extLst>
                  <a:ext uri="{0D108BD9-81ED-4DB2-BD59-A6C34878D82A}">
                    <a16:rowId xmlns:a16="http://schemas.microsoft.com/office/drawing/2014/main" val="1793545133"/>
                  </a:ext>
                </a:extLst>
              </a:tr>
              <a:tr h="193591">
                <a:tc>
                  <a:txBody>
                    <a:bodyPr/>
                    <a:lstStyle/>
                    <a:p>
                      <a:r>
                        <a:rPr lang="en-US" sz="1200" b="1" kern="100" dirty="0">
                          <a:solidFill>
                            <a:schemeClr val="bg1"/>
                          </a:solidFill>
                          <a:effectLst/>
                          <a:latin typeface="Saira"/>
                        </a:rPr>
                        <a:t> Model</a:t>
                      </a:r>
                      <a:endParaRPr lang="en-US" sz="1000" b="1" kern="100" dirty="0">
                        <a:solidFill>
                          <a:schemeClr val="bg1"/>
                        </a:solidFill>
                        <a:effectLst/>
                        <a:latin typeface="Saira"/>
                        <a:ea typeface="SimSun" panose="02010600030101010101" pitchFamily="2" charset="-122"/>
                      </a:endParaRPr>
                    </a:p>
                  </a:txBody>
                  <a:tcPr marL="0" marR="0" marT="0" marB="0">
                    <a:solidFill>
                      <a:schemeClr val="accent1">
                        <a:lumMod val="75000"/>
                      </a:schemeClr>
                    </a:solidFill>
                  </a:tcPr>
                </a:tc>
                <a:tc>
                  <a:txBody>
                    <a:bodyPr/>
                    <a:lstStyle/>
                    <a:p>
                      <a:pPr marL="68580" marR="180975" indent="8890">
                        <a:spcAft>
                          <a:spcPts val="0"/>
                        </a:spcAft>
                      </a:pPr>
                      <a:r>
                        <a:rPr lang="en-US" sz="1200" kern="100" dirty="0">
                          <a:effectLst/>
                          <a:latin typeface="Saira"/>
                        </a:rPr>
                        <a:t>Intel(R) Xeon(R) Gold 5118CPU @ 2.30GHz</a:t>
                      </a:r>
                      <a:endParaRPr lang="en-US" sz="1000" kern="100" dirty="0">
                        <a:effectLst/>
                        <a:latin typeface="Saira"/>
                        <a:ea typeface="SimSun" panose="02010600030101010101" pitchFamily="2" charset="-122"/>
                      </a:endParaRPr>
                    </a:p>
                  </a:txBody>
                  <a:tcPr marL="0" marR="0" marT="0" marB="0">
                    <a:lnR w="12700" cap="flat" cmpd="sng" algn="ctr">
                      <a:noFill/>
                      <a:prstDash val="solid"/>
                      <a:round/>
                      <a:headEnd type="none" w="med" len="med"/>
                      <a:tailEnd type="none" w="med" len="med"/>
                    </a:lnR>
                    <a:noFill/>
                  </a:tcPr>
                </a:tc>
                <a:tc>
                  <a:txBody>
                    <a:bodyPr/>
                    <a:lstStyle/>
                    <a:p>
                      <a:pPr marL="117475" indent="0"/>
                      <a:r>
                        <a:rPr lang="en-US" sz="1200" kern="100" dirty="0">
                          <a:effectLst/>
                          <a:latin typeface="Saira"/>
                        </a:rPr>
                        <a:t>12th Gen Intel(R) Core(TM)</a:t>
                      </a:r>
                      <a:br>
                        <a:rPr lang="en-US" sz="1200" kern="100" dirty="0">
                          <a:effectLst/>
                          <a:latin typeface="Saira"/>
                        </a:rPr>
                      </a:br>
                      <a:r>
                        <a:rPr lang="en-US" sz="1200" kern="100" dirty="0">
                          <a:effectLst/>
                          <a:latin typeface="Saira"/>
                        </a:rPr>
                        <a:t>i9-12900H</a:t>
                      </a:r>
                      <a:endParaRPr lang="en-US" sz="1000" kern="100" dirty="0">
                        <a:effectLst/>
                        <a:latin typeface="Saira"/>
                        <a:ea typeface="SimSun" panose="02010600030101010101" pitchFamily="2" charset="-122"/>
                      </a:endParaRPr>
                    </a:p>
                  </a:txBody>
                  <a:tcPr marL="0" marR="0" marT="0" marB="0">
                    <a:lnL w="12700" cap="flat" cmpd="sng" algn="ctr">
                      <a:noFill/>
                      <a:prstDash val="solid"/>
                      <a:round/>
                      <a:headEnd type="none" w="med" len="med"/>
                      <a:tailEnd type="none" w="med" len="med"/>
                    </a:lnL>
                    <a:noFill/>
                  </a:tcPr>
                </a:tc>
                <a:extLst>
                  <a:ext uri="{0D108BD9-81ED-4DB2-BD59-A6C34878D82A}">
                    <a16:rowId xmlns:a16="http://schemas.microsoft.com/office/drawing/2014/main" val="3935599494"/>
                  </a:ext>
                </a:extLst>
              </a:tr>
              <a:tr h="96796">
                <a:tc>
                  <a:txBody>
                    <a:bodyPr/>
                    <a:lstStyle/>
                    <a:p>
                      <a:r>
                        <a:rPr lang="en-US" sz="1200" b="1" kern="100">
                          <a:solidFill>
                            <a:schemeClr val="bg1"/>
                          </a:solidFill>
                          <a:effectLst/>
                          <a:latin typeface="Saira"/>
                        </a:rPr>
                        <a:t> CPU MHz</a:t>
                      </a:r>
                      <a:endParaRPr lang="en-US" sz="1000" b="1" kern="100">
                        <a:solidFill>
                          <a:schemeClr val="bg1"/>
                        </a:solidFill>
                        <a:effectLst/>
                        <a:latin typeface="Saira"/>
                        <a:ea typeface="SimSun" panose="02010600030101010101" pitchFamily="2" charset="-122"/>
                      </a:endParaRPr>
                    </a:p>
                  </a:txBody>
                  <a:tcPr marL="0" marR="0" marT="0" marB="0">
                    <a:solidFill>
                      <a:schemeClr val="accent1">
                        <a:lumMod val="75000"/>
                      </a:schemeClr>
                    </a:solidFill>
                  </a:tcPr>
                </a:tc>
                <a:tc>
                  <a:txBody>
                    <a:bodyPr/>
                    <a:lstStyle/>
                    <a:p>
                      <a:pPr marL="58738" indent="0"/>
                      <a:r>
                        <a:rPr lang="en-US" sz="1200" kern="100" dirty="0">
                          <a:effectLst/>
                          <a:latin typeface="Saira"/>
                        </a:rPr>
                        <a:t>2294.612, 32-64 cores</a:t>
                      </a:r>
                      <a:endParaRPr lang="en-US" sz="1000" kern="100" dirty="0">
                        <a:effectLst/>
                        <a:latin typeface="Saira"/>
                        <a:ea typeface="SimSun" panose="02010600030101010101" pitchFamily="2" charset="-122"/>
                      </a:endParaRPr>
                    </a:p>
                  </a:txBody>
                  <a:tcPr marL="0" marR="0" marT="0" marB="0">
                    <a:lnR w="12700" cap="flat" cmpd="sng" algn="ctr">
                      <a:noFill/>
                      <a:prstDash val="solid"/>
                      <a:round/>
                      <a:headEnd type="none" w="med" len="med"/>
                      <a:tailEnd type="none" w="med" len="med"/>
                    </a:lnR>
                    <a:noFill/>
                  </a:tcPr>
                </a:tc>
                <a:tc>
                  <a:txBody>
                    <a:bodyPr/>
                    <a:lstStyle/>
                    <a:p>
                      <a:pPr marL="117475" indent="0"/>
                      <a:r>
                        <a:rPr lang="en-US" sz="1200" kern="100" dirty="0">
                          <a:effectLst/>
                          <a:latin typeface="Saira"/>
                        </a:rPr>
                        <a:t>2900.000, 20 cores</a:t>
                      </a:r>
                      <a:endParaRPr lang="en-US" sz="1000" kern="100" dirty="0">
                        <a:effectLst/>
                        <a:latin typeface="Saira"/>
                        <a:ea typeface="SimSun" panose="02010600030101010101" pitchFamily="2" charset="-122"/>
                      </a:endParaRPr>
                    </a:p>
                  </a:txBody>
                  <a:tcPr marL="0" marR="0" marT="0" marB="0">
                    <a:lnL w="12700" cap="flat" cmpd="sng" algn="ctr">
                      <a:noFill/>
                      <a:prstDash val="solid"/>
                      <a:round/>
                      <a:headEnd type="none" w="med" len="med"/>
                      <a:tailEnd type="none" w="med" len="med"/>
                    </a:lnL>
                    <a:noFill/>
                  </a:tcPr>
                </a:tc>
                <a:extLst>
                  <a:ext uri="{0D108BD9-81ED-4DB2-BD59-A6C34878D82A}">
                    <a16:rowId xmlns:a16="http://schemas.microsoft.com/office/drawing/2014/main" val="928505301"/>
                  </a:ext>
                </a:extLst>
              </a:tr>
              <a:tr h="166502">
                <a:tc>
                  <a:txBody>
                    <a:bodyPr/>
                    <a:lstStyle/>
                    <a:p>
                      <a:pPr>
                        <a:lnSpc>
                          <a:spcPct val="200000"/>
                        </a:lnSpc>
                        <a:spcAft>
                          <a:spcPts val="600"/>
                        </a:spcAft>
                      </a:pPr>
                      <a:r>
                        <a:rPr lang="en-US" sz="1200" b="1" kern="100">
                          <a:solidFill>
                            <a:schemeClr val="bg1"/>
                          </a:solidFill>
                          <a:effectLst/>
                          <a:latin typeface="Saira"/>
                        </a:rPr>
                        <a:t> Cache size</a:t>
                      </a:r>
                      <a:endParaRPr lang="en-US" sz="1000" b="1" kern="100">
                        <a:solidFill>
                          <a:schemeClr val="bg1"/>
                        </a:solidFill>
                        <a:effectLst/>
                        <a:latin typeface="Saira"/>
                        <a:ea typeface="SimSun" panose="02010600030101010101" pitchFamily="2" charset="-122"/>
                      </a:endParaRPr>
                    </a:p>
                  </a:txBody>
                  <a:tcPr marL="0" marR="0" marT="0" marB="0">
                    <a:solidFill>
                      <a:schemeClr val="accent1">
                        <a:lumMod val="75000"/>
                      </a:schemeClr>
                    </a:solidFill>
                  </a:tcPr>
                </a:tc>
                <a:tc>
                  <a:txBody>
                    <a:bodyPr/>
                    <a:lstStyle/>
                    <a:p>
                      <a:pPr marL="58738" indent="0">
                        <a:lnSpc>
                          <a:spcPct val="200000"/>
                        </a:lnSpc>
                        <a:spcAft>
                          <a:spcPts val="600"/>
                        </a:spcAft>
                      </a:pPr>
                      <a:r>
                        <a:rPr lang="en-US" sz="1200" kern="100" dirty="0">
                          <a:effectLst/>
                          <a:latin typeface="Saira"/>
                        </a:rPr>
                        <a:t>16896 KB</a:t>
                      </a:r>
                      <a:endParaRPr lang="en-US" sz="1000" kern="100" dirty="0">
                        <a:effectLst/>
                        <a:latin typeface="Saira"/>
                        <a:ea typeface="SimSun" panose="02010600030101010101" pitchFamily="2" charset="-122"/>
                      </a:endParaRPr>
                    </a:p>
                  </a:txBody>
                  <a:tcPr marL="0" marR="0" marT="0" marB="0">
                    <a:lnR w="12700" cap="flat" cmpd="sng" algn="ctr">
                      <a:noFill/>
                      <a:prstDash val="solid"/>
                      <a:round/>
                      <a:headEnd type="none" w="med" len="med"/>
                      <a:tailEnd type="none" w="med" len="med"/>
                    </a:lnR>
                    <a:noFill/>
                  </a:tcPr>
                </a:tc>
                <a:tc>
                  <a:txBody>
                    <a:bodyPr/>
                    <a:lstStyle/>
                    <a:p>
                      <a:pPr marL="117475" indent="0">
                        <a:lnSpc>
                          <a:spcPct val="200000"/>
                        </a:lnSpc>
                        <a:spcAft>
                          <a:spcPts val="600"/>
                        </a:spcAft>
                      </a:pPr>
                      <a:r>
                        <a:rPr lang="en-US" sz="1200" kern="100" dirty="0">
                          <a:effectLst/>
                          <a:latin typeface="Saira"/>
                        </a:rPr>
                        <a:t>24576 KB</a:t>
                      </a:r>
                      <a:endParaRPr lang="en-US" sz="1000" kern="100" dirty="0">
                        <a:effectLst/>
                        <a:latin typeface="Saira"/>
                        <a:ea typeface="SimSun" panose="02010600030101010101" pitchFamily="2" charset="-122"/>
                      </a:endParaRPr>
                    </a:p>
                  </a:txBody>
                  <a:tcPr marL="0" marR="0" marT="0" marB="0">
                    <a:lnL w="12700" cap="flat" cmpd="sng" algn="ctr">
                      <a:noFill/>
                      <a:prstDash val="solid"/>
                      <a:round/>
                      <a:headEnd type="none" w="med" len="med"/>
                      <a:tailEnd type="none" w="med" len="med"/>
                    </a:lnL>
                    <a:noFill/>
                  </a:tcPr>
                </a:tc>
                <a:extLst>
                  <a:ext uri="{0D108BD9-81ED-4DB2-BD59-A6C34878D82A}">
                    <a16:rowId xmlns:a16="http://schemas.microsoft.com/office/drawing/2014/main" val="1260283701"/>
                  </a:ext>
                </a:extLst>
              </a:tr>
              <a:tr h="166502">
                <a:tc>
                  <a:txBody>
                    <a:bodyPr/>
                    <a:lstStyle/>
                    <a:p>
                      <a:pPr>
                        <a:lnSpc>
                          <a:spcPct val="200000"/>
                        </a:lnSpc>
                        <a:spcAft>
                          <a:spcPts val="600"/>
                        </a:spcAft>
                      </a:pPr>
                      <a:r>
                        <a:rPr lang="en-US" sz="1200" b="1" kern="100" dirty="0">
                          <a:solidFill>
                            <a:schemeClr val="bg1"/>
                          </a:solidFill>
                          <a:effectLst/>
                          <a:latin typeface="Saira"/>
                        </a:rPr>
                        <a:t> Memory</a:t>
                      </a:r>
                      <a:endParaRPr lang="en-US" sz="1000" b="1" kern="100" dirty="0">
                        <a:solidFill>
                          <a:schemeClr val="bg1"/>
                        </a:solidFill>
                        <a:effectLst/>
                        <a:latin typeface="Saira"/>
                        <a:ea typeface="SimSun" panose="02010600030101010101" pitchFamily="2" charset="-122"/>
                      </a:endParaRPr>
                    </a:p>
                  </a:txBody>
                  <a:tcPr marL="0" marR="0" marT="0" marB="0">
                    <a:solidFill>
                      <a:schemeClr val="accent1">
                        <a:lumMod val="75000"/>
                      </a:schemeClr>
                    </a:solidFill>
                  </a:tcPr>
                </a:tc>
                <a:tc>
                  <a:txBody>
                    <a:bodyPr/>
                    <a:lstStyle/>
                    <a:p>
                      <a:pPr marL="58738" indent="0">
                        <a:lnSpc>
                          <a:spcPct val="200000"/>
                        </a:lnSpc>
                        <a:spcAft>
                          <a:spcPts val="600"/>
                        </a:spcAft>
                      </a:pPr>
                      <a:r>
                        <a:rPr lang="en-US" sz="1200" kern="100" dirty="0">
                          <a:effectLst/>
                          <a:latin typeface="Saira"/>
                        </a:rPr>
                        <a:t>64-96 GB</a:t>
                      </a:r>
                      <a:endParaRPr lang="en-US" sz="1000" kern="100" dirty="0">
                        <a:effectLst/>
                        <a:latin typeface="Saira"/>
                        <a:ea typeface="SimSun" panose="02010600030101010101" pitchFamily="2" charset="-122"/>
                      </a:endParaRPr>
                    </a:p>
                  </a:txBody>
                  <a:tcPr marL="0" marR="0" marT="0" marB="0">
                    <a:lnR w="12700" cap="flat" cmpd="sng" algn="ctr">
                      <a:noFill/>
                      <a:prstDash val="solid"/>
                      <a:round/>
                      <a:headEnd type="none" w="med" len="med"/>
                      <a:tailEnd type="none" w="med" len="med"/>
                    </a:lnR>
                    <a:noFill/>
                  </a:tcPr>
                </a:tc>
                <a:tc>
                  <a:txBody>
                    <a:bodyPr/>
                    <a:lstStyle/>
                    <a:p>
                      <a:pPr marL="117475" indent="0">
                        <a:lnSpc>
                          <a:spcPct val="200000"/>
                        </a:lnSpc>
                        <a:spcAft>
                          <a:spcPts val="600"/>
                        </a:spcAft>
                      </a:pPr>
                      <a:r>
                        <a:rPr lang="en-US" sz="1200" kern="100" dirty="0">
                          <a:effectLst/>
                          <a:latin typeface="Saira"/>
                        </a:rPr>
                        <a:t>48 GB</a:t>
                      </a:r>
                      <a:endParaRPr lang="en-US" sz="1000" kern="100" dirty="0">
                        <a:effectLst/>
                        <a:latin typeface="Saira"/>
                        <a:ea typeface="SimSun" panose="02010600030101010101" pitchFamily="2" charset="-122"/>
                      </a:endParaRPr>
                    </a:p>
                  </a:txBody>
                  <a:tcPr marL="0" marR="0" marT="0" marB="0">
                    <a:lnL w="12700" cap="flat" cmpd="sng" algn="ctr">
                      <a:noFill/>
                      <a:prstDash val="solid"/>
                      <a:round/>
                      <a:headEnd type="none" w="med" len="med"/>
                      <a:tailEnd type="none" w="med" len="med"/>
                    </a:lnL>
                    <a:noFill/>
                  </a:tcPr>
                </a:tc>
                <a:extLst>
                  <a:ext uri="{0D108BD9-81ED-4DB2-BD59-A6C34878D82A}">
                    <a16:rowId xmlns:a16="http://schemas.microsoft.com/office/drawing/2014/main" val="3984378040"/>
                  </a:ext>
                </a:extLst>
              </a:tr>
              <a:tr h="166502">
                <a:tc>
                  <a:txBody>
                    <a:bodyPr/>
                    <a:lstStyle/>
                    <a:p>
                      <a:pPr>
                        <a:lnSpc>
                          <a:spcPct val="200000"/>
                        </a:lnSpc>
                        <a:spcAft>
                          <a:spcPts val="600"/>
                        </a:spcAft>
                      </a:pPr>
                      <a:r>
                        <a:rPr lang="en-US" sz="1200" b="1" kern="100" dirty="0">
                          <a:solidFill>
                            <a:schemeClr val="bg1"/>
                          </a:solidFill>
                          <a:effectLst/>
                          <a:latin typeface="Saira"/>
                        </a:rPr>
                        <a:t> Swap Memory</a:t>
                      </a:r>
                      <a:endParaRPr lang="en-US" sz="1000" b="1" kern="100" dirty="0">
                        <a:solidFill>
                          <a:schemeClr val="bg1"/>
                        </a:solidFill>
                        <a:effectLst/>
                        <a:latin typeface="Saira"/>
                        <a:ea typeface="SimSun" panose="02010600030101010101" pitchFamily="2" charset="-122"/>
                      </a:endParaRPr>
                    </a:p>
                  </a:txBody>
                  <a:tcPr marL="0" marR="0" marT="0" marB="0">
                    <a:solidFill>
                      <a:schemeClr val="accent1">
                        <a:lumMod val="75000"/>
                      </a:schemeClr>
                    </a:solidFill>
                  </a:tcPr>
                </a:tc>
                <a:tc>
                  <a:txBody>
                    <a:bodyPr/>
                    <a:lstStyle/>
                    <a:p>
                      <a:pPr marL="58738" indent="0">
                        <a:lnSpc>
                          <a:spcPct val="200000"/>
                        </a:lnSpc>
                        <a:spcAft>
                          <a:spcPts val="600"/>
                        </a:spcAft>
                      </a:pPr>
                      <a:r>
                        <a:rPr lang="en-US" sz="1200" kern="100" dirty="0">
                          <a:effectLst/>
                          <a:latin typeface="Saira"/>
                        </a:rPr>
                        <a:t>4 GB</a:t>
                      </a:r>
                      <a:endParaRPr lang="en-US" sz="1000" kern="100" dirty="0">
                        <a:effectLst/>
                        <a:latin typeface="Saira"/>
                        <a:ea typeface="SimSun" panose="02010600030101010101" pitchFamily="2" charset="-122"/>
                      </a:endParaRPr>
                    </a:p>
                  </a:txBody>
                  <a:tcPr marL="0" marR="0" marT="0" marB="0">
                    <a:lnR w="12700" cap="flat" cmpd="sng" algn="ctr">
                      <a:noFill/>
                      <a:prstDash val="solid"/>
                      <a:round/>
                      <a:headEnd type="none" w="med" len="med"/>
                      <a:tailEnd type="none" w="med" len="med"/>
                    </a:lnR>
                    <a:noFill/>
                  </a:tcPr>
                </a:tc>
                <a:tc>
                  <a:txBody>
                    <a:bodyPr/>
                    <a:lstStyle/>
                    <a:p>
                      <a:pPr marL="117475" indent="0">
                        <a:lnSpc>
                          <a:spcPct val="200000"/>
                        </a:lnSpc>
                        <a:spcAft>
                          <a:spcPts val="600"/>
                        </a:spcAft>
                      </a:pPr>
                      <a:r>
                        <a:rPr lang="en-US" sz="1200" kern="100" dirty="0">
                          <a:effectLst/>
                          <a:latin typeface="Saira"/>
                        </a:rPr>
                        <a:t>400 GB</a:t>
                      </a:r>
                      <a:endParaRPr lang="en-US" sz="1000" kern="100" dirty="0">
                        <a:effectLst/>
                        <a:latin typeface="Saira"/>
                        <a:ea typeface="SimSun" panose="02010600030101010101" pitchFamily="2" charset="-122"/>
                      </a:endParaRPr>
                    </a:p>
                  </a:txBody>
                  <a:tcPr marL="0" marR="0" marT="0" marB="0">
                    <a:lnL w="12700" cap="flat" cmpd="sng" algn="ctr">
                      <a:noFill/>
                      <a:prstDash val="solid"/>
                      <a:round/>
                      <a:headEnd type="none" w="med" len="med"/>
                      <a:tailEnd type="none" w="med" len="med"/>
                    </a:lnL>
                    <a:noFill/>
                  </a:tcPr>
                </a:tc>
                <a:extLst>
                  <a:ext uri="{0D108BD9-81ED-4DB2-BD59-A6C34878D82A}">
                    <a16:rowId xmlns:a16="http://schemas.microsoft.com/office/drawing/2014/main" val="1885552323"/>
                  </a:ext>
                </a:extLst>
              </a:tr>
            </a:tbl>
          </a:graphicData>
        </a:graphic>
      </p:graphicFrame>
      <p:sp>
        <p:nvSpPr>
          <p:cNvPr id="2" name="Slide Number Placeholder 5">
            <a:extLst>
              <a:ext uri="{FF2B5EF4-FFF2-40B4-BE49-F238E27FC236}">
                <a16:creationId xmlns:a16="http://schemas.microsoft.com/office/drawing/2014/main" id="{375B0F1D-8039-CD2F-3CA4-99B6C36B9B29}"/>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latin typeface="Saira"/>
              </a:rPr>
              <a:pPr/>
              <a:t>31</a:t>
            </a:fld>
            <a:endParaRPr lang="fr-FR" altLang="fr-FR" sz="1000" dirty="0">
              <a:solidFill>
                <a:schemeClr val="bg1"/>
              </a:solidFill>
              <a:latin typeface="Saira"/>
            </a:endParaRPr>
          </a:p>
        </p:txBody>
      </p:sp>
    </p:spTree>
    <p:extLst>
      <p:ext uri="{BB962C8B-B14F-4D97-AF65-F5344CB8AC3E}">
        <p14:creationId xmlns:p14="http://schemas.microsoft.com/office/powerpoint/2010/main" val="465380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noProof="0" dirty="0"/>
              <a:t>Introduction: Georgian Grammar</a:t>
            </a:r>
            <a:endParaRPr lang="en-US" sz="2000" dirty="0"/>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r>
              <a:rPr lang="en-US" noProof="0" dirty="0">
                <a:ea typeface="ＭＳ Ｐゴシック" charset="0"/>
              </a:rPr>
              <a:t>Georgian Language is Agglutinative and inflectional</a:t>
            </a:r>
          </a:p>
          <a:p>
            <a:r>
              <a:rPr lang="en-US" dirty="0">
                <a:ea typeface="ＭＳ Ｐゴシック" charset="0"/>
              </a:rPr>
              <a:t>Verbs can contain many markers changing meaning of a word</a:t>
            </a:r>
          </a:p>
          <a:p>
            <a:r>
              <a:rPr lang="en-US" dirty="0">
                <a:latin typeface="Saira"/>
              </a:rPr>
              <a:t>Conjugation can modify both the beginning and the ending of verbs</a:t>
            </a:r>
            <a:br>
              <a:rPr lang="en-US" dirty="0">
                <a:latin typeface="Saira"/>
              </a:rPr>
            </a:br>
            <a:endParaRPr lang="en-US" dirty="0">
              <a:latin typeface="Saira"/>
            </a:endParaRPr>
          </a:p>
          <a:p>
            <a:pPr marL="342900" lvl="1" indent="0">
              <a:buNone/>
            </a:pPr>
            <a:r>
              <a:rPr lang="en-US" dirty="0">
                <a:latin typeface="Saira"/>
              </a:rPr>
              <a:t>Example: Verb “to work” (</a:t>
            </a:r>
            <a:r>
              <a:rPr lang="en-US" dirty="0" err="1">
                <a:latin typeface="Saira"/>
              </a:rPr>
              <a:t>mushaoba</a:t>
            </a:r>
            <a:r>
              <a:rPr lang="en-US" dirty="0">
                <a:latin typeface="Saira"/>
              </a:rPr>
              <a:t> - </a:t>
            </a:r>
            <a:r>
              <a:rPr lang="en-US" dirty="0" err="1">
                <a:latin typeface="Saira"/>
              </a:rPr>
              <a:t>მუშაობა</a:t>
            </a:r>
            <a:r>
              <a:rPr lang="en-US" dirty="0">
                <a:latin typeface="Saira"/>
              </a:rPr>
              <a:t>)</a:t>
            </a:r>
            <a:br>
              <a:rPr lang="en-US" dirty="0">
                <a:latin typeface="Saira"/>
              </a:rPr>
            </a:br>
            <a:endParaRPr lang="en-US" dirty="0">
              <a:latin typeface="Saira"/>
            </a:endParaRPr>
          </a:p>
          <a:p>
            <a:pPr lvl="1"/>
            <a:r>
              <a:rPr lang="en-US" dirty="0">
                <a:latin typeface="Saira"/>
              </a:rPr>
              <a:t>Present 1pl -  </a:t>
            </a:r>
            <a:r>
              <a:rPr lang="en-US" dirty="0">
                <a:latin typeface="Saira"/>
                <a:ea typeface="Calibri Light" panose="020F0302020204030204" pitchFamily="34" charset="0"/>
                <a:cs typeface="Calibri Light" panose="020F0302020204030204" pitchFamily="34" charset="0"/>
              </a:rPr>
              <a:t>“</a:t>
            </a:r>
            <a:r>
              <a:rPr lang="en-US" dirty="0">
                <a:solidFill>
                  <a:srgbClr val="FF0000"/>
                </a:solidFill>
                <a:latin typeface="Saira"/>
                <a:ea typeface="Calibri Light" panose="020F0302020204030204" pitchFamily="34" charset="0"/>
                <a:cs typeface="Calibri Light" panose="020F0302020204030204" pitchFamily="34" charset="0"/>
              </a:rPr>
              <a:t>v</a:t>
            </a:r>
            <a:r>
              <a:rPr lang="en-US" dirty="0">
                <a:latin typeface="Saira"/>
                <a:ea typeface="Calibri Light" panose="020F0302020204030204" pitchFamily="34" charset="0"/>
                <a:cs typeface="Calibri Light" panose="020F0302020204030204" pitchFamily="34" charset="0"/>
              </a:rPr>
              <a:t>-</a:t>
            </a:r>
            <a:r>
              <a:rPr lang="en-US" dirty="0" err="1">
                <a:latin typeface="Saira"/>
                <a:ea typeface="Calibri Light" panose="020F0302020204030204" pitchFamily="34" charset="0"/>
                <a:cs typeface="Calibri Light" panose="020F0302020204030204" pitchFamily="34" charset="0"/>
              </a:rPr>
              <a:t>mushaob</a:t>
            </a:r>
            <a:r>
              <a:rPr lang="en-US" dirty="0">
                <a:latin typeface="Saira"/>
                <a:ea typeface="Calibri Light" panose="020F0302020204030204" pitchFamily="34" charset="0"/>
                <a:cs typeface="Calibri Light" panose="020F0302020204030204" pitchFamily="34" charset="0"/>
              </a:rPr>
              <a:t>-</a:t>
            </a:r>
            <a:r>
              <a:rPr lang="en-US" dirty="0">
                <a:solidFill>
                  <a:srgbClr val="FF0000"/>
                </a:solidFill>
                <a:latin typeface="Saira"/>
                <a:ea typeface="Calibri Light" panose="020F0302020204030204" pitchFamily="34" charset="0"/>
                <a:cs typeface="Calibri Light" panose="020F0302020204030204" pitchFamily="34" charset="0"/>
              </a:rPr>
              <a:t>t</a:t>
            </a:r>
            <a:r>
              <a:rPr lang="en-US" dirty="0">
                <a:latin typeface="Saira"/>
                <a:ea typeface="Calibri Light" panose="020F0302020204030204" pitchFamily="34" charset="0"/>
                <a:cs typeface="Calibri Light" panose="020F0302020204030204" pitchFamily="34" charset="0"/>
              </a:rPr>
              <a:t>” (</a:t>
            </a:r>
            <a:r>
              <a:rPr lang="en-US" dirty="0">
                <a:solidFill>
                  <a:srgbClr val="FF0000"/>
                </a:solidFill>
                <a:latin typeface="Saira"/>
                <a:ea typeface="Calibri Light" panose="020F0302020204030204" pitchFamily="34" charset="0"/>
                <a:cs typeface="Calibri Light" panose="020F0302020204030204" pitchFamily="34" charset="0"/>
              </a:rPr>
              <a:t>ვ</a:t>
            </a:r>
            <a:r>
              <a:rPr lang="en-US" dirty="0">
                <a:latin typeface="Saira"/>
                <a:ea typeface="Calibri Light" panose="020F0302020204030204" pitchFamily="34" charset="0"/>
                <a:cs typeface="Calibri Light" panose="020F0302020204030204" pitchFamily="34" charset="0"/>
              </a:rPr>
              <a:t>-</a:t>
            </a:r>
            <a:r>
              <a:rPr lang="en-US" dirty="0" err="1">
                <a:latin typeface="Saira"/>
                <a:ea typeface="Calibri Light" panose="020F0302020204030204" pitchFamily="34" charset="0"/>
                <a:cs typeface="Calibri Light" panose="020F0302020204030204" pitchFamily="34" charset="0"/>
              </a:rPr>
              <a:t>მუშაობ</a:t>
            </a:r>
            <a:r>
              <a:rPr lang="en-US" dirty="0">
                <a:latin typeface="Saira"/>
                <a:ea typeface="Calibri Light" panose="020F0302020204030204" pitchFamily="34" charset="0"/>
                <a:cs typeface="Calibri Light" panose="020F0302020204030204" pitchFamily="34" charset="0"/>
              </a:rPr>
              <a:t>-</a:t>
            </a:r>
            <a:r>
              <a:rPr lang="en-US" dirty="0">
                <a:solidFill>
                  <a:srgbClr val="FF0000"/>
                </a:solidFill>
                <a:latin typeface="Saira"/>
                <a:ea typeface="Calibri Light" panose="020F0302020204030204" pitchFamily="34" charset="0"/>
                <a:cs typeface="Calibri Light" panose="020F0302020204030204" pitchFamily="34" charset="0"/>
              </a:rPr>
              <a:t>თ</a:t>
            </a:r>
            <a:r>
              <a:rPr lang="en-US" dirty="0">
                <a:latin typeface="Saira"/>
                <a:ea typeface="Calibri Light" panose="020F0302020204030204" pitchFamily="34" charset="0"/>
                <a:cs typeface="Calibri Light" panose="020F0302020204030204" pitchFamily="34" charset="0"/>
              </a:rPr>
              <a:t>)</a:t>
            </a:r>
          </a:p>
          <a:p>
            <a:pPr marL="914400" lvl="2" indent="0">
              <a:buNone/>
            </a:pPr>
            <a:r>
              <a:rPr lang="en-US" dirty="0">
                <a:latin typeface="Saira"/>
              </a:rPr>
              <a:t>The </a:t>
            </a:r>
            <a:r>
              <a:rPr lang="en-US" dirty="0" err="1">
                <a:latin typeface="Saira"/>
              </a:rPr>
              <a:t>preradical</a:t>
            </a:r>
            <a:r>
              <a:rPr lang="en-US" dirty="0">
                <a:latin typeface="Saira"/>
              </a:rPr>
              <a:t> </a:t>
            </a:r>
            <a:r>
              <a:rPr lang="en-US" dirty="0">
                <a:latin typeface="Saira"/>
                <a:ea typeface="Calibri Light" panose="020F0302020204030204" pitchFamily="34" charset="0"/>
                <a:cs typeface="Calibri Light" panose="020F0302020204030204" pitchFamily="34" charset="0"/>
              </a:rPr>
              <a:t>“</a:t>
            </a:r>
            <a:r>
              <a:rPr lang="en-US" dirty="0">
                <a:solidFill>
                  <a:srgbClr val="FF0000"/>
                </a:solidFill>
                <a:latin typeface="Saira"/>
                <a:ea typeface="Calibri Light" panose="020F0302020204030204" pitchFamily="34" charset="0"/>
                <a:cs typeface="Calibri Light" panose="020F0302020204030204" pitchFamily="34" charset="0"/>
              </a:rPr>
              <a:t>v</a:t>
            </a:r>
            <a:r>
              <a:rPr lang="en-US" dirty="0">
                <a:latin typeface="Saira"/>
                <a:ea typeface="Calibri Light" panose="020F0302020204030204" pitchFamily="34" charset="0"/>
                <a:cs typeface="Calibri Light" panose="020F0302020204030204" pitchFamily="34" charset="0"/>
              </a:rPr>
              <a:t>” </a:t>
            </a:r>
            <a:r>
              <a:rPr lang="en-US" dirty="0">
                <a:latin typeface="Saira"/>
              </a:rPr>
              <a:t>at the beginning of the verb to mark the first person, and the ending </a:t>
            </a:r>
            <a:r>
              <a:rPr lang="en-US" dirty="0">
                <a:latin typeface="Saira"/>
                <a:ea typeface="Calibri Light" panose="020F0302020204030204" pitchFamily="34" charset="0"/>
                <a:cs typeface="Calibri Light" panose="020F0302020204030204" pitchFamily="34" charset="0"/>
              </a:rPr>
              <a:t>“</a:t>
            </a:r>
            <a:r>
              <a:rPr lang="en-US" dirty="0">
                <a:solidFill>
                  <a:srgbClr val="FF0000"/>
                </a:solidFill>
                <a:latin typeface="Saira"/>
                <a:ea typeface="Calibri Light" panose="020F0302020204030204" pitchFamily="34" charset="0"/>
                <a:cs typeface="Calibri Light" panose="020F0302020204030204" pitchFamily="34" charset="0"/>
              </a:rPr>
              <a:t>t</a:t>
            </a:r>
            <a:r>
              <a:rPr lang="en-US" dirty="0">
                <a:latin typeface="Saira"/>
                <a:ea typeface="Calibri Light" panose="020F0302020204030204" pitchFamily="34" charset="0"/>
                <a:cs typeface="Calibri Light" panose="020F0302020204030204" pitchFamily="34" charset="0"/>
              </a:rPr>
              <a:t>” </a:t>
            </a:r>
            <a:r>
              <a:rPr lang="en-US" dirty="0">
                <a:latin typeface="Saira"/>
              </a:rPr>
              <a:t>to mark the plural</a:t>
            </a:r>
            <a:br>
              <a:rPr lang="en-US" dirty="0">
                <a:latin typeface="Saira"/>
              </a:rPr>
            </a:br>
            <a:endParaRPr lang="en-US" dirty="0">
              <a:latin typeface="Saira"/>
            </a:endParaRPr>
          </a:p>
          <a:p>
            <a:pPr lvl="1"/>
            <a:r>
              <a:rPr lang="en-US" dirty="0">
                <a:latin typeface="Saira"/>
                <a:ea typeface="Calibri Light" panose="020F0302020204030204" pitchFamily="34" charset="0"/>
                <a:cs typeface="Calibri Light" panose="020F0302020204030204" pitchFamily="34" charset="0"/>
              </a:rPr>
              <a:t>Future 1sg - “</a:t>
            </a:r>
            <a:r>
              <a:rPr lang="en-US" dirty="0" err="1">
                <a:latin typeface="Saira"/>
                <a:ea typeface="Calibri Light" panose="020F0302020204030204" pitchFamily="34" charset="0"/>
                <a:cs typeface="Calibri Light" panose="020F0302020204030204" pitchFamily="34" charset="0"/>
              </a:rPr>
              <a:t>v</a:t>
            </a:r>
            <a:r>
              <a:rPr lang="en-US" dirty="0" err="1">
                <a:solidFill>
                  <a:srgbClr val="FF0000"/>
                </a:solidFill>
                <a:latin typeface="Saira"/>
                <a:ea typeface="Calibri Light" panose="020F0302020204030204" pitchFamily="34" charset="0"/>
                <a:cs typeface="Calibri Light" panose="020F0302020204030204" pitchFamily="34" charset="0"/>
              </a:rPr>
              <a:t>i</a:t>
            </a:r>
            <a:r>
              <a:rPr lang="en-US" dirty="0" err="1">
                <a:latin typeface="Saira"/>
                <a:ea typeface="Calibri Light" panose="020F0302020204030204" pitchFamily="34" charset="0"/>
                <a:cs typeface="Calibri Light" panose="020F0302020204030204" pitchFamily="34" charset="0"/>
              </a:rPr>
              <a:t>mushav</a:t>
            </a:r>
            <a:r>
              <a:rPr lang="en-US" dirty="0" err="1">
                <a:solidFill>
                  <a:srgbClr val="FF0000"/>
                </a:solidFill>
                <a:latin typeface="Saira"/>
                <a:ea typeface="Calibri Light" panose="020F0302020204030204" pitchFamily="34" charset="0"/>
                <a:cs typeface="Calibri Light" panose="020F0302020204030204" pitchFamily="34" charset="0"/>
              </a:rPr>
              <a:t>eb</a:t>
            </a:r>
            <a:r>
              <a:rPr lang="en-US" dirty="0">
                <a:latin typeface="Saira"/>
                <a:ea typeface="Calibri Light" panose="020F0302020204030204" pitchFamily="34" charset="0"/>
                <a:cs typeface="Calibri Light" panose="020F0302020204030204" pitchFamily="34" charset="0"/>
              </a:rPr>
              <a:t>” (</a:t>
            </a:r>
            <a:r>
              <a:rPr lang="en-US" dirty="0" err="1">
                <a:latin typeface="Saira"/>
                <a:ea typeface="Calibri Light" panose="020F0302020204030204" pitchFamily="34" charset="0"/>
                <a:cs typeface="Calibri Light" panose="020F0302020204030204" pitchFamily="34" charset="0"/>
              </a:rPr>
              <a:t>ვიმუშავებ</a:t>
            </a:r>
            <a:r>
              <a:rPr lang="en-US" dirty="0">
                <a:latin typeface="Saira"/>
                <a:ea typeface="Calibri Light" panose="020F0302020204030204" pitchFamily="34" charset="0"/>
                <a:cs typeface="Calibri Light" panose="020F0302020204030204" pitchFamily="34" charset="0"/>
              </a:rPr>
              <a:t>)</a:t>
            </a:r>
          </a:p>
          <a:p>
            <a:pPr marL="914400" lvl="2" indent="0">
              <a:buNone/>
            </a:pPr>
            <a:r>
              <a:rPr lang="en-US" dirty="0">
                <a:latin typeface="Saira"/>
              </a:rPr>
              <a:t>An </a:t>
            </a:r>
            <a:r>
              <a:rPr lang="en-US" dirty="0">
                <a:latin typeface="Saira"/>
                <a:ea typeface="Calibri Light" panose="020F0302020204030204" pitchFamily="34" charset="0"/>
                <a:cs typeface="Calibri Light" panose="020F0302020204030204" pitchFamily="34" charset="0"/>
              </a:rPr>
              <a:t>“</a:t>
            </a:r>
            <a:r>
              <a:rPr lang="en-US" dirty="0" err="1">
                <a:solidFill>
                  <a:srgbClr val="FF0000"/>
                </a:solidFill>
                <a:latin typeface="Saira"/>
                <a:ea typeface="Calibri Light" panose="020F0302020204030204" pitchFamily="34" charset="0"/>
                <a:cs typeface="Calibri Light" panose="020F0302020204030204" pitchFamily="34" charset="0"/>
              </a:rPr>
              <a:t>i</a:t>
            </a:r>
            <a:r>
              <a:rPr lang="en-US" dirty="0">
                <a:latin typeface="Saira"/>
                <a:ea typeface="Calibri Light" panose="020F0302020204030204" pitchFamily="34" charset="0"/>
                <a:cs typeface="Calibri Light" panose="020F0302020204030204" pitchFamily="34" charset="0"/>
              </a:rPr>
              <a:t>”</a:t>
            </a:r>
            <a:r>
              <a:rPr lang="en-US" dirty="0">
                <a:latin typeface="Saira"/>
              </a:rPr>
              <a:t> has been inserted after the </a:t>
            </a:r>
            <a:r>
              <a:rPr lang="en-US" dirty="0">
                <a:latin typeface="Saira"/>
                <a:ea typeface="Calibri Light" panose="020F0302020204030204" pitchFamily="34" charset="0"/>
                <a:cs typeface="Calibri Light" panose="020F0302020204030204" pitchFamily="34" charset="0"/>
              </a:rPr>
              <a:t>“v”</a:t>
            </a:r>
            <a:r>
              <a:rPr lang="en-US" dirty="0">
                <a:latin typeface="Saira"/>
              </a:rPr>
              <a:t> marker of first person and stem formant </a:t>
            </a:r>
            <a:r>
              <a:rPr lang="en-US" dirty="0">
                <a:latin typeface="Saira"/>
                <a:ea typeface="Calibri Light" panose="020F0302020204030204" pitchFamily="34" charset="0"/>
                <a:cs typeface="Calibri Light" panose="020F0302020204030204" pitchFamily="34" charset="0"/>
              </a:rPr>
              <a:t>“</a:t>
            </a:r>
            <a:r>
              <a:rPr lang="en-US" dirty="0" err="1">
                <a:latin typeface="Saira"/>
                <a:ea typeface="Calibri Light" panose="020F0302020204030204" pitchFamily="34" charset="0"/>
                <a:cs typeface="Calibri Light" panose="020F0302020204030204" pitchFamily="34" charset="0"/>
              </a:rPr>
              <a:t>ob</a:t>
            </a:r>
            <a:r>
              <a:rPr lang="en-US" dirty="0">
                <a:latin typeface="Saira"/>
                <a:ea typeface="Calibri Light" panose="020F0302020204030204" pitchFamily="34" charset="0"/>
                <a:cs typeface="Calibri Light" panose="020F0302020204030204" pitchFamily="34" charset="0"/>
              </a:rPr>
              <a:t>”</a:t>
            </a:r>
            <a:r>
              <a:rPr lang="en-US" dirty="0">
                <a:latin typeface="Saira"/>
              </a:rPr>
              <a:t> has changed into </a:t>
            </a:r>
            <a:r>
              <a:rPr lang="en-US" dirty="0">
                <a:latin typeface="Saira"/>
                <a:ea typeface="Calibri Light" panose="020F0302020204030204" pitchFamily="34" charset="0"/>
                <a:cs typeface="Calibri Light" panose="020F0302020204030204" pitchFamily="34" charset="0"/>
              </a:rPr>
              <a:t>“</a:t>
            </a:r>
            <a:r>
              <a:rPr lang="en-US" dirty="0" err="1">
                <a:solidFill>
                  <a:srgbClr val="FF0000"/>
                </a:solidFill>
                <a:latin typeface="Saira"/>
                <a:ea typeface="Calibri Light" panose="020F0302020204030204" pitchFamily="34" charset="0"/>
                <a:cs typeface="Calibri Light" panose="020F0302020204030204" pitchFamily="34" charset="0"/>
              </a:rPr>
              <a:t>eb</a:t>
            </a:r>
            <a:r>
              <a:rPr lang="en-US" dirty="0">
                <a:latin typeface="Saira"/>
                <a:ea typeface="Calibri Light" panose="020F0302020204030204" pitchFamily="34" charset="0"/>
                <a:cs typeface="Calibri Light" panose="020F0302020204030204" pitchFamily="34" charset="0"/>
              </a:rPr>
              <a:t>”</a:t>
            </a:r>
            <a:endParaRPr lang="en-US" noProof="0" dirty="0">
              <a:latin typeface="Saira"/>
              <a:ea typeface="ＭＳ Ｐゴシック" charset="0"/>
            </a:endParaRPr>
          </a:p>
          <a:p>
            <a:pPr marL="742950" lvl="1"/>
            <a:endParaRPr lang="en-US" dirty="0">
              <a:latin typeface="Saira"/>
            </a:endParaRPr>
          </a:p>
          <a:p>
            <a:endParaRPr lang="ka-GE" noProof="0" dirty="0">
              <a:ea typeface="ＭＳ Ｐゴシック" charset="0"/>
            </a:endParaRPr>
          </a:p>
        </p:txBody>
      </p:sp>
      <p:sp>
        <p:nvSpPr>
          <p:cNvPr id="2" name="Slide Number Placeholder 5">
            <a:extLst>
              <a:ext uri="{FF2B5EF4-FFF2-40B4-BE49-F238E27FC236}">
                <a16:creationId xmlns:a16="http://schemas.microsoft.com/office/drawing/2014/main" id="{7C561597-1256-D10B-CA2F-E3362C21644E}"/>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4</a:t>
            </a:fld>
            <a:endParaRPr lang="fr-FR" altLang="fr-FR" sz="1000" dirty="0">
              <a:solidFill>
                <a:schemeClr val="bg1"/>
              </a:solidFill>
            </a:endParaRPr>
          </a:p>
        </p:txBody>
      </p:sp>
    </p:spTree>
    <p:extLst>
      <p:ext uri="{BB962C8B-B14F-4D97-AF65-F5344CB8AC3E}">
        <p14:creationId xmlns:p14="http://schemas.microsoft.com/office/powerpoint/2010/main" val="220668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Introduction </a:t>
            </a:r>
            <a:r>
              <a:rPr lang="en-US" sz="2400" dirty="0" err="1"/>
              <a:t>KartuVerbs</a:t>
            </a:r>
            <a:endParaRPr lang="en-US" sz="2400" dirty="0"/>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r>
              <a:rPr lang="en-US" b="1" dirty="0"/>
              <a:t>[Ducasse, </a:t>
            </a:r>
            <a:r>
              <a:rPr lang="en-US" b="1" dirty="0" err="1"/>
              <a:t>Euralex</a:t>
            </a:r>
            <a:r>
              <a:rPr lang="en-US" b="1" dirty="0"/>
              <a:t> 2020] </a:t>
            </a:r>
          </a:p>
          <a:p>
            <a:pPr lvl="1"/>
            <a:r>
              <a:rPr lang="en-US" dirty="0"/>
              <a:t>Knowledge base of inflected forms of Georgian verbs</a:t>
            </a:r>
          </a:p>
          <a:p>
            <a:pPr lvl="1"/>
            <a:r>
              <a:rPr lang="en-US" dirty="0"/>
              <a:t>Semantic web knowledge base</a:t>
            </a:r>
          </a:p>
          <a:p>
            <a:pPr lvl="1"/>
            <a:r>
              <a:rPr lang="en-US" dirty="0"/>
              <a:t>Powerful navigation thanks to </a:t>
            </a:r>
            <a:r>
              <a:rPr lang="en-US" dirty="0" err="1"/>
              <a:t>Sparklis</a:t>
            </a:r>
            <a:r>
              <a:rPr lang="en-US" dirty="0"/>
              <a:t> [Ferré, S. (2017)]</a:t>
            </a:r>
          </a:p>
          <a:p>
            <a:pPr lvl="1"/>
            <a:r>
              <a:rPr lang="en-US" dirty="0"/>
              <a:t>280 verbs</a:t>
            </a:r>
          </a:p>
          <a:p>
            <a:r>
              <a:rPr lang="en-US" b="1" dirty="0"/>
              <a:t>[Ducasse &amp; Elizbarashvili, </a:t>
            </a:r>
            <a:r>
              <a:rPr lang="en-US" b="1" dirty="0" err="1"/>
              <a:t>Euralex</a:t>
            </a:r>
            <a:r>
              <a:rPr lang="en-US" b="1" dirty="0"/>
              <a:t> 2022]</a:t>
            </a:r>
          </a:p>
          <a:p>
            <a:pPr lvl="1"/>
            <a:r>
              <a:rPr lang="en-US" dirty="0"/>
              <a:t>16 000 verbs, 80 million connections</a:t>
            </a:r>
          </a:p>
          <a:p>
            <a:pPr lvl="1"/>
            <a:r>
              <a:rPr lang="en-US" dirty="0"/>
              <a:t>From Clarino [</a:t>
            </a:r>
            <a:r>
              <a:rPr lang="en-US" dirty="0" err="1"/>
              <a:t>Meurer</a:t>
            </a:r>
            <a:r>
              <a:rPr lang="en-US" dirty="0"/>
              <a:t>, P. (2007)]</a:t>
            </a:r>
          </a:p>
          <a:p>
            <a:pPr lvl="1"/>
            <a:r>
              <a:rPr lang="en-US" dirty="0"/>
              <a:t>https://clarino.uib.no/iness</a:t>
            </a:r>
          </a:p>
          <a:p>
            <a:pPr lvl="1"/>
            <a:r>
              <a:rPr lang="en-US" dirty="0"/>
              <a:t>Acceptable navigation response times </a:t>
            </a:r>
          </a:p>
          <a:p>
            <a:pPr lvl="1"/>
            <a:r>
              <a:rPr lang="en-US" dirty="0"/>
              <a:t>Still needs to be validated</a:t>
            </a:r>
          </a:p>
          <a:p>
            <a:r>
              <a:rPr lang="en-US" b="1" dirty="0"/>
              <a:t>This paper</a:t>
            </a:r>
            <a:r>
              <a:rPr lang="en-US" dirty="0"/>
              <a:t>: construction, validation and improvement of an enlarged base</a:t>
            </a:r>
          </a:p>
        </p:txBody>
      </p:sp>
      <p:sp>
        <p:nvSpPr>
          <p:cNvPr id="2" name="Slide Number Placeholder 5">
            <a:extLst>
              <a:ext uri="{FF2B5EF4-FFF2-40B4-BE49-F238E27FC236}">
                <a16:creationId xmlns:a16="http://schemas.microsoft.com/office/drawing/2014/main" id="{82DDFE47-7FBF-6FFB-9297-C01E42777946}"/>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5</a:t>
            </a:fld>
            <a:endParaRPr lang="fr-FR" altLang="fr-FR" sz="1000" dirty="0">
              <a:solidFill>
                <a:schemeClr val="bg1"/>
              </a:solidFill>
            </a:endParaRPr>
          </a:p>
        </p:txBody>
      </p:sp>
      <p:pic>
        <p:nvPicPr>
          <p:cNvPr id="5" name="Picture 4">
            <a:extLst>
              <a:ext uri="{FF2B5EF4-FFF2-40B4-BE49-F238E27FC236}">
                <a16:creationId xmlns:a16="http://schemas.microsoft.com/office/drawing/2014/main" id="{19A379E0-90E6-11F5-6371-62CBC474EF99}"/>
              </a:ext>
            </a:extLst>
          </p:cNvPr>
          <p:cNvPicPr>
            <a:picLocks noChangeAspect="1"/>
          </p:cNvPicPr>
          <p:nvPr/>
        </p:nvPicPr>
        <p:blipFill>
          <a:blip r:embed="rId3"/>
          <a:stretch>
            <a:fillRect/>
          </a:stretch>
        </p:blipFill>
        <p:spPr>
          <a:xfrm>
            <a:off x="6099940" y="1186248"/>
            <a:ext cx="2586860" cy="1983259"/>
          </a:xfrm>
          <a:prstGeom prst="rect">
            <a:avLst/>
          </a:prstGeom>
        </p:spPr>
      </p:pic>
    </p:spTree>
    <p:extLst>
      <p:ext uri="{BB962C8B-B14F-4D97-AF65-F5344CB8AC3E}">
        <p14:creationId xmlns:p14="http://schemas.microsoft.com/office/powerpoint/2010/main" val="368831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Construction, Validation and Improvement Process</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Block1 – Scrap Clarino and generate CSV file</a:t>
            </a:r>
          </a:p>
          <a:p>
            <a:r>
              <a:rPr lang="en-US" b="1" dirty="0"/>
              <a:t>Block2 – Improve raw data (several processes)</a:t>
            </a:r>
          </a:p>
          <a:p>
            <a:r>
              <a:rPr lang="en-US" b="1" dirty="0"/>
              <a:t>Block3 – Transform CSV to RDF data</a:t>
            </a:r>
            <a:endParaRPr lang="en-US" dirty="0"/>
          </a:p>
        </p:txBody>
      </p:sp>
      <p:sp>
        <p:nvSpPr>
          <p:cNvPr id="9" name="Slide Number Placeholder 5">
            <a:extLst>
              <a:ext uri="{FF2B5EF4-FFF2-40B4-BE49-F238E27FC236}">
                <a16:creationId xmlns:a16="http://schemas.microsoft.com/office/drawing/2014/main" id="{1B837903-2B0F-9D1B-569C-1117FA681A56}"/>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6</a:t>
            </a:fld>
            <a:endParaRPr lang="fr-FR" altLang="fr-FR" sz="1000" dirty="0">
              <a:solidFill>
                <a:schemeClr val="bg1"/>
              </a:solidFill>
            </a:endParaRPr>
          </a:p>
        </p:txBody>
      </p:sp>
      <p:pic>
        <p:nvPicPr>
          <p:cNvPr id="3" name="Picture 2">
            <a:extLst>
              <a:ext uri="{FF2B5EF4-FFF2-40B4-BE49-F238E27FC236}">
                <a16:creationId xmlns:a16="http://schemas.microsoft.com/office/drawing/2014/main" id="{68A21BD7-B144-CB1B-F7A8-95EFCC4C2A86}"/>
              </a:ext>
            </a:extLst>
          </p:cNvPr>
          <p:cNvPicPr>
            <a:picLocks noChangeAspect="1"/>
          </p:cNvPicPr>
          <p:nvPr/>
        </p:nvPicPr>
        <p:blipFill>
          <a:blip r:embed="rId3"/>
          <a:stretch>
            <a:fillRect/>
          </a:stretch>
        </p:blipFill>
        <p:spPr>
          <a:xfrm>
            <a:off x="353977" y="921728"/>
            <a:ext cx="8273557" cy="2804026"/>
          </a:xfrm>
          <a:prstGeom prst="rect">
            <a:avLst/>
          </a:prstGeom>
        </p:spPr>
      </p:pic>
    </p:spTree>
    <p:extLst>
      <p:ext uri="{BB962C8B-B14F-4D97-AF65-F5344CB8AC3E}">
        <p14:creationId xmlns:p14="http://schemas.microsoft.com/office/powerpoint/2010/main" val="193626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r>
              <a:rPr lang="en-US" b="1" dirty="0"/>
              <a:t>Clarino page, aiming at linguists, text</a:t>
            </a:r>
            <a:endParaRPr lang="en-US" b="1" strike="sngStrike" dirty="0"/>
          </a:p>
          <a:p>
            <a:endParaRPr lang="en-US" dirty="0"/>
          </a:p>
          <a:p>
            <a:endParaRPr lang="en-US" dirty="0"/>
          </a:p>
          <a:p>
            <a:endParaRPr lang="en-US" dirty="0"/>
          </a:p>
          <a:p>
            <a:endParaRPr lang="en-US" b="1" dirty="0"/>
          </a:p>
          <a:p>
            <a:r>
              <a:rPr lang="en-US" b="1" dirty="0" err="1"/>
              <a:t>KartuVerbs</a:t>
            </a:r>
            <a:r>
              <a:rPr lang="en-US" b="1" dirty="0"/>
              <a:t>, aiming at foreigners learning the Georgian language, data</a:t>
            </a:r>
            <a:endParaRPr lang="en-US" strike="sngStrike" dirty="0"/>
          </a:p>
        </p:txBody>
      </p:sp>
      <p:graphicFrame>
        <p:nvGraphicFramePr>
          <p:cNvPr id="3" name="Table 2">
            <a:extLst>
              <a:ext uri="{FF2B5EF4-FFF2-40B4-BE49-F238E27FC236}">
                <a16:creationId xmlns:a16="http://schemas.microsoft.com/office/drawing/2014/main" id="{E0BF0A38-E766-1755-E9A9-0AFF8367A0FB}"/>
              </a:ext>
            </a:extLst>
          </p:cNvPr>
          <p:cNvGraphicFramePr>
            <a:graphicFrameLocks noGrp="1"/>
          </p:cNvGraphicFramePr>
          <p:nvPr>
            <p:extLst>
              <p:ext uri="{D42A27DB-BD31-4B8C-83A1-F6EECF244321}">
                <p14:modId xmlns:p14="http://schemas.microsoft.com/office/powerpoint/2010/main" val="2099672028"/>
              </p:ext>
            </p:extLst>
          </p:nvPr>
        </p:nvGraphicFramePr>
        <p:xfrm>
          <a:off x="501156" y="1474470"/>
          <a:ext cx="7956326" cy="1097280"/>
        </p:xfrm>
        <a:graphic>
          <a:graphicData uri="http://schemas.openxmlformats.org/drawingml/2006/table">
            <a:tbl>
              <a:tblPr bandRow="1">
                <a:tableStyleId>{2D5ABB26-0587-4C30-8999-92F81FD0307C}</a:tableStyleId>
              </a:tblPr>
              <a:tblGrid>
                <a:gridCol w="1459149">
                  <a:extLst>
                    <a:ext uri="{9D8B030D-6E8A-4147-A177-3AD203B41FA5}">
                      <a16:colId xmlns:a16="http://schemas.microsoft.com/office/drawing/2014/main" val="2452088530"/>
                    </a:ext>
                  </a:extLst>
                </a:gridCol>
                <a:gridCol w="535021">
                  <a:extLst>
                    <a:ext uri="{9D8B030D-6E8A-4147-A177-3AD203B41FA5}">
                      <a16:colId xmlns:a16="http://schemas.microsoft.com/office/drawing/2014/main" val="3100777999"/>
                    </a:ext>
                  </a:extLst>
                </a:gridCol>
                <a:gridCol w="3511685">
                  <a:extLst>
                    <a:ext uri="{9D8B030D-6E8A-4147-A177-3AD203B41FA5}">
                      <a16:colId xmlns:a16="http://schemas.microsoft.com/office/drawing/2014/main" val="3817439636"/>
                    </a:ext>
                  </a:extLst>
                </a:gridCol>
                <a:gridCol w="1920153">
                  <a:extLst>
                    <a:ext uri="{9D8B030D-6E8A-4147-A177-3AD203B41FA5}">
                      <a16:colId xmlns:a16="http://schemas.microsoft.com/office/drawing/2014/main" val="270287690"/>
                    </a:ext>
                  </a:extLst>
                </a:gridCol>
                <a:gridCol w="530318">
                  <a:extLst>
                    <a:ext uri="{9D8B030D-6E8A-4147-A177-3AD203B41FA5}">
                      <a16:colId xmlns:a16="http://schemas.microsoft.com/office/drawing/2014/main" val="2343611000"/>
                    </a:ext>
                  </a:extLst>
                </a:gridCol>
              </a:tblGrid>
              <a:tr h="106201">
                <a:tc rowSpan="4">
                  <a:txBody>
                    <a:bodyPr/>
                    <a:lstStyle/>
                    <a:p>
                      <a:pPr algn="ctr">
                        <a:spcBef>
                          <a:spcPts val="600"/>
                        </a:spcBef>
                        <a:spcAft>
                          <a:spcPts val="600"/>
                        </a:spcAft>
                      </a:pPr>
                      <a:r>
                        <a:rPr lang="en-US" sz="1800" b="1" kern="100" dirty="0">
                          <a:solidFill>
                            <a:schemeClr val="bg1"/>
                          </a:solidFill>
                          <a:effectLst/>
                          <a:latin typeface="Saira"/>
                          <a:ea typeface="Calibri Light" panose="020F0302020204030204" pitchFamily="34" charset="0"/>
                          <a:cs typeface="Calibri Light" panose="020F0302020204030204" pitchFamily="34" charset="0"/>
                        </a:rPr>
                        <a:t>Clarino</a:t>
                      </a:r>
                    </a:p>
                  </a:txBody>
                  <a:tcPr marL="68580" marR="68580" marT="0" marB="0" anchor="ctr">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 </a:t>
                      </a:r>
                    </a:p>
                  </a:txBody>
                  <a:tcPr marL="68580" marR="68580" marT="0" marB="0">
                    <a:lnT w="12700" cap="flat" cmpd="sng" algn="ctr">
                      <a:solidFill>
                        <a:schemeClr val="tx1"/>
                      </a:solidFill>
                      <a:prstDash val="solid"/>
                      <a:round/>
                      <a:headEnd type="none" w="med" len="med"/>
                      <a:tailEnd type="none" w="med" len="med"/>
                    </a:lnT>
                  </a:tcPr>
                </a:tc>
                <a:tc>
                  <a:txBody>
                    <a:bodyPr/>
                    <a:lstStyle/>
                    <a:p>
                      <a:pPr algn="just">
                        <a:spcBef>
                          <a:spcPts val="600"/>
                        </a:spcBef>
                        <a:spcAft>
                          <a:spcPts val="600"/>
                        </a:spcAft>
                      </a:pPr>
                      <a:r>
                        <a:rPr lang="en-US" sz="1800" b="1" kern="100" dirty="0">
                          <a:effectLst/>
                          <a:latin typeface="Saira"/>
                          <a:ea typeface="Calibri Light" panose="020F0302020204030204" pitchFamily="34" charset="0"/>
                          <a:cs typeface="Calibri Light" panose="020F0302020204030204" pitchFamily="34" charset="0"/>
                        </a:rPr>
                        <a:t>“aorist”</a:t>
                      </a:r>
                    </a:p>
                  </a:txBody>
                  <a:tcPr marL="68580" marR="68580" marT="0" marB="0">
                    <a:lnT w="12700" cap="flat" cmpd="sng" algn="ctr">
                      <a:solidFill>
                        <a:schemeClr val="tx1"/>
                      </a:solidFill>
                      <a:prstDash val="solid"/>
                      <a:round/>
                      <a:headEnd type="none" w="med" len="med"/>
                      <a:tailEnd type="none" w="med" len="med"/>
                    </a:lnT>
                  </a:tcPr>
                </a:tc>
                <a:tc>
                  <a:txBody>
                    <a:bodyPr/>
                    <a:lstStyle/>
                    <a:p>
                      <a:pPr algn="just">
                        <a:spcBef>
                          <a:spcPts val="600"/>
                        </a:spcBef>
                        <a:spcAft>
                          <a:spcPts val="600"/>
                        </a:spcAft>
                      </a:pPr>
                      <a:r>
                        <a:rPr lang="en-US" sz="1800" b="1" kern="100" dirty="0">
                          <a:effectLst/>
                          <a:latin typeface="Saira"/>
                          <a:ea typeface="Calibri Light" panose="020F0302020204030204" pitchFamily="34" charset="0"/>
                          <a:cs typeface="Calibri Light" panose="020F0302020204030204" pitchFamily="34" charset="0"/>
                        </a:rPr>
                        <a:t>“verbal noun”</a:t>
                      </a:r>
                    </a:p>
                  </a:txBody>
                  <a:tcPr marL="68580" marR="68580" marT="0" marB="0">
                    <a:lnT w="12700" cap="flat" cmpd="sng" algn="ctr">
                      <a:solidFill>
                        <a:schemeClr val="tx1"/>
                      </a:solidFill>
                      <a:prstDash val="solid"/>
                      <a:round/>
                      <a:headEnd type="none" w="med" len="med"/>
                      <a:tailEnd type="none" w="med" len="med"/>
                    </a:lnT>
                  </a:tcPr>
                </a:tc>
                <a:tc>
                  <a:txBody>
                    <a:bodyPr/>
                    <a:lstStyle/>
                    <a:p>
                      <a:pPr marL="136525"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 </a:t>
                      </a: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34968212"/>
                  </a:ext>
                </a:extLst>
              </a:tr>
              <a:tr h="106201">
                <a:tc vMerge="1">
                  <a:txBody>
                    <a:bodyPr/>
                    <a:lstStyle/>
                    <a:p>
                      <a:pPr algn="just">
                        <a:spcBef>
                          <a:spcPts val="600"/>
                        </a:spcBef>
                        <a:spcAft>
                          <a:spcPts val="600"/>
                        </a:spcAft>
                      </a:pPr>
                      <a:endParaRPr lang="en-US" sz="1800" kern="100">
                        <a:effectLst/>
                        <a:latin typeface="Saira"/>
                        <a:ea typeface="Calibri Light" panose="020F0302020204030204" pitchFamily="34" charset="0"/>
                        <a:cs typeface="Calibri Light" panose="020F0302020204030204" pitchFamily="34" charset="0"/>
                      </a:endParaRPr>
                    </a:p>
                  </a:txBody>
                  <a:tcPr marL="68580" marR="68580" marT="0" marB="0"/>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a:t>
                      </a:r>
                    </a:p>
                  </a:txBody>
                  <a:tcPr marL="68580" marR="68580" marT="0" marB="0"/>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“1sg  </a:t>
                      </a:r>
                      <a:r>
                        <a:rPr lang="en-US" sz="1800" kern="100" dirty="0" err="1">
                          <a:effectLst/>
                          <a:latin typeface="Saira"/>
                          <a:ea typeface="Calibri Light" panose="020F0302020204030204" pitchFamily="34" charset="0"/>
                          <a:cs typeface="Calibri Light" panose="020F0302020204030204" pitchFamily="34" charset="0"/>
                        </a:rPr>
                        <a:t>ვაადამიანე</a:t>
                      </a:r>
                      <a:r>
                        <a:rPr lang="en-US" sz="1800" kern="100" dirty="0">
                          <a:effectLst/>
                          <a:latin typeface="Saira"/>
                          <a:ea typeface="Calibri Light" panose="020F0302020204030204" pitchFamily="34" charset="0"/>
                          <a:cs typeface="Calibri Light" panose="020F0302020204030204" pitchFamily="34" charset="0"/>
                        </a:rPr>
                        <a:t>, </a:t>
                      </a:r>
                      <a:r>
                        <a:rPr lang="en-US" sz="1800" kern="100" dirty="0" err="1">
                          <a:effectLst/>
                          <a:latin typeface="Saira"/>
                          <a:ea typeface="Calibri Light" panose="020F0302020204030204" pitchFamily="34" charset="0"/>
                          <a:cs typeface="Calibri Light" panose="020F0302020204030204" pitchFamily="34" charset="0"/>
                        </a:rPr>
                        <a:t>გავაადამიანე</a:t>
                      </a: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r>
                        <a:rPr lang="en-US" sz="1800" kern="100" dirty="0" err="1">
                          <a:effectLst/>
                          <a:latin typeface="Saira"/>
                          <a:ea typeface="Calibri Light" panose="020F0302020204030204" pitchFamily="34" charset="0"/>
                          <a:cs typeface="Calibri Light" panose="020F0302020204030204" pitchFamily="34" charset="0"/>
                        </a:rPr>
                        <a:t>ადამიანება</a:t>
                      </a: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tc>
                <a:extLst>
                  <a:ext uri="{0D108BD9-81ED-4DB2-BD59-A6C34878D82A}">
                    <a16:rowId xmlns:a16="http://schemas.microsoft.com/office/drawing/2014/main" val="3683197868"/>
                  </a:ext>
                </a:extLst>
              </a:tr>
              <a:tr h="106201">
                <a:tc vMerge="1">
                  <a:txBody>
                    <a:bodyPr/>
                    <a:lstStyle/>
                    <a:p>
                      <a:pPr algn="just">
                        <a:spcBef>
                          <a:spcPts val="600"/>
                        </a:spcBef>
                        <a:spcAft>
                          <a:spcPts val="600"/>
                        </a:spcAft>
                      </a:pPr>
                      <a:endParaRPr lang="en-US" sz="1800" kern="100">
                        <a:effectLst/>
                        <a:latin typeface="Saira"/>
                        <a:ea typeface="Calibri Light" panose="020F0302020204030204" pitchFamily="34" charset="0"/>
                        <a:cs typeface="Calibri Light" panose="020F0302020204030204" pitchFamily="34" charset="0"/>
                      </a:endParaRPr>
                    </a:p>
                  </a:txBody>
                  <a:tcPr marL="68580" marR="68580" marT="0" marB="0"/>
                </a:tc>
                <a:tc>
                  <a:txBody>
                    <a:bodyPr/>
                    <a:lstStyle/>
                    <a:p>
                      <a:pPr algn="just">
                        <a:spcBef>
                          <a:spcPts val="600"/>
                        </a:spcBef>
                        <a:spcAft>
                          <a:spcPts val="600"/>
                        </a:spcAft>
                      </a:pPr>
                      <a:r>
                        <a:rPr lang="en-US" sz="1800" kern="100">
                          <a:effectLst/>
                          <a:latin typeface="Saira"/>
                          <a:ea typeface="Calibri Light" panose="020F0302020204030204" pitchFamily="34" charset="0"/>
                          <a:cs typeface="Calibri Light" panose="020F0302020204030204" pitchFamily="34" charset="0"/>
                        </a:rPr>
                        <a:t>…</a:t>
                      </a:r>
                    </a:p>
                  </a:txBody>
                  <a:tcPr marL="68580" marR="68580" marT="0" marB="0"/>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tc>
                <a:extLst>
                  <a:ext uri="{0D108BD9-81ED-4DB2-BD59-A6C34878D82A}">
                    <a16:rowId xmlns:a16="http://schemas.microsoft.com/office/drawing/2014/main" val="1873015420"/>
                  </a:ext>
                </a:extLst>
              </a:tr>
              <a:tr h="106201">
                <a:tc vMerge="1">
                  <a:txBody>
                    <a:bodyPr/>
                    <a:lstStyle/>
                    <a:p>
                      <a:pPr algn="just">
                        <a:spcBef>
                          <a:spcPts val="600"/>
                        </a:spcBef>
                        <a:spcAft>
                          <a:spcPts val="600"/>
                        </a:spcAft>
                      </a:pPr>
                      <a:endParaRPr lang="en-US" sz="1800" kern="100" dirty="0">
                        <a:effectLst/>
                        <a:latin typeface="Saira"/>
                        <a:ea typeface="Calibri Light" panose="020F0302020204030204" pitchFamily="34" charset="0"/>
                        <a:cs typeface="Calibri Light" panose="020F0302020204030204" pitchFamily="34" charset="0"/>
                      </a:endParaRPr>
                    </a:p>
                  </a:txBody>
                  <a:tcPr marL="68580" marR="68580" marT="0" marB="0"/>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 </a:t>
                      </a:r>
                    </a:p>
                  </a:txBody>
                  <a:tcPr marL="68580" marR="68580" marT="0" marB="0"/>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 </a:t>
                      </a:r>
                    </a:p>
                  </a:txBody>
                  <a:tcPr marL="68580" marR="68580" marT="0" marB="0"/>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 </a:t>
                      </a:r>
                    </a:p>
                  </a:txBody>
                  <a:tcPr marL="68580" marR="68580" marT="0" marB="0"/>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 </a:t>
                      </a:r>
                    </a:p>
                  </a:txBody>
                  <a:tcPr marL="68580" marR="68580" marT="0" marB="0"/>
                </a:tc>
                <a:extLst>
                  <a:ext uri="{0D108BD9-81ED-4DB2-BD59-A6C34878D82A}">
                    <a16:rowId xmlns:a16="http://schemas.microsoft.com/office/drawing/2014/main" val="3264885254"/>
                  </a:ext>
                </a:extLst>
              </a:tr>
            </a:tbl>
          </a:graphicData>
        </a:graphic>
      </p:graphicFrame>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Clarino vs </a:t>
            </a:r>
            <a:r>
              <a:rPr lang="en-US" sz="2400" dirty="0" err="1"/>
              <a:t>Kartuverbs</a:t>
            </a:r>
            <a:r>
              <a:rPr lang="en-US" sz="2400" dirty="0"/>
              <a:t>: different aims</a:t>
            </a:r>
          </a:p>
        </p:txBody>
      </p:sp>
      <p:graphicFrame>
        <p:nvGraphicFramePr>
          <p:cNvPr id="5" name="Table 4">
            <a:extLst>
              <a:ext uri="{FF2B5EF4-FFF2-40B4-BE49-F238E27FC236}">
                <a16:creationId xmlns:a16="http://schemas.microsoft.com/office/drawing/2014/main" id="{CFAE1387-F64D-9044-ACB3-1D57AA82BFA4}"/>
              </a:ext>
            </a:extLst>
          </p:cNvPr>
          <p:cNvGraphicFramePr>
            <a:graphicFrameLocks noGrp="1"/>
          </p:cNvGraphicFramePr>
          <p:nvPr>
            <p:extLst>
              <p:ext uri="{D42A27DB-BD31-4B8C-83A1-F6EECF244321}">
                <p14:modId xmlns:p14="http://schemas.microsoft.com/office/powerpoint/2010/main" val="3941554630"/>
              </p:ext>
            </p:extLst>
          </p:nvPr>
        </p:nvGraphicFramePr>
        <p:xfrm>
          <a:off x="501157" y="3406971"/>
          <a:ext cx="7956325" cy="1271730"/>
        </p:xfrm>
        <a:graphic>
          <a:graphicData uri="http://schemas.openxmlformats.org/drawingml/2006/table">
            <a:tbl>
              <a:tblPr bandRow="1">
                <a:tableStyleId>{2D5ABB26-0587-4C30-8999-92F81FD0307C}</a:tableStyleId>
              </a:tblPr>
              <a:tblGrid>
                <a:gridCol w="1457719">
                  <a:extLst>
                    <a:ext uri="{9D8B030D-6E8A-4147-A177-3AD203B41FA5}">
                      <a16:colId xmlns:a16="http://schemas.microsoft.com/office/drawing/2014/main" val="3240113308"/>
                    </a:ext>
                  </a:extLst>
                </a:gridCol>
                <a:gridCol w="1551765">
                  <a:extLst>
                    <a:ext uri="{9D8B030D-6E8A-4147-A177-3AD203B41FA5}">
                      <a16:colId xmlns:a16="http://schemas.microsoft.com/office/drawing/2014/main" val="3100777999"/>
                    </a:ext>
                  </a:extLst>
                </a:gridCol>
                <a:gridCol w="837013">
                  <a:extLst>
                    <a:ext uri="{9D8B030D-6E8A-4147-A177-3AD203B41FA5}">
                      <a16:colId xmlns:a16="http://schemas.microsoft.com/office/drawing/2014/main" val="2579351947"/>
                    </a:ext>
                  </a:extLst>
                </a:gridCol>
                <a:gridCol w="855822">
                  <a:extLst>
                    <a:ext uri="{9D8B030D-6E8A-4147-A177-3AD203B41FA5}">
                      <a16:colId xmlns:a16="http://schemas.microsoft.com/office/drawing/2014/main" val="1450643226"/>
                    </a:ext>
                  </a:extLst>
                </a:gridCol>
                <a:gridCol w="1043915">
                  <a:extLst>
                    <a:ext uri="{9D8B030D-6E8A-4147-A177-3AD203B41FA5}">
                      <a16:colId xmlns:a16="http://schemas.microsoft.com/office/drawing/2014/main" val="2133834884"/>
                    </a:ext>
                  </a:extLst>
                </a:gridCol>
                <a:gridCol w="1733075">
                  <a:extLst>
                    <a:ext uri="{9D8B030D-6E8A-4147-A177-3AD203B41FA5}">
                      <a16:colId xmlns:a16="http://schemas.microsoft.com/office/drawing/2014/main" val="270287690"/>
                    </a:ext>
                  </a:extLst>
                </a:gridCol>
                <a:gridCol w="477016">
                  <a:extLst>
                    <a:ext uri="{9D8B030D-6E8A-4147-A177-3AD203B41FA5}">
                      <a16:colId xmlns:a16="http://schemas.microsoft.com/office/drawing/2014/main" val="2343611000"/>
                    </a:ext>
                  </a:extLst>
                </a:gridCol>
              </a:tblGrid>
              <a:tr h="448770">
                <a:tc rowSpan="4">
                  <a:txBody>
                    <a:bodyPr/>
                    <a:lstStyle/>
                    <a:p>
                      <a:pPr algn="ctr">
                        <a:spcBef>
                          <a:spcPts val="600"/>
                        </a:spcBef>
                        <a:spcAft>
                          <a:spcPts val="600"/>
                        </a:spcAft>
                      </a:pPr>
                      <a:r>
                        <a:rPr lang="en-US" sz="1800" b="1" kern="100" dirty="0" err="1">
                          <a:solidFill>
                            <a:schemeClr val="bg1"/>
                          </a:solidFill>
                          <a:effectLst/>
                          <a:latin typeface="Saira"/>
                          <a:ea typeface="Calibri Light" panose="020F0302020204030204" pitchFamily="34" charset="0"/>
                          <a:cs typeface="Calibri Light" panose="020F0302020204030204" pitchFamily="34" charset="0"/>
                        </a:rPr>
                        <a:t>KartuVebs</a:t>
                      </a:r>
                      <a:endParaRPr lang="en-US" sz="1800" b="1" kern="100" dirty="0">
                        <a:solidFill>
                          <a:schemeClr val="bg1"/>
                        </a:solidFill>
                        <a:effectLst/>
                        <a:latin typeface="Saira"/>
                        <a:ea typeface="Calibri Light" panose="020F0302020204030204" pitchFamily="34" charset="0"/>
                        <a:cs typeface="Calibri Light" panose="020F030202020403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just">
                        <a:spcBef>
                          <a:spcPts val="600"/>
                        </a:spcBef>
                        <a:spcAft>
                          <a:spcPts val="600"/>
                        </a:spcAft>
                      </a:pPr>
                      <a:r>
                        <a:rPr lang="en-US" sz="1800" b="1" kern="100" dirty="0">
                          <a:effectLst/>
                          <a:latin typeface="Saira"/>
                          <a:ea typeface="Calibri Light" panose="020F0302020204030204" pitchFamily="34" charset="0"/>
                          <a:cs typeface="Calibri Light" panose="020F0302020204030204" pitchFamily="34" charset="0"/>
                        </a:rPr>
                        <a:t>form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b="1" kern="100" dirty="0">
                          <a:effectLst/>
                          <a:latin typeface="Saira"/>
                          <a:ea typeface="Calibri Light" panose="020F0302020204030204" pitchFamily="34" charset="0"/>
                          <a:cs typeface="Calibri Light" panose="020F0302020204030204" pitchFamily="34" charset="0"/>
                        </a:rPr>
                        <a:t>tense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b="1" kern="100" dirty="0">
                          <a:effectLst/>
                          <a:latin typeface="Saira"/>
                          <a:ea typeface="Calibri Light" panose="020F0302020204030204" pitchFamily="34" charset="0"/>
                          <a:cs typeface="Calibri Light" panose="020F0302020204030204" pitchFamily="34" charset="0"/>
                        </a:rPr>
                        <a:t>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spcBef>
                          <a:spcPts val="600"/>
                        </a:spcBef>
                        <a:spcAft>
                          <a:spcPts val="600"/>
                        </a:spcAft>
                      </a:pPr>
                      <a:r>
                        <a:rPr lang="en-US" sz="1800" b="1" kern="100" dirty="0">
                          <a:effectLst/>
                          <a:latin typeface="Saira"/>
                          <a:ea typeface="Calibri Light" panose="020F0302020204030204" pitchFamily="34" charset="0"/>
                          <a:cs typeface="Calibri Light" panose="020F0302020204030204" pitchFamily="34" charset="0"/>
                        </a:rPr>
                        <a:t>number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b="1" kern="100" dirty="0" err="1">
                          <a:effectLst/>
                          <a:latin typeface="Saira"/>
                          <a:ea typeface="Calibri Light" panose="020F0302020204030204" pitchFamily="34" charset="0"/>
                          <a:cs typeface="Calibri Light" panose="020F0302020204030204" pitchFamily="34" charset="0"/>
                        </a:rPr>
                        <a:t>masdar</a:t>
                      </a:r>
                      <a:endParaRPr lang="en-US" sz="1800" b="1" kern="100" dirty="0">
                        <a:effectLst/>
                        <a:latin typeface="Saira"/>
                        <a:ea typeface="Calibri Light" panose="020F0302020204030204" pitchFamily="34" charset="0"/>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8170"/>
                  </a:ext>
                </a:extLst>
              </a:tr>
              <a:tr h="224385">
                <a:tc vMerge="1">
                  <a:txBody>
                    <a:bodyPr/>
                    <a:lstStyle/>
                    <a:p>
                      <a:pPr algn="just">
                        <a:spcBef>
                          <a:spcPts val="600"/>
                        </a:spcBef>
                        <a:spcAft>
                          <a:spcPts val="600"/>
                        </a:spcAft>
                      </a:pPr>
                      <a:endParaRPr lang="en-US" sz="1800" kern="100" dirty="0">
                        <a:effectLst/>
                        <a:latin typeface="Saira"/>
                        <a:ea typeface="Calibri Light" panose="020F0302020204030204" pitchFamily="34" charset="0"/>
                        <a:cs typeface="Calibri Light" panose="020F0302020204030204" pitchFamily="34" charset="0"/>
                      </a:endParaRPr>
                    </a:p>
                  </a:txBody>
                  <a:tcPr marL="68580" marR="68580" marT="0" marB="0"/>
                </a:tc>
                <a:tc>
                  <a:txBody>
                    <a:bodyPr/>
                    <a:lstStyle/>
                    <a:p>
                      <a:pPr algn="just">
                        <a:spcBef>
                          <a:spcPts val="600"/>
                        </a:spcBef>
                        <a:spcAft>
                          <a:spcPts val="600"/>
                        </a:spcAft>
                      </a:pPr>
                      <a:r>
                        <a:rPr lang="en-US" sz="1800" kern="100" dirty="0" err="1">
                          <a:effectLst/>
                          <a:latin typeface="Saira"/>
                          <a:ea typeface="Calibri Light" panose="020F0302020204030204" pitchFamily="34" charset="0"/>
                          <a:cs typeface="Calibri Light" panose="020F0302020204030204" pitchFamily="34" charset="0"/>
                        </a:rPr>
                        <a:t>ვაადამიანე</a:t>
                      </a:r>
                      <a:endParaRPr lang="en-US" sz="1800" kern="100" dirty="0">
                        <a:effectLst/>
                        <a:latin typeface="Saira"/>
                        <a:ea typeface="Calibri Light" panose="020F0302020204030204" pitchFamily="34" charset="0"/>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aorist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4765"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sg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u="sng" kern="100" dirty="0" err="1">
                          <a:solidFill>
                            <a:srgbClr val="FF0000"/>
                          </a:solidFill>
                          <a:effectLst/>
                          <a:latin typeface="Saira"/>
                          <a:ea typeface="Calibri Light" panose="020F0302020204030204" pitchFamily="34" charset="0"/>
                          <a:cs typeface="Calibri Light" panose="020F0302020204030204" pitchFamily="34" charset="0"/>
                        </a:rPr>
                        <a:t>გა</a:t>
                      </a:r>
                      <a:r>
                        <a:rPr lang="en-US" sz="1800" kern="100" dirty="0" err="1">
                          <a:effectLst/>
                          <a:latin typeface="Saira"/>
                          <a:ea typeface="Calibri Light" panose="020F0302020204030204" pitchFamily="34" charset="0"/>
                          <a:cs typeface="Calibri Light" panose="020F0302020204030204" pitchFamily="34" charset="0"/>
                        </a:rPr>
                        <a:t>ადამიანება</a:t>
                      </a:r>
                      <a:endParaRPr lang="en-US" sz="1800" kern="100" dirty="0">
                        <a:effectLst/>
                        <a:latin typeface="Saira"/>
                        <a:ea typeface="Calibri Light" panose="020F0302020204030204" pitchFamily="34" charset="0"/>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411096"/>
                  </a:ext>
                </a:extLst>
              </a:tr>
              <a:tr h="224385">
                <a:tc vMerge="1">
                  <a:txBody>
                    <a:bodyPr/>
                    <a:lstStyle/>
                    <a:p>
                      <a:pPr algn="just">
                        <a:spcBef>
                          <a:spcPts val="600"/>
                        </a:spcBef>
                        <a:spcAft>
                          <a:spcPts val="600"/>
                        </a:spcAft>
                      </a:pPr>
                      <a:endParaRPr lang="en-US" sz="1800" kern="100" dirty="0">
                        <a:effectLst/>
                        <a:latin typeface="Saira"/>
                        <a:ea typeface="Calibri Light" panose="020F0302020204030204" pitchFamily="34" charset="0"/>
                        <a:cs typeface="Calibri Light" panose="020F0302020204030204" pitchFamily="34" charset="0"/>
                      </a:endParaRPr>
                    </a:p>
                  </a:txBody>
                  <a:tcPr marL="68580" marR="68580" marT="0" marB="0"/>
                </a:tc>
                <a:tc>
                  <a:txBody>
                    <a:bodyPr/>
                    <a:lstStyle/>
                    <a:p>
                      <a:pPr algn="just">
                        <a:spcBef>
                          <a:spcPts val="600"/>
                        </a:spcBef>
                        <a:spcAft>
                          <a:spcPts val="600"/>
                        </a:spcAft>
                      </a:pPr>
                      <a:r>
                        <a:rPr lang="en-US" sz="1800" kern="100" dirty="0" err="1">
                          <a:solidFill>
                            <a:srgbClr val="FF0000"/>
                          </a:solidFill>
                          <a:effectLst/>
                          <a:latin typeface="Saira"/>
                          <a:ea typeface="Calibri Light" panose="020F0302020204030204" pitchFamily="34" charset="0"/>
                          <a:cs typeface="Calibri Light" panose="020F0302020204030204" pitchFamily="34" charset="0"/>
                        </a:rPr>
                        <a:t>გა</a:t>
                      </a:r>
                      <a:r>
                        <a:rPr lang="en-US" sz="1800" kern="100" dirty="0" err="1">
                          <a:effectLst/>
                          <a:latin typeface="Saira"/>
                          <a:ea typeface="Calibri Light" panose="020F0302020204030204" pitchFamily="34" charset="0"/>
                          <a:cs typeface="Calibri Light" panose="020F0302020204030204" pitchFamily="34" charset="0"/>
                        </a:rPr>
                        <a:t>ვაადამიანე</a:t>
                      </a:r>
                      <a:endParaRPr lang="en-US" sz="1800" kern="100" dirty="0">
                        <a:effectLst/>
                        <a:latin typeface="Saira"/>
                        <a:ea typeface="Calibri Light" panose="020F0302020204030204" pitchFamily="34" charset="0"/>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aorist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4765"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sg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u="sng" kern="100" dirty="0" err="1">
                          <a:solidFill>
                            <a:srgbClr val="FF0000"/>
                          </a:solidFill>
                          <a:effectLst/>
                          <a:latin typeface="Saira"/>
                          <a:ea typeface="Calibri Light" panose="020F0302020204030204" pitchFamily="34" charset="0"/>
                          <a:cs typeface="Calibri Light" panose="020F0302020204030204" pitchFamily="34" charset="0"/>
                        </a:rPr>
                        <a:t>გა</a:t>
                      </a:r>
                      <a:r>
                        <a:rPr lang="en-US" sz="1800" kern="100" dirty="0" err="1">
                          <a:effectLst/>
                          <a:latin typeface="Saira"/>
                          <a:ea typeface="Calibri Light" panose="020F0302020204030204" pitchFamily="34" charset="0"/>
                          <a:cs typeface="Calibri Light" panose="020F0302020204030204" pitchFamily="34" charset="0"/>
                        </a:rPr>
                        <a:t>ადამიანება</a:t>
                      </a:r>
                      <a:endParaRPr lang="en-US" sz="1800" kern="100" dirty="0">
                        <a:effectLst/>
                        <a:latin typeface="Saira"/>
                        <a:ea typeface="Calibri Light" panose="020F0302020204030204" pitchFamily="34" charset="0"/>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1946180"/>
                  </a:ext>
                </a:extLst>
              </a:tr>
              <a:tr h="224385">
                <a:tc vMerge="1">
                  <a:txBody>
                    <a:bodyPr/>
                    <a:lstStyle/>
                    <a:p>
                      <a:pPr algn="just">
                        <a:spcBef>
                          <a:spcPts val="600"/>
                        </a:spcBef>
                        <a:spcAft>
                          <a:spcPts val="600"/>
                        </a:spcAft>
                      </a:pPr>
                      <a:endParaRPr lang="en-US" sz="1800" kern="100" dirty="0">
                        <a:effectLst/>
                        <a:latin typeface="Saira"/>
                        <a:ea typeface="Calibri Light" panose="020F0302020204030204" pitchFamily="34" charset="0"/>
                        <a:cs typeface="Calibri Light" panose="020F0302020204030204" pitchFamily="34" charset="0"/>
                      </a:endParaRPr>
                    </a:p>
                  </a:txBody>
                  <a:tcPr marL="68580" marR="68580" marT="0" marB="0"/>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600"/>
                        </a:spcAft>
                      </a:pPr>
                      <a:r>
                        <a:rPr lang="en-US" sz="1800" kern="100" dirty="0">
                          <a:effectLst/>
                          <a:latin typeface="Saira"/>
                          <a:ea typeface="Calibri Light" panose="020F0302020204030204" pitchFamily="34" charset="0"/>
                          <a:cs typeface="Calibri Light" panose="020F03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2494176"/>
                  </a:ext>
                </a:extLst>
              </a:tr>
            </a:tbl>
          </a:graphicData>
        </a:graphic>
      </p:graphicFrame>
      <p:cxnSp>
        <p:nvCxnSpPr>
          <p:cNvPr id="8" name="Straight Arrow Connector 7">
            <a:extLst>
              <a:ext uri="{FF2B5EF4-FFF2-40B4-BE49-F238E27FC236}">
                <a16:creationId xmlns:a16="http://schemas.microsoft.com/office/drawing/2014/main" id="{E65DAA72-C76A-055C-114E-4376475FE49D}"/>
              </a:ext>
            </a:extLst>
          </p:cNvPr>
          <p:cNvCxnSpPr>
            <a:cxnSpLocks/>
          </p:cNvCxnSpPr>
          <p:nvPr/>
        </p:nvCxnSpPr>
        <p:spPr>
          <a:xfrm>
            <a:off x="2743200" y="2002971"/>
            <a:ext cx="1692166" cy="1969939"/>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BCB8205-8653-F941-B6EF-1956CABDAE1D}"/>
              </a:ext>
            </a:extLst>
          </p:cNvPr>
          <p:cNvCxnSpPr>
            <a:cxnSpLocks/>
          </p:cNvCxnSpPr>
          <p:nvPr/>
        </p:nvCxnSpPr>
        <p:spPr>
          <a:xfrm>
            <a:off x="2743200" y="2009315"/>
            <a:ext cx="1692166" cy="2268395"/>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C67A3E0-8912-B0BC-EC6B-A6A8FF20FC94}"/>
              </a:ext>
            </a:extLst>
          </p:cNvPr>
          <p:cNvCxnSpPr>
            <a:cxnSpLocks/>
          </p:cNvCxnSpPr>
          <p:nvPr/>
        </p:nvCxnSpPr>
        <p:spPr>
          <a:xfrm>
            <a:off x="2989925" y="2028347"/>
            <a:ext cx="2326869" cy="2197066"/>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5B4C2AF-E40A-526F-F568-412A95557308}"/>
              </a:ext>
            </a:extLst>
          </p:cNvPr>
          <p:cNvCxnSpPr>
            <a:cxnSpLocks/>
          </p:cNvCxnSpPr>
          <p:nvPr/>
        </p:nvCxnSpPr>
        <p:spPr>
          <a:xfrm>
            <a:off x="2980093" y="2028026"/>
            <a:ext cx="2326868" cy="1922084"/>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139CA77-C8B2-F70A-7624-80AC7A641BE1}"/>
              </a:ext>
            </a:extLst>
          </p:cNvPr>
          <p:cNvCxnSpPr/>
          <p:nvPr/>
        </p:nvCxnSpPr>
        <p:spPr>
          <a:xfrm flipH="1">
            <a:off x="3347884" y="2028347"/>
            <a:ext cx="353961" cy="2014489"/>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E64C9C-7112-5518-035A-CF0111FEDD59}"/>
              </a:ext>
            </a:extLst>
          </p:cNvPr>
          <p:cNvCxnSpPr>
            <a:cxnSpLocks/>
          </p:cNvCxnSpPr>
          <p:nvPr/>
        </p:nvCxnSpPr>
        <p:spPr>
          <a:xfrm flipH="1">
            <a:off x="3392129" y="2028347"/>
            <a:ext cx="1570703" cy="2219188"/>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A831420-CBC0-EE67-7304-57FEC839146C}"/>
              </a:ext>
            </a:extLst>
          </p:cNvPr>
          <p:cNvCxnSpPr>
            <a:cxnSpLocks/>
          </p:cNvCxnSpPr>
          <p:nvPr/>
        </p:nvCxnSpPr>
        <p:spPr>
          <a:xfrm>
            <a:off x="2957970" y="1736529"/>
            <a:ext cx="831788" cy="2213581"/>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E4E08D7-923B-0C58-0C31-05312A45AF7E}"/>
              </a:ext>
            </a:extLst>
          </p:cNvPr>
          <p:cNvCxnSpPr>
            <a:cxnSpLocks/>
          </p:cNvCxnSpPr>
          <p:nvPr/>
        </p:nvCxnSpPr>
        <p:spPr>
          <a:xfrm>
            <a:off x="2947026" y="1727957"/>
            <a:ext cx="843309" cy="2504830"/>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79315AD-0E9D-3188-DB6B-7649A3738978}"/>
              </a:ext>
            </a:extLst>
          </p:cNvPr>
          <p:cNvCxnSpPr>
            <a:cxnSpLocks/>
          </p:cNvCxnSpPr>
          <p:nvPr/>
        </p:nvCxnSpPr>
        <p:spPr>
          <a:xfrm>
            <a:off x="6981537" y="2028347"/>
            <a:ext cx="373420" cy="1921763"/>
          </a:xfrm>
          <a:prstGeom prst="straightConnector1">
            <a:avLst/>
          </a:prstGeom>
          <a:ln w="12700">
            <a:solidFill>
              <a:srgbClr val="FF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9A1902B-9AA2-951E-B614-71A2C03838DA}"/>
              </a:ext>
            </a:extLst>
          </p:cNvPr>
          <p:cNvCxnSpPr>
            <a:cxnSpLocks/>
          </p:cNvCxnSpPr>
          <p:nvPr/>
        </p:nvCxnSpPr>
        <p:spPr>
          <a:xfrm>
            <a:off x="6981537" y="2017079"/>
            <a:ext cx="186710" cy="2208334"/>
          </a:xfrm>
          <a:prstGeom prst="straightConnector1">
            <a:avLst/>
          </a:prstGeom>
          <a:ln w="12700">
            <a:solidFill>
              <a:srgbClr val="FF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Slide Number Placeholder 5">
            <a:extLst>
              <a:ext uri="{FF2B5EF4-FFF2-40B4-BE49-F238E27FC236}">
                <a16:creationId xmlns:a16="http://schemas.microsoft.com/office/drawing/2014/main" id="{48CFEC62-9394-184E-FDDD-EF43AA7AC6FF}"/>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7</a:t>
            </a:fld>
            <a:endParaRPr lang="fr-FR" altLang="fr-FR" sz="1000" dirty="0">
              <a:solidFill>
                <a:schemeClr val="bg1"/>
              </a:solidFill>
            </a:endParaRPr>
          </a:p>
        </p:txBody>
      </p:sp>
      <p:sp>
        <p:nvSpPr>
          <p:cNvPr id="55" name="TextBox 54">
            <a:extLst>
              <a:ext uri="{FF2B5EF4-FFF2-40B4-BE49-F238E27FC236}">
                <a16:creationId xmlns:a16="http://schemas.microsoft.com/office/drawing/2014/main" id="{973D0D6C-86A5-C157-1C23-CE586BD11450}"/>
              </a:ext>
            </a:extLst>
          </p:cNvPr>
          <p:cNvSpPr txBox="1"/>
          <p:nvPr/>
        </p:nvSpPr>
        <p:spPr>
          <a:xfrm>
            <a:off x="6871907" y="976769"/>
            <a:ext cx="2081262" cy="276999"/>
          </a:xfrm>
          <a:prstGeom prst="rect">
            <a:avLst/>
          </a:prstGeom>
          <a:noFill/>
        </p:spPr>
        <p:txBody>
          <a:bodyPr wrap="square">
            <a:spAutoFit/>
          </a:bodyPr>
          <a:lstStyle/>
          <a:p>
            <a:r>
              <a:rPr lang="en-US" sz="1200" dirty="0">
                <a:latin typeface="Saira"/>
              </a:rPr>
              <a:t>verb “to humanize somebody”</a:t>
            </a:r>
            <a:endParaRPr lang="en-US" sz="1200" dirty="0"/>
          </a:p>
        </p:txBody>
      </p:sp>
      <p:cxnSp>
        <p:nvCxnSpPr>
          <p:cNvPr id="57" name="Straight Arrow Connector 56">
            <a:extLst>
              <a:ext uri="{FF2B5EF4-FFF2-40B4-BE49-F238E27FC236}">
                <a16:creationId xmlns:a16="http://schemas.microsoft.com/office/drawing/2014/main" id="{F7B4CDEC-8560-5475-5D83-24645791EF2A}"/>
              </a:ext>
            </a:extLst>
          </p:cNvPr>
          <p:cNvCxnSpPr>
            <a:cxnSpLocks/>
          </p:cNvCxnSpPr>
          <p:nvPr/>
        </p:nvCxnSpPr>
        <p:spPr>
          <a:xfrm flipH="1">
            <a:off x="4962832" y="1180123"/>
            <a:ext cx="1909075" cy="532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4B8F34E2-378B-4298-D69E-216CDA484B96}"/>
              </a:ext>
            </a:extLst>
          </p:cNvPr>
          <p:cNvSpPr/>
          <p:nvPr/>
        </p:nvSpPr>
        <p:spPr>
          <a:xfrm>
            <a:off x="2078698" y="4496273"/>
            <a:ext cx="4305063" cy="484661"/>
          </a:xfrm>
          <a:custGeom>
            <a:avLst/>
            <a:gdLst>
              <a:gd name="connsiteX0" fmla="*/ 0 w 4350500"/>
              <a:gd name="connsiteY0" fmla="*/ 11359 h 499806"/>
              <a:gd name="connsiteX1" fmla="*/ 2680726 w 4350500"/>
              <a:gd name="connsiteY1" fmla="*/ 499796 h 499806"/>
              <a:gd name="connsiteX2" fmla="*/ 4350500 w 4350500"/>
              <a:gd name="connsiteY2" fmla="*/ 0 h 499806"/>
            </a:gdLst>
            <a:ahLst/>
            <a:cxnLst>
              <a:cxn ang="0">
                <a:pos x="connsiteX0" y="connsiteY0"/>
              </a:cxn>
              <a:cxn ang="0">
                <a:pos x="connsiteX1" y="connsiteY1"/>
              </a:cxn>
              <a:cxn ang="0">
                <a:pos x="connsiteX2" y="connsiteY2"/>
              </a:cxn>
            </a:cxnLst>
            <a:rect l="l" t="t" r="r" b="b"/>
            <a:pathLst>
              <a:path w="4350500" h="499806">
                <a:moveTo>
                  <a:pt x="0" y="11359"/>
                </a:moveTo>
                <a:cubicBezTo>
                  <a:pt x="977821" y="256524"/>
                  <a:pt x="1955643" y="501689"/>
                  <a:pt x="2680726" y="499796"/>
                </a:cubicBezTo>
                <a:cubicBezTo>
                  <a:pt x="3405809" y="497903"/>
                  <a:pt x="3878154" y="248951"/>
                  <a:pt x="4350500" y="0"/>
                </a:cubicBezTo>
              </a:path>
            </a:pathLst>
          </a:custGeom>
          <a:noFill/>
          <a:ln w="6350">
            <a:solidFill>
              <a:srgbClr val="FF0000"/>
            </a:solidFill>
            <a:headEnd type="oval"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FCD4E74-C53D-42F4-DF62-6160E1949381}"/>
              </a:ext>
            </a:extLst>
          </p:cNvPr>
          <p:cNvSpPr/>
          <p:nvPr/>
        </p:nvSpPr>
        <p:spPr>
          <a:xfrm>
            <a:off x="2078698" y="4191473"/>
            <a:ext cx="4242589" cy="689219"/>
          </a:xfrm>
          <a:custGeom>
            <a:avLst/>
            <a:gdLst>
              <a:gd name="connsiteX0" fmla="*/ 0 w 4242589"/>
              <a:gd name="connsiteY0" fmla="*/ 306693 h 689219"/>
              <a:gd name="connsiteX1" fmla="*/ 2714803 w 4242589"/>
              <a:gd name="connsiteY1" fmla="*/ 681541 h 689219"/>
              <a:gd name="connsiteX2" fmla="*/ 4242589 w 4242589"/>
              <a:gd name="connsiteY2" fmla="*/ 0 h 689219"/>
              <a:gd name="connsiteX3" fmla="*/ 4242589 w 4242589"/>
              <a:gd name="connsiteY3" fmla="*/ 0 h 689219"/>
            </a:gdLst>
            <a:ahLst/>
            <a:cxnLst>
              <a:cxn ang="0">
                <a:pos x="connsiteX0" y="connsiteY0"/>
              </a:cxn>
              <a:cxn ang="0">
                <a:pos x="connsiteX1" y="connsiteY1"/>
              </a:cxn>
              <a:cxn ang="0">
                <a:pos x="connsiteX2" y="connsiteY2"/>
              </a:cxn>
              <a:cxn ang="0">
                <a:pos x="connsiteX3" y="connsiteY3"/>
              </a:cxn>
            </a:cxnLst>
            <a:rect l="l" t="t" r="r" b="b"/>
            <a:pathLst>
              <a:path w="4242589" h="689219">
                <a:moveTo>
                  <a:pt x="0" y="306693"/>
                </a:moveTo>
                <a:cubicBezTo>
                  <a:pt x="1003852" y="519674"/>
                  <a:pt x="2007705" y="732656"/>
                  <a:pt x="2714803" y="681541"/>
                </a:cubicBezTo>
                <a:cubicBezTo>
                  <a:pt x="3421901" y="630426"/>
                  <a:pt x="4242589" y="0"/>
                  <a:pt x="4242589" y="0"/>
                </a:cubicBezTo>
                <a:lnTo>
                  <a:pt x="4242589" y="0"/>
                </a:lnTo>
              </a:path>
            </a:pathLst>
          </a:custGeom>
          <a:noFill/>
          <a:ln w="6350">
            <a:solidFill>
              <a:srgbClr val="FF0000"/>
            </a:solidFill>
            <a:headEnd type="oval"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042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8"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right)">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righ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par>
                                <p:cTn id="34" presetID="22" presetClass="entr" presetSubtype="8"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500"/>
                                        <p:tgtEl>
                                          <p:spTgt spid="48"/>
                                        </p:tgtEl>
                                      </p:cBhvr>
                                    </p:animEffect>
                                  </p:childTnLst>
                                </p:cTn>
                              </p:par>
                              <p:par>
                                <p:cTn id="42" presetID="22" presetClass="entr" presetSubtype="8"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dirty="0"/>
              <a:t>Clarino vs </a:t>
            </a:r>
            <a:r>
              <a:rPr lang="en-US" sz="2400" dirty="0" err="1"/>
              <a:t>Kartuverbs</a:t>
            </a:r>
            <a:r>
              <a:rPr lang="en-US" sz="2400" dirty="0"/>
              <a:t>: hierarchical vs relational</a:t>
            </a:r>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a:xfrm>
            <a:off x="413243" y="1100664"/>
            <a:ext cx="8415660" cy="3488267"/>
          </a:xfrm>
        </p:spPr>
        <p:txBody>
          <a:bodyPr/>
          <a:lstStyle/>
          <a:p>
            <a:r>
              <a:rPr lang="en-US" b="1" dirty="0"/>
              <a:t>Clarino</a:t>
            </a:r>
            <a:r>
              <a:rPr lang="en-US" dirty="0"/>
              <a:t>: </a:t>
            </a:r>
          </a:p>
          <a:p>
            <a:pPr marL="914400" lvl="1"/>
            <a:r>
              <a:rPr lang="en-US" dirty="0"/>
              <a:t>Information is hierarchical</a:t>
            </a:r>
          </a:p>
          <a:p>
            <a:pPr marL="914400" lvl="1"/>
            <a:r>
              <a:rPr lang="en-US" dirty="0"/>
              <a:t>Access key is root</a:t>
            </a:r>
            <a:endParaRPr lang="en-US" strike="sngStrike" dirty="0"/>
          </a:p>
          <a:p>
            <a:pPr marL="914400" lvl="1"/>
            <a:r>
              <a:rPr lang="en-US" dirty="0"/>
              <a:t>Structure starts with root, then verb</a:t>
            </a:r>
          </a:p>
          <a:p>
            <a:pPr lvl="1" indent="0">
              <a:buNone/>
            </a:pPr>
            <a:endParaRPr lang="en-US" dirty="0"/>
          </a:p>
          <a:p>
            <a:r>
              <a:rPr lang="en-US" b="1" dirty="0" err="1"/>
              <a:t>KartuVerbs</a:t>
            </a:r>
            <a:r>
              <a:rPr lang="en-US" dirty="0"/>
              <a:t>:</a:t>
            </a:r>
          </a:p>
          <a:p>
            <a:pPr marL="914400" lvl="1"/>
            <a:r>
              <a:rPr lang="en-US" dirty="0"/>
              <a:t>Information is relational, linked data</a:t>
            </a:r>
          </a:p>
          <a:p>
            <a:pPr marL="914400" lvl="1"/>
            <a:r>
              <a:rPr lang="en-US" dirty="0"/>
              <a:t>Access key any characteristic</a:t>
            </a:r>
          </a:p>
          <a:p>
            <a:pPr marL="914400" lvl="1"/>
            <a:r>
              <a:rPr lang="en-US" dirty="0"/>
              <a:t>Linked to all other characteristics</a:t>
            </a:r>
          </a:p>
          <a:p>
            <a:endParaRPr lang="en-US" dirty="0"/>
          </a:p>
        </p:txBody>
      </p:sp>
      <p:sp>
        <p:nvSpPr>
          <p:cNvPr id="2" name="Slide Number Placeholder 5">
            <a:extLst>
              <a:ext uri="{FF2B5EF4-FFF2-40B4-BE49-F238E27FC236}">
                <a16:creationId xmlns:a16="http://schemas.microsoft.com/office/drawing/2014/main" id="{A13F91D6-0944-EE81-8202-EC5218205F18}"/>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8</a:t>
            </a:fld>
            <a:endParaRPr lang="fr-FR" altLang="fr-FR" sz="1000" dirty="0">
              <a:solidFill>
                <a:schemeClr val="bg1"/>
              </a:solidFill>
            </a:endParaRPr>
          </a:p>
        </p:txBody>
      </p:sp>
      <p:pic>
        <p:nvPicPr>
          <p:cNvPr id="3" name="Espace réservé du contenu 6">
            <a:extLst>
              <a:ext uri="{FF2B5EF4-FFF2-40B4-BE49-F238E27FC236}">
                <a16:creationId xmlns:a16="http://schemas.microsoft.com/office/drawing/2014/main" id="{DD0B8534-6BCE-D094-7016-15FA6ECAF27C}"/>
              </a:ext>
            </a:extLst>
          </p:cNvPr>
          <p:cNvPicPr>
            <a:picLocks noChangeAspect="1"/>
          </p:cNvPicPr>
          <p:nvPr/>
        </p:nvPicPr>
        <p:blipFill>
          <a:blip r:embed="rId3"/>
          <a:stretch>
            <a:fillRect/>
          </a:stretch>
        </p:blipFill>
        <p:spPr bwMode="auto">
          <a:xfrm>
            <a:off x="6776967" y="1120132"/>
            <a:ext cx="1182765" cy="1182765"/>
          </a:xfrm>
          <a:prstGeom prst="rect">
            <a:avLst/>
          </a:prstGeom>
          <a:noFill/>
          <a:ln>
            <a:noFill/>
          </a:ln>
          <a:extLst>
            <a:ext uri="{FAA26D3D-D897-4be2-8F04-BA451C77F1D7}"/>
            <a:ext uri="{909E8E84-426E-40dd-AFC4-6F175D3DCCD1}"/>
            <a:ext uri="{91240B29-F687-4f45-9708-019B960494DF}"/>
          </a:extLst>
        </p:spPr>
      </p:pic>
      <p:pic>
        <p:nvPicPr>
          <p:cNvPr id="8" name="Picture 7">
            <a:extLst>
              <a:ext uri="{FF2B5EF4-FFF2-40B4-BE49-F238E27FC236}">
                <a16:creationId xmlns:a16="http://schemas.microsoft.com/office/drawing/2014/main" id="{D40A6C37-488D-AD3A-B3A2-1CB548BFBD61}"/>
              </a:ext>
            </a:extLst>
          </p:cNvPr>
          <p:cNvPicPr>
            <a:picLocks noChangeAspect="1"/>
          </p:cNvPicPr>
          <p:nvPr/>
        </p:nvPicPr>
        <p:blipFill>
          <a:blip r:embed="rId4"/>
          <a:stretch>
            <a:fillRect/>
          </a:stretch>
        </p:blipFill>
        <p:spPr>
          <a:xfrm>
            <a:off x="6592337" y="2840604"/>
            <a:ext cx="1440816" cy="1170662"/>
          </a:xfrm>
          <a:prstGeom prst="rect">
            <a:avLst/>
          </a:prstGeom>
        </p:spPr>
      </p:pic>
    </p:spTree>
    <p:extLst>
      <p:ext uri="{BB962C8B-B14F-4D97-AF65-F5344CB8AC3E}">
        <p14:creationId xmlns:p14="http://schemas.microsoft.com/office/powerpoint/2010/main" val="264010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9B5B453-CF63-867A-5AAD-08DF505085D1}"/>
              </a:ext>
            </a:extLst>
          </p:cNvPr>
          <p:cNvSpPr>
            <a:spLocks noGrp="1"/>
          </p:cNvSpPr>
          <p:nvPr>
            <p:ph type="body" idx="1"/>
          </p:nvPr>
        </p:nvSpPr>
        <p:spPr/>
        <p:txBody>
          <a:bodyPr/>
          <a:lstStyle/>
          <a:p>
            <a:r>
              <a:rPr lang="en-US" sz="2400" noProof="0" dirty="0"/>
              <a:t>Plan</a:t>
            </a:r>
            <a:endParaRPr lang="en-US" sz="2000" dirty="0"/>
          </a:p>
        </p:txBody>
      </p:sp>
      <p:sp>
        <p:nvSpPr>
          <p:cNvPr id="4" name="Espace réservé du contenu 3">
            <a:extLst>
              <a:ext uri="{FF2B5EF4-FFF2-40B4-BE49-F238E27FC236}">
                <a16:creationId xmlns:a16="http://schemas.microsoft.com/office/drawing/2014/main" id="{400A87D4-B11E-D566-9485-533DF64B7C93}"/>
              </a:ext>
            </a:extLst>
          </p:cNvPr>
          <p:cNvSpPr>
            <a:spLocks noGrp="1"/>
          </p:cNvSpPr>
          <p:nvPr>
            <p:ph idx="14"/>
          </p:nvPr>
        </p:nvSpPr>
        <p:spPr/>
        <p:txBody>
          <a:bodyPr/>
          <a:lstStyle/>
          <a:p>
            <a:pPr marL="230188"/>
            <a:r>
              <a:rPr lang="en-US" b="1" noProof="0" dirty="0">
                <a:solidFill>
                  <a:schemeClr val="bg1">
                    <a:lumMod val="75000"/>
                  </a:schemeClr>
                </a:solidFill>
                <a:ea typeface="ＭＳ Ｐゴシック" charset="0"/>
              </a:rPr>
              <a:t>Introduction</a:t>
            </a:r>
          </a:p>
          <a:p>
            <a:pPr marL="230188"/>
            <a:r>
              <a:rPr lang="en-US" b="1" noProof="0" dirty="0">
                <a:ea typeface="ＭＳ Ｐゴシック" charset="0"/>
              </a:rPr>
              <a:t>Transformation Process</a:t>
            </a:r>
            <a:endParaRPr lang="ka-GE" b="1" noProof="0" dirty="0">
              <a:ea typeface="ＭＳ Ｐゴシック" charset="0"/>
            </a:endParaRPr>
          </a:p>
          <a:p>
            <a:pPr marL="461963" lvl="1" indent="222250">
              <a:buFont typeface="Arial" panose="020B0604020202020204" pitchFamily="34" charset="0"/>
              <a:buChar char="•"/>
            </a:pPr>
            <a:r>
              <a:rPr lang="en-US" noProof="0" dirty="0">
                <a:ea typeface="ＭＳ Ｐゴシック" charset="0"/>
              </a:rPr>
              <a:t>From Clarino To An Intermediate CSV File</a:t>
            </a:r>
          </a:p>
          <a:p>
            <a:pPr marL="461963" lvl="1" indent="222250">
              <a:buFont typeface="Arial" panose="020B0604020202020204" pitchFamily="34" charset="0"/>
              <a:buChar char="•"/>
            </a:pPr>
            <a:r>
              <a:rPr lang="en-US" noProof="0" dirty="0">
                <a:ea typeface="ＭＳ Ｐゴシック" charset="0"/>
              </a:rPr>
              <a:t>Improvement of Intermediate Data</a:t>
            </a:r>
          </a:p>
          <a:p>
            <a:pPr marL="461963" lvl="1" indent="222250">
              <a:buFont typeface="Arial" panose="020B0604020202020204" pitchFamily="34" charset="0"/>
              <a:buChar char="•"/>
            </a:pPr>
            <a:r>
              <a:rPr lang="en-US" noProof="0" dirty="0">
                <a:ea typeface="ＭＳ Ｐゴシック" charset="0"/>
              </a:rPr>
              <a:t>From CSV To RDF linked-data for </a:t>
            </a:r>
            <a:r>
              <a:rPr lang="en-US" noProof="0" dirty="0" err="1">
                <a:ea typeface="ＭＳ Ｐゴシック" charset="0"/>
              </a:rPr>
              <a:t>SparkLis</a:t>
            </a:r>
            <a:endParaRPr lang="en-US" noProof="0" dirty="0">
              <a:ea typeface="ＭＳ Ｐゴシック" charset="0"/>
            </a:endParaRPr>
          </a:p>
          <a:p>
            <a:pPr marL="230188"/>
            <a:endParaRPr lang="en-US" b="1" noProof="0" dirty="0">
              <a:ea typeface="ＭＳ Ｐゴシック" charset="0"/>
            </a:endParaRPr>
          </a:p>
          <a:p>
            <a:pPr marL="230188"/>
            <a:endParaRPr lang="en-US" b="1" dirty="0">
              <a:ea typeface="ＭＳ Ｐゴシック" charset="0"/>
            </a:endParaRPr>
          </a:p>
          <a:p>
            <a:pPr marL="230188"/>
            <a:endParaRPr lang="en-US" b="1" noProof="0" dirty="0">
              <a:ea typeface="ＭＳ Ｐゴシック" charset="0"/>
            </a:endParaRPr>
          </a:p>
          <a:p>
            <a:pPr marL="230188"/>
            <a:r>
              <a:rPr lang="en-US" b="1" noProof="0" dirty="0">
                <a:ea typeface="ＭＳ Ｐゴシック" charset="0"/>
              </a:rPr>
              <a:t>Decision Tree to Improve Occasional Missing Fields</a:t>
            </a:r>
            <a:endParaRPr lang="ka-GE" b="1" noProof="0" dirty="0">
              <a:ea typeface="ＭＳ Ｐゴシック" charset="0"/>
            </a:endParaRPr>
          </a:p>
          <a:p>
            <a:pPr marL="230188"/>
            <a:r>
              <a:rPr lang="en-US" b="1" noProof="0" dirty="0">
                <a:ea typeface="ＭＳ Ｐゴシック" charset="0"/>
              </a:rPr>
              <a:t>Perspectives &amp; Conclusion</a:t>
            </a:r>
            <a:endParaRPr lang="ka-GE" b="1" noProof="0" dirty="0">
              <a:ea typeface="ＭＳ Ｐゴシック" charset="0"/>
            </a:endParaRPr>
          </a:p>
        </p:txBody>
      </p:sp>
      <p:pic>
        <p:nvPicPr>
          <p:cNvPr id="2" name="Picture 1" descr="A diagram of a tool&#10;&#10;Description automatically generated with low confidence">
            <a:extLst>
              <a:ext uri="{FF2B5EF4-FFF2-40B4-BE49-F238E27FC236}">
                <a16:creationId xmlns:a16="http://schemas.microsoft.com/office/drawing/2014/main" id="{864B838A-C192-2DB9-5B95-FB2CD11D7AD9}"/>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99" y="2687589"/>
            <a:ext cx="7714186" cy="1185359"/>
          </a:xfrm>
          <a:prstGeom prst="rect">
            <a:avLst/>
          </a:prstGeom>
          <a:ln w="12700">
            <a:solidFill>
              <a:schemeClr val="bg1">
                <a:lumMod val="85000"/>
              </a:schemeClr>
            </a:solidFill>
          </a:ln>
        </p:spPr>
      </p:pic>
      <p:sp>
        <p:nvSpPr>
          <p:cNvPr id="3" name="Slide Number Placeholder 5">
            <a:extLst>
              <a:ext uri="{FF2B5EF4-FFF2-40B4-BE49-F238E27FC236}">
                <a16:creationId xmlns:a16="http://schemas.microsoft.com/office/drawing/2014/main" id="{50D9EA52-ABCF-8A67-577B-EC09CF4CAA91}"/>
              </a:ext>
            </a:extLst>
          </p:cNvPr>
          <p:cNvSpPr txBox="1">
            <a:spLocks/>
          </p:cNvSpPr>
          <p:nvPr/>
        </p:nvSpPr>
        <p:spPr>
          <a:xfrm>
            <a:off x="8562753" y="107623"/>
            <a:ext cx="488286" cy="274638"/>
          </a:xfrm>
          <a:prstGeom prst="rect">
            <a:avLst/>
          </a:prstGeom>
        </p:spPr>
        <p:txBody>
          <a:bodyPr/>
          <a:lstStyle>
            <a:defPPr>
              <a:defRPr lang="fr-FR"/>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a:lstStyle>
          <a:p>
            <a:fld id="{5C129364-9E39-A64E-8FC4-349F1A1719DC}" type="slidenum">
              <a:rPr lang="fr-FR" altLang="fr-FR" sz="1000" smtClean="0">
                <a:solidFill>
                  <a:schemeClr val="bg1"/>
                </a:solidFill>
              </a:rPr>
              <a:pPr/>
              <a:t>9</a:t>
            </a:fld>
            <a:endParaRPr lang="fr-FR" altLang="fr-FR" sz="1000" dirty="0">
              <a:solidFill>
                <a:schemeClr val="bg1"/>
              </a:solidFill>
            </a:endParaRPr>
          </a:p>
        </p:txBody>
      </p:sp>
    </p:spTree>
    <p:extLst>
      <p:ext uri="{BB962C8B-B14F-4D97-AF65-F5344CB8AC3E}">
        <p14:creationId xmlns:p14="http://schemas.microsoft.com/office/powerpoint/2010/main" val="509344640"/>
      </p:ext>
    </p:extLst>
  </p:cSld>
  <p:clrMapOvr>
    <a:masterClrMapping/>
  </p:clrMapOvr>
</p:sld>
</file>

<file path=ppt/theme/theme1.xml><?xml version="1.0" encoding="utf-8"?>
<a:theme xmlns:a="http://schemas.openxmlformats.org/drawingml/2006/main" name="1. Home page IRISA">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leDiaporamaIRISA" id="{D2F15B37-F08E-9B44-B28C-07506E873351}" vid="{CCC82E03-0C24-F248-8858-AAF7B1A4A609}"/>
    </a:ext>
  </a:extLst>
</a:theme>
</file>

<file path=ppt/theme/theme2.xml><?xml version="1.0" encoding="utf-8"?>
<a:theme xmlns:a="http://schemas.openxmlformats.org/drawingml/2006/main" name="3.page de 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smtClean="0">
            <a:latin typeface="Saira" pitchFamily="2" charset="77"/>
          </a:defRPr>
        </a:defPPr>
      </a:lstStyle>
    </a:txDef>
  </a:objectDefaults>
  <a:extraClrSchemeLst/>
  <a:extLst>
    <a:ext uri="{05A4C25C-085E-4340-85A3-A5531E510DB2}">
      <thm15:themeFamily xmlns:thm15="http://schemas.microsoft.com/office/thememl/2012/main" name="modeleDiaporamaIRISA" id="{D2F15B37-F08E-9B44-B28C-07506E873351}" vid="{CE9759B7-6E67-9340-BC4D-6A237374BBCE}"/>
    </a:ext>
  </a:extLst>
</a:theme>
</file>

<file path=ppt/theme/theme3.xml><?xml version="1.0" encoding="utf-8"?>
<a:theme xmlns:a="http://schemas.openxmlformats.org/drawingml/2006/main" name="2. chapit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a:latin typeface="Saira" pitchFamily="2" charset="77"/>
          </a:defRPr>
        </a:defPPr>
      </a:lstStyle>
    </a:txDef>
  </a:objectDefaults>
  <a:extraClrSchemeLst/>
  <a:extLst>
    <a:ext uri="{05A4C25C-085E-4340-85A3-A5531E510DB2}">
      <thm15:themeFamily xmlns:thm15="http://schemas.microsoft.com/office/thememl/2012/main" name="modeleDiaporamaIRISA" id="{D2F15B37-F08E-9B44-B28C-07506E873351}" vid="{C30013E0-475B-6346-AF53-DC74B792CCCE}"/>
    </a:ext>
  </a:extLst>
</a:theme>
</file>

<file path=ppt/theme/theme4.xml><?xml version="1.0" encoding="utf-8"?>
<a:theme xmlns:a="http://schemas.openxmlformats.org/drawingml/2006/main" name="4. Last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b="0" i="0" dirty="0" err="1" smtClean="0">
            <a:solidFill>
              <a:srgbClr val="002060"/>
            </a:solidFill>
            <a:latin typeface="Saira" pitchFamily="2" charset="77"/>
          </a:defRPr>
        </a:defPPr>
      </a:lstStyle>
    </a:txDef>
  </a:objectDefaults>
  <a:extraClrSchemeLst/>
  <a:extLst>
    <a:ext uri="{05A4C25C-085E-4340-85A3-A5531E510DB2}">
      <thm15:themeFamily xmlns:thm15="http://schemas.microsoft.com/office/thememl/2012/main" name="modeleDiaporamaIRISA" id="{D2F15B37-F08E-9B44-B28C-07506E873351}" vid="{CD07DDEC-D918-9E4E-AAC0-8100BE22B9FF}"/>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Template>
  <TotalTime>3281</TotalTime>
  <Words>3528</Words>
  <Application>Microsoft Office PowerPoint</Application>
  <PresentationFormat>On-screen Show (16:9)</PresentationFormat>
  <Paragraphs>548</Paragraphs>
  <Slides>31</Slides>
  <Notes>31</Notes>
  <HiddenSlides>6</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31</vt:i4>
      </vt:variant>
    </vt:vector>
  </HeadingPairs>
  <TitlesOfParts>
    <vt:vector size="48" baseType="lpstr">
      <vt:lpstr>Arial</vt:lpstr>
      <vt:lpstr>Calibri</vt:lpstr>
      <vt:lpstr>Calibri Light</vt:lpstr>
      <vt:lpstr>Cambria Math</vt:lpstr>
      <vt:lpstr>Courier New</vt:lpstr>
      <vt:lpstr>LM Roman 10</vt:lpstr>
      <vt:lpstr>Myriad Pro Light</vt:lpstr>
      <vt:lpstr>Saira</vt:lpstr>
      <vt:lpstr>Saira Medium</vt:lpstr>
      <vt:lpstr>Sylfaen</vt:lpstr>
      <vt:lpstr>Symbol</vt:lpstr>
      <vt:lpstr>Times New Roman</vt:lpstr>
      <vt:lpstr>Wingdings</vt:lpstr>
      <vt:lpstr>1. Home page IRISA</vt:lpstr>
      <vt:lpstr>3.page de contenu</vt:lpstr>
      <vt:lpstr>2. chapitre</vt:lpstr>
      <vt:lpstr>4. Last page</vt:lpstr>
      <vt:lpstr>From Structured Textual Data to Semantic Linked-data for Georgian Verbal Knowledge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Microsoft Office</dc:creator>
  <cp:keywords/>
  <dc:description/>
  <cp:lastModifiedBy>Archil Elizbarashvili</cp:lastModifiedBy>
  <cp:revision>211</cp:revision>
  <cp:lastPrinted>2023-06-21T12:35:34Z</cp:lastPrinted>
  <dcterms:created xsi:type="dcterms:W3CDTF">2020-08-19T10:09:46Z</dcterms:created>
  <dcterms:modified xsi:type="dcterms:W3CDTF">2023-06-28T10:13:56Z</dcterms:modified>
  <cp:category/>
</cp:coreProperties>
</file>