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7" r:id="rId3"/>
    <p:sldId id="257" r:id="rId4"/>
    <p:sldId id="258" r:id="rId5"/>
    <p:sldId id="259" r:id="rId6"/>
    <p:sldId id="261" r:id="rId7"/>
    <p:sldId id="266" r:id="rId8"/>
    <p:sldId id="288" r:id="rId9"/>
    <p:sldId id="262" r:id="rId10"/>
    <p:sldId id="263" r:id="rId11"/>
    <p:sldId id="264" r:id="rId12"/>
    <p:sldId id="282" r:id="rId13"/>
    <p:sldId id="270" r:id="rId14"/>
    <p:sldId id="272" r:id="rId15"/>
    <p:sldId id="290" r:id="rId16"/>
    <p:sldId id="291" r:id="rId17"/>
    <p:sldId id="278" r:id="rId18"/>
    <p:sldId id="283" r:id="rId19"/>
    <p:sldId id="268" r:id="rId20"/>
    <p:sldId id="275" r:id="rId21"/>
    <p:sldId id="269" r:id="rId22"/>
    <p:sldId id="276" r:id="rId23"/>
    <p:sldId id="279" r:id="rId24"/>
    <p:sldId id="277" r:id="rId25"/>
    <p:sldId id="292" r:id="rId26"/>
    <p:sldId id="293" r:id="rId27"/>
    <p:sldId id="294" r:id="rId28"/>
    <p:sldId id="287" r:id="rId29"/>
    <p:sldId id="281" r:id="rId30"/>
    <p:sldId id="295" r:id="rId31"/>
    <p:sldId id="265" r:id="rId32"/>
    <p:sldId id="280" r:id="rId33"/>
    <p:sldId id="289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169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585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/>
            </a:lvl1pPr>
            <a:lvl2pPr>
              <a:defRPr sz="2600" baseline="0"/>
            </a:lvl2pPr>
            <a:lvl3pPr>
              <a:defRPr sz="2200" baseline="0"/>
            </a:lvl3pPr>
            <a:lvl4pPr>
              <a:defRPr baseline="0"/>
            </a:lvl4pPr>
            <a:lvl5pPr>
              <a:defRPr sz="14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5849" y="6176963"/>
            <a:ext cx="201795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8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2B13-C5BC-4F0F-B923-2E178A2E9B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943A8-07B1-4C8E-A790-D7D537DD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4149" y="692696"/>
            <a:ext cx="1090234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Theo JD Bothma</a:t>
            </a:r>
            <a:r>
              <a:rPr lang="en-US" sz="2400" baseline="50000" dirty="0">
                <a:solidFill>
                  <a:prstClr val="black"/>
                </a:solidFill>
                <a:ea typeface="+mj-ea"/>
                <a:cs typeface="+mj-cs"/>
              </a:rPr>
              <a:t>1</a:t>
            </a:r>
            <a:br>
              <a:rPr lang="en-US" sz="3200" baseline="50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Danie J Prinsloo</a:t>
            </a:r>
            <a:r>
              <a:rPr lang="en-US" sz="2400" baseline="50000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br>
              <a:rPr lang="en-US" sz="3200" baseline="50000" dirty="0">
                <a:solidFill>
                  <a:prstClr val="black"/>
                </a:solidFill>
                <a:ea typeface="+mj-ea"/>
                <a:cs typeface="+mj-cs"/>
              </a:rPr>
            </a:br>
            <a:br>
              <a:rPr lang="en-ZA" baseline="30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ZA" baseline="30000" dirty="0">
                <a:solidFill>
                  <a:prstClr val="black"/>
                </a:solidFill>
                <a:ea typeface="+mj-ea"/>
                <a:cs typeface="+mj-cs"/>
              </a:rPr>
              <a:t>1 </a:t>
            </a:r>
            <a:r>
              <a:rPr lang="en-ZA" dirty="0">
                <a:solidFill>
                  <a:prstClr val="black"/>
                </a:solidFill>
                <a:ea typeface="+mj-ea"/>
                <a:cs typeface="+mj-cs"/>
              </a:rPr>
              <a:t>TheoBothma@up.ac.za</a:t>
            </a:r>
            <a:br>
              <a:rPr lang="en-ZA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ZA" baseline="30000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en-ZA" dirty="0">
                <a:solidFill>
                  <a:prstClr val="black"/>
                </a:solidFill>
                <a:ea typeface="+mj-ea"/>
                <a:cs typeface="+mj-cs"/>
              </a:rPr>
              <a:t> Danie.Prinsloo@up.ac.za</a:t>
            </a:r>
            <a:br>
              <a:rPr lang="en-ZA" baseline="30000" dirty="0">
                <a:solidFill>
                  <a:prstClr val="black"/>
                </a:solidFill>
                <a:ea typeface="+mj-ea"/>
                <a:cs typeface="+mj-cs"/>
              </a:rPr>
            </a:br>
            <a:br>
              <a:rPr lang="en-ZA" baseline="30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ZA" sz="2700" dirty="0">
                <a:solidFill>
                  <a:prstClr val="black"/>
                </a:solidFill>
                <a:ea typeface="+mj-ea"/>
                <a:cs typeface="+mj-cs"/>
              </a:rPr>
              <a:t>University of Pretoria</a:t>
            </a:r>
            <a:br>
              <a:rPr lang="en-ZA" sz="27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ZA" sz="2700" dirty="0">
                <a:solidFill>
                  <a:prstClr val="black"/>
                </a:solidFill>
                <a:ea typeface="+mj-ea"/>
                <a:cs typeface="+mj-cs"/>
              </a:rPr>
              <a:t>South Africa</a:t>
            </a:r>
            <a:br>
              <a:rPr lang="en-ZA" sz="2700" dirty="0">
                <a:solidFill>
                  <a:prstClr val="black"/>
                </a:solidFill>
                <a:ea typeface="+mj-ea"/>
                <a:cs typeface="+mj-cs"/>
              </a:rPr>
            </a:br>
            <a:endParaRPr lang="en-ZA" sz="1000" dirty="0"/>
          </a:p>
          <a:p>
            <a:pPr lvl="0" algn="ctr"/>
            <a:r>
              <a:rPr lang="en-US" sz="3600" dirty="0"/>
              <a:t>Invisible lexicography </a:t>
            </a:r>
            <a:br>
              <a:rPr lang="en-US" sz="3600" dirty="0"/>
            </a:br>
            <a:r>
              <a:rPr lang="en-US" sz="3600" dirty="0"/>
              <a:t>in Sepedi writing systems</a:t>
            </a:r>
            <a:endParaRPr lang="en-ZA" dirty="0"/>
          </a:p>
          <a:p>
            <a:pPr lvl="0" algn="r"/>
            <a:r>
              <a:rPr lang="en-US" sz="2400" dirty="0"/>
              <a:t>eLex 2023</a:t>
            </a:r>
            <a:br>
              <a:rPr lang="en-US" sz="2400" dirty="0"/>
            </a:br>
            <a:r>
              <a:rPr lang="pl-PL" sz="2400" dirty="0"/>
              <a:t>Brno, Czech Republic</a:t>
            </a:r>
            <a:br>
              <a:rPr lang="en-US" sz="2400" dirty="0"/>
            </a:br>
            <a:r>
              <a:rPr lang="pl-PL" sz="2400" dirty="0"/>
              <a:t>27–29 June 2023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85243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51" y="365125"/>
            <a:ext cx="9482158" cy="55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711" y="365125"/>
            <a:ext cx="10226578" cy="58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6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Copulative Decision Tree functionalities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2"/>
            <a:ext cx="10515600" cy="4981433"/>
          </a:xfrm>
        </p:spPr>
        <p:txBody>
          <a:bodyPr>
            <a:normAutofit/>
          </a:bodyPr>
          <a:lstStyle/>
          <a:p>
            <a:r>
              <a:rPr lang="en-US" dirty="0"/>
              <a:t>The copulative is the most complicated structure in Sepedi and a nightmare to conquer for students learning the language</a:t>
            </a:r>
          </a:p>
          <a:p>
            <a:r>
              <a:rPr lang="en-US" dirty="0"/>
              <a:t>It is intended as a step-by-step guidance for the user through the complicated system leading them to the correct answer through a sequence of binary choices</a:t>
            </a:r>
          </a:p>
          <a:p>
            <a:r>
              <a:rPr lang="en-US" dirty="0"/>
              <a:t>It navigates the user</a:t>
            </a:r>
          </a:p>
          <a:p>
            <a:pPr lvl="1"/>
            <a:r>
              <a:rPr lang="en-US" dirty="0"/>
              <a:t>through the two main types of copulatives, </a:t>
            </a:r>
          </a:p>
          <a:p>
            <a:pPr lvl="1"/>
            <a:r>
              <a:rPr lang="en-US" dirty="0"/>
              <a:t>via the three semantic relations, viz. identifying, descriptive and associative, </a:t>
            </a:r>
          </a:p>
          <a:p>
            <a:pPr lvl="1"/>
            <a:r>
              <a:rPr lang="en-US" dirty="0"/>
              <a:t>through the different verbal moods, and finally</a:t>
            </a:r>
          </a:p>
          <a:p>
            <a:pPr lvl="1"/>
            <a:r>
              <a:rPr lang="en-US" dirty="0"/>
              <a:t>through the nominal class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4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926" y="0"/>
            <a:ext cx="10373807" cy="670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856444"/>
            <a:ext cx="5166815" cy="960585"/>
          </a:xfrm>
        </p:spPr>
        <p:txBody>
          <a:bodyPr/>
          <a:lstStyle/>
          <a:p>
            <a:r>
              <a:rPr lang="en-US" dirty="0"/>
              <a:t>Copulative Decision Tree</a:t>
            </a:r>
          </a:p>
        </p:txBody>
      </p:sp>
    </p:spTree>
    <p:extLst>
      <p:ext uri="{BB962C8B-B14F-4D97-AF65-F5344CB8AC3E}">
        <p14:creationId xmlns:p14="http://schemas.microsoft.com/office/powerpoint/2010/main" val="395797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396" y="136478"/>
            <a:ext cx="7242422" cy="6903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6" y="1115752"/>
            <a:ext cx="5767316" cy="960585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 tree for 3rd person Sepedi static copulatives</a:t>
            </a:r>
          </a:p>
        </p:txBody>
      </p:sp>
    </p:spTree>
    <p:extLst>
      <p:ext uri="{BB962C8B-B14F-4D97-AF65-F5344CB8AC3E}">
        <p14:creationId xmlns:p14="http://schemas.microsoft.com/office/powerpoint/2010/main" val="196591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Invisible lexicography</a:t>
            </a:r>
            <a:endParaRPr lang="en-US" strike="sngStrike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7038"/>
            <a:ext cx="10515600" cy="4612943"/>
          </a:xfrm>
        </p:spPr>
        <p:txBody>
          <a:bodyPr>
            <a:normAutofit/>
          </a:bodyPr>
          <a:lstStyle/>
          <a:p>
            <a:r>
              <a:rPr lang="en-US" dirty="0"/>
              <a:t>In this paper, invisible lexicography is more broadly interpreted as including all lexicographically relevant aspects of a complex grammar typically catered for in a good dictionary for Sepedi </a:t>
            </a:r>
          </a:p>
          <a:p>
            <a:pPr lvl="1"/>
            <a:r>
              <a:rPr lang="en-US" dirty="0"/>
              <a:t>Paper-based – as front/back/middle matter </a:t>
            </a:r>
          </a:p>
          <a:p>
            <a:pPr lvl="1"/>
            <a:r>
              <a:rPr lang="en-US" dirty="0"/>
              <a:t>Online – also as pop-up information obtained through cursor hovering and clicking (drill-down)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Invisible lexicography</a:t>
            </a:r>
            <a:endParaRPr lang="en-US" strike="sngStrike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includes lexicographic guidance for user and programmer </a:t>
            </a:r>
          </a:p>
          <a:p>
            <a:pPr marL="0" indent="0">
              <a:buNone/>
            </a:pPr>
            <a:r>
              <a:rPr lang="en-US" dirty="0"/>
              <a:t>on </a:t>
            </a:r>
          </a:p>
          <a:p>
            <a:pPr lvl="1"/>
            <a:r>
              <a:rPr lang="en-US" dirty="0"/>
              <a:t>translation equivalents </a:t>
            </a:r>
          </a:p>
          <a:p>
            <a:pPr lvl="1"/>
            <a:r>
              <a:rPr lang="en-US" dirty="0"/>
              <a:t>the semantics of verbal moods</a:t>
            </a:r>
            <a:endParaRPr lang="en-US" strike="sngStrike" dirty="0"/>
          </a:p>
          <a:p>
            <a:pPr lvl="1"/>
            <a:r>
              <a:rPr lang="en-US" dirty="0"/>
              <a:t>morphology of the verbal moods</a:t>
            </a:r>
            <a:endParaRPr lang="en-US" strike="sngStrike" dirty="0"/>
          </a:p>
          <a:p>
            <a:pPr lvl="1"/>
            <a:r>
              <a:rPr lang="en-US" dirty="0"/>
              <a:t>nominal system</a:t>
            </a:r>
            <a:endParaRPr lang="en-US" strike="sngStrike" dirty="0"/>
          </a:p>
          <a:p>
            <a:pPr lvl="1"/>
            <a:r>
              <a:rPr lang="en-US" dirty="0"/>
              <a:t>syntactic order, and </a:t>
            </a:r>
          </a:p>
          <a:p>
            <a:pPr lvl="1"/>
            <a:r>
              <a:rPr lang="en-US" dirty="0"/>
              <a:t>part of speech indication represented here as underlying/invisible part of speech markup</a:t>
            </a:r>
          </a:p>
          <a:p>
            <a:pPr lvl="1"/>
            <a:r>
              <a:rPr lang="en-US" dirty="0"/>
              <a:t>copulative system </a:t>
            </a:r>
          </a:p>
        </p:txBody>
      </p:sp>
    </p:spTree>
    <p:extLst>
      <p:ext uri="{BB962C8B-B14F-4D97-AF65-F5344CB8AC3E}">
        <p14:creationId xmlns:p14="http://schemas.microsoft.com/office/powerpoint/2010/main" val="100272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34" y="0"/>
            <a:ext cx="7173765" cy="66020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0076" y="3081031"/>
            <a:ext cx="3638266" cy="1695686"/>
          </a:xfrm>
        </p:spPr>
        <p:txBody>
          <a:bodyPr>
            <a:normAutofit/>
          </a:bodyPr>
          <a:lstStyle/>
          <a:p>
            <a:r>
              <a:rPr lang="en-US" dirty="0"/>
              <a:t>Translation equivalents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8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Semantics of verbal moods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0699"/>
            <a:ext cx="4529919" cy="2074460"/>
          </a:xfrm>
        </p:spPr>
        <p:txBody>
          <a:bodyPr/>
          <a:lstStyle/>
          <a:p>
            <a:r>
              <a:rPr lang="en-US" dirty="0"/>
              <a:t>Click on “Indicative” provides a summary of the meaning of the different moods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812" y="1907041"/>
            <a:ext cx="6072301" cy="362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36" y="1769077"/>
            <a:ext cx="4104828" cy="8664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342341" y="2821112"/>
            <a:ext cx="12439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0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378" y="3180836"/>
            <a:ext cx="3656463" cy="1381599"/>
          </a:xfrm>
        </p:spPr>
        <p:txBody>
          <a:bodyPr/>
          <a:lstStyle/>
          <a:p>
            <a:r>
              <a:rPr lang="en-US" dirty="0"/>
              <a:t>Click on question mark provides a detailed description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3" y="1573207"/>
            <a:ext cx="4191735" cy="85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11" y="208093"/>
            <a:ext cx="6649907" cy="6649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478" y="2583766"/>
            <a:ext cx="1396105" cy="268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2" y="83228"/>
            <a:ext cx="5967431" cy="1415400"/>
          </a:xfrm>
        </p:spPr>
        <p:txBody>
          <a:bodyPr>
            <a:normAutofit/>
          </a:bodyPr>
          <a:lstStyle/>
          <a:p>
            <a:r>
              <a:rPr lang="en-US" dirty="0"/>
              <a:t>Morphology of verbal moods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3864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313557-8E0D-4DA1-88B5-D88597574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7743" y="747387"/>
            <a:ext cx="3256513" cy="4893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99CFDB-81D8-4738-96E1-7FA01575FF18}"/>
              </a:ext>
            </a:extLst>
          </p:cNvPr>
          <p:cNvSpPr txBox="1"/>
          <p:nvPr/>
        </p:nvSpPr>
        <p:spPr>
          <a:xfrm>
            <a:off x="4736427" y="5925262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Danie Prinsloo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88892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257" y="1709382"/>
            <a:ext cx="4739185" cy="1719618"/>
          </a:xfrm>
        </p:spPr>
        <p:txBody>
          <a:bodyPr>
            <a:normAutofit/>
          </a:bodyPr>
          <a:lstStyle/>
          <a:p>
            <a:r>
              <a:rPr lang="en-US" sz="3200" dirty="0"/>
              <a:t>Semantics and morphology of verbal moods </a:t>
            </a:r>
            <a:endParaRPr lang="en-US" sz="3200" strike="sngStrik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24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0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system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result: Building possessive constructions</a:t>
            </a:r>
          </a:p>
          <a:p>
            <a:r>
              <a:rPr lang="en-US" dirty="0"/>
              <a:t>User is prompted for a possessor noun (typed in English or the African language), e.g. </a:t>
            </a:r>
            <a:r>
              <a:rPr lang="en-US" i="1" dirty="0"/>
              <a:t>puku</a:t>
            </a:r>
          </a:p>
          <a:p>
            <a:r>
              <a:rPr lang="en-US" dirty="0"/>
              <a:t>User is prompted for a possession noun (typed in English or the African language) e.g. </a:t>
            </a:r>
            <a:r>
              <a:rPr lang="en-US" i="1" dirty="0"/>
              <a:t>monna</a:t>
            </a:r>
          </a:p>
          <a:p>
            <a:r>
              <a:rPr lang="en-US" dirty="0"/>
              <a:t>Tool provides the correct possessive concord: </a:t>
            </a:r>
            <a:r>
              <a:rPr lang="en-US" i="1" dirty="0"/>
              <a:t>ya</a:t>
            </a:r>
          </a:p>
          <a:p>
            <a:r>
              <a:rPr lang="en-US" dirty="0"/>
              <a:t>Result: </a:t>
            </a:r>
            <a:r>
              <a:rPr lang="en-US" i="1" dirty="0"/>
              <a:t>puku ya monna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‘the book of the man’</a:t>
            </a: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5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Nominal system</a:t>
            </a:r>
            <a:endParaRPr lang="en-US" strike="sngStrik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7" y="1480782"/>
            <a:ext cx="12127343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2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436728"/>
            <a:ext cx="10931856" cy="1078173"/>
          </a:xfrm>
        </p:spPr>
        <p:txBody>
          <a:bodyPr>
            <a:normAutofit/>
          </a:bodyPr>
          <a:lstStyle/>
          <a:p>
            <a:r>
              <a:rPr lang="en-US" dirty="0"/>
              <a:t>Syntactic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9" y="1663063"/>
            <a:ext cx="10918210" cy="44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0027"/>
          </a:xfrm>
        </p:spPr>
        <p:txBody>
          <a:bodyPr>
            <a:normAutofit/>
          </a:bodyPr>
          <a:lstStyle/>
          <a:p>
            <a:r>
              <a:rPr lang="en-US" dirty="0"/>
              <a:t>Part of speech indication represented here as underlying/invisible part of speech markup</a:t>
            </a:r>
            <a:endParaRPr lang="en-US" strike="sngStrik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782" y="1869798"/>
            <a:ext cx="2784143" cy="46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53" y="378773"/>
            <a:ext cx="10736514" cy="1572857"/>
          </a:xfrm>
        </p:spPr>
        <p:txBody>
          <a:bodyPr>
            <a:normAutofit/>
          </a:bodyPr>
          <a:lstStyle/>
          <a:p>
            <a:r>
              <a:rPr lang="en-US" dirty="0"/>
              <a:t>Copulative – hover over “More”</a:t>
            </a:r>
            <a:br>
              <a:rPr lang="en-US" dirty="0"/>
            </a:br>
            <a:r>
              <a:rPr lang="en-US" dirty="0"/>
              <a:t>– data for user and programmer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133" y="1719618"/>
            <a:ext cx="9778753" cy="43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11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507" y="760910"/>
            <a:ext cx="3187890" cy="2951281"/>
          </a:xfrm>
        </p:spPr>
        <p:txBody>
          <a:bodyPr>
            <a:normAutofit/>
          </a:bodyPr>
          <a:lstStyle/>
          <a:p>
            <a:r>
              <a:rPr lang="en-US" dirty="0"/>
              <a:t>Copulative </a:t>
            </a:r>
            <a:br>
              <a:rPr lang="en-US" dirty="0"/>
            </a:br>
            <a:r>
              <a:rPr lang="en-US" dirty="0"/>
              <a:t>– summary and drill-down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43" y="0"/>
            <a:ext cx="6666275" cy="70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5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" y="1716116"/>
            <a:ext cx="4503761" cy="2869532"/>
          </a:xfrm>
        </p:spPr>
        <p:txBody>
          <a:bodyPr>
            <a:normAutofit/>
          </a:bodyPr>
          <a:lstStyle/>
          <a:p>
            <a:r>
              <a:rPr lang="en-US" dirty="0"/>
              <a:t>Copulative – </a:t>
            </a:r>
            <a:br>
              <a:rPr lang="en-US" dirty="0"/>
            </a:br>
            <a:r>
              <a:rPr lang="en-US" dirty="0"/>
              <a:t>explanatory summary plus further drill-down options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145" y="137890"/>
            <a:ext cx="6440735" cy="772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2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03" y="223437"/>
            <a:ext cx="8899797" cy="64776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912257"/>
            <a:ext cx="4217158" cy="1549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Copulative system (partial)</a:t>
            </a:r>
          </a:p>
        </p:txBody>
      </p:sp>
    </p:spTree>
    <p:extLst>
      <p:ext uri="{BB962C8B-B14F-4D97-AF65-F5344CB8AC3E}">
        <p14:creationId xmlns:p14="http://schemas.microsoft.com/office/powerpoint/2010/main" val="103648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-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en-ZA" sz="3200" dirty="0"/>
              <a:t>The basic objective is reassurance to the users that the text they produced is correct </a:t>
            </a:r>
            <a:endParaRPr lang="en-US" sz="2400" dirty="0"/>
          </a:p>
          <a:p>
            <a:pPr lvl="0" fontAlgn="base"/>
            <a:r>
              <a:rPr lang="en-ZA" sz="3200" dirty="0"/>
              <a:t>The phrase produced is verified against a Sepedi corpus to ensure that concords and pronouns have been used and presented in the correct syntactic order, and that word division was done correctly </a:t>
            </a:r>
            <a:endParaRPr lang="en-US" sz="2400" dirty="0"/>
          </a:p>
          <a:p>
            <a:pPr lvl="0" fontAlgn="base"/>
            <a:r>
              <a:rPr lang="en-ZA" sz="3200" dirty="0"/>
              <a:t>The verification is attempted on different levels: </a:t>
            </a:r>
            <a:endParaRPr lang="en-US" sz="2400" dirty="0"/>
          </a:p>
          <a:p>
            <a:pPr lvl="1" fontAlgn="base"/>
            <a:r>
              <a:rPr lang="en-ZA" sz="2800" dirty="0"/>
              <a:t>The ideal is to find a perfect match, that is the identical phrase in the corpus preferably occurring several times </a:t>
            </a:r>
            <a:endParaRPr lang="en-US" sz="2000" dirty="0"/>
          </a:p>
          <a:p>
            <a:pPr lvl="1" fontAlgn="base"/>
            <a:r>
              <a:rPr lang="en-ZA" sz="2800" dirty="0"/>
              <a:t>If an exact match is not found, the system offers a variety of near-matches which could also serve as confirmation of correct text production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642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Brief description of the Sepedi Helper and the Copulative Decision Tree</a:t>
            </a:r>
          </a:p>
          <a:p>
            <a:pPr lvl="1"/>
            <a:r>
              <a:rPr lang="en-US" dirty="0"/>
              <a:t>Functionalities</a:t>
            </a:r>
          </a:p>
          <a:p>
            <a:pPr lvl="1"/>
            <a:r>
              <a:rPr lang="en-US" dirty="0"/>
              <a:t>Screen shots</a:t>
            </a:r>
          </a:p>
          <a:p>
            <a:r>
              <a:rPr lang="en-US" dirty="0"/>
              <a:t>Invisible lexicography underlying the two systems</a:t>
            </a:r>
          </a:p>
          <a:p>
            <a:r>
              <a:rPr lang="en-US" dirty="0"/>
              <a:t>Possible extensions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3803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847F-30A8-441F-8E6E-2DECA8F6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example, Copulative Decision Tree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A523B-00AA-418D-8E40-93CEACD99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Concordance</a:t>
            </a:r>
            <a:r>
              <a:rPr lang="en-ZA" sz="3500" dirty="0"/>
              <a:t> lines:</a:t>
            </a:r>
          </a:p>
          <a:p>
            <a:pPr lvl="1"/>
            <a:r>
              <a:rPr lang="en-ZA" dirty="0"/>
              <a:t>O </a:t>
            </a:r>
            <a:r>
              <a:rPr lang="en-ZA" dirty="0" err="1"/>
              <a:t>tlo</a:t>
            </a:r>
            <a:r>
              <a:rPr lang="en-ZA" dirty="0"/>
              <a:t> </a:t>
            </a:r>
            <a:r>
              <a:rPr lang="en-ZA" dirty="0" err="1"/>
              <a:t>kgopela</a:t>
            </a:r>
            <a:r>
              <a:rPr lang="en-ZA" dirty="0"/>
              <a:t> </a:t>
            </a:r>
            <a:r>
              <a:rPr lang="en-ZA" dirty="0" err="1"/>
              <a:t>Satsope</a:t>
            </a:r>
            <a:r>
              <a:rPr lang="en-ZA" dirty="0"/>
              <a:t>		</a:t>
            </a:r>
            <a:r>
              <a:rPr lang="en-ZA" b="1" dirty="0" err="1"/>
              <a:t>yo</a:t>
            </a:r>
            <a:r>
              <a:rPr lang="en-ZA" b="1" dirty="0"/>
              <a:t> a </a:t>
            </a:r>
            <a:r>
              <a:rPr lang="en-ZA" b="1" dirty="0" err="1"/>
              <a:t>lego</a:t>
            </a:r>
            <a:r>
              <a:rPr lang="en-ZA" dirty="0"/>
              <a:t>	</a:t>
            </a:r>
            <a:r>
              <a:rPr lang="en-ZA" dirty="0" err="1"/>
              <a:t>gona</a:t>
            </a:r>
            <a:endParaRPr lang="en-ZA" dirty="0"/>
          </a:p>
          <a:p>
            <a:pPr lvl="1"/>
            <a:r>
              <a:rPr lang="en-ZA" dirty="0"/>
              <a:t>Re </a:t>
            </a:r>
            <a:r>
              <a:rPr lang="en-ZA" dirty="0" err="1"/>
              <a:t>tlo</a:t>
            </a:r>
            <a:r>
              <a:rPr lang="en-ZA" dirty="0"/>
              <a:t> </a:t>
            </a:r>
            <a:r>
              <a:rPr lang="en-ZA" dirty="0" err="1"/>
              <a:t>botšiša</a:t>
            </a:r>
            <a:r>
              <a:rPr lang="en-ZA" dirty="0"/>
              <a:t> </a:t>
            </a:r>
            <a:r>
              <a:rPr lang="en-ZA" dirty="0" err="1"/>
              <a:t>Madika</a:t>
            </a:r>
            <a:r>
              <a:rPr lang="en-ZA" dirty="0"/>
              <a:t>		</a:t>
            </a:r>
            <a:r>
              <a:rPr lang="en-ZA" b="1" dirty="0" err="1"/>
              <a:t>yo</a:t>
            </a:r>
            <a:r>
              <a:rPr lang="en-ZA" b="1" dirty="0"/>
              <a:t> a </a:t>
            </a:r>
            <a:r>
              <a:rPr lang="en-ZA" b="1" dirty="0" err="1"/>
              <a:t>lego</a:t>
            </a:r>
            <a:r>
              <a:rPr lang="en-ZA" dirty="0"/>
              <a:t>	</a:t>
            </a:r>
            <a:r>
              <a:rPr lang="en-ZA" dirty="0" err="1"/>
              <a:t>bohale</a:t>
            </a:r>
            <a:r>
              <a:rPr lang="en-ZA" dirty="0"/>
              <a:t> kudu</a:t>
            </a:r>
          </a:p>
          <a:p>
            <a:pPr lvl="1"/>
            <a:r>
              <a:rPr lang="en-ZA" dirty="0" err="1"/>
              <a:t>Ke</a:t>
            </a:r>
            <a:r>
              <a:rPr lang="en-ZA" dirty="0"/>
              <a:t> mang			</a:t>
            </a:r>
            <a:r>
              <a:rPr lang="en-ZA" b="1" dirty="0" err="1"/>
              <a:t>yo</a:t>
            </a:r>
            <a:r>
              <a:rPr lang="en-ZA" b="1" dirty="0"/>
              <a:t> a </a:t>
            </a:r>
            <a:r>
              <a:rPr lang="en-ZA" b="1" dirty="0" err="1"/>
              <a:t>lego</a:t>
            </a:r>
            <a:r>
              <a:rPr lang="en-ZA" dirty="0"/>
              <a:t>	</a:t>
            </a:r>
            <a:r>
              <a:rPr lang="en-ZA" dirty="0" err="1"/>
              <a:t>ofising</a:t>
            </a:r>
            <a:r>
              <a:rPr lang="en-ZA" dirty="0"/>
              <a:t> </a:t>
            </a:r>
            <a:r>
              <a:rPr lang="en-ZA" dirty="0" err="1"/>
              <a:t>ya</a:t>
            </a:r>
            <a:r>
              <a:rPr lang="en-ZA" dirty="0"/>
              <a:t> </a:t>
            </a:r>
            <a:r>
              <a:rPr lang="en-ZA" dirty="0" err="1"/>
              <a:t>mopresidente</a:t>
            </a:r>
            <a:endParaRPr lang="en-ZA" dirty="0"/>
          </a:p>
          <a:p>
            <a:r>
              <a:rPr lang="en-ZA" dirty="0"/>
              <a:t>Typical collocates:</a:t>
            </a:r>
          </a:p>
          <a:p>
            <a:pPr lvl="1"/>
            <a:r>
              <a:rPr lang="en-ZA" dirty="0" err="1"/>
              <a:t>Motho</a:t>
            </a:r>
            <a:r>
              <a:rPr lang="en-ZA" dirty="0"/>
              <a:t> </a:t>
            </a:r>
            <a:r>
              <a:rPr lang="en-ZA" dirty="0" err="1"/>
              <a:t>yo</a:t>
            </a:r>
            <a:r>
              <a:rPr lang="en-ZA" dirty="0"/>
              <a:t> a </a:t>
            </a:r>
            <a:r>
              <a:rPr lang="en-ZA" dirty="0" err="1"/>
              <a:t>lego</a:t>
            </a:r>
            <a:endParaRPr lang="en-ZA" dirty="0"/>
          </a:p>
          <a:p>
            <a:pPr lvl="1"/>
            <a:r>
              <a:rPr lang="en-ZA" dirty="0"/>
              <a:t>Mang </a:t>
            </a:r>
            <a:r>
              <a:rPr lang="en-ZA" dirty="0" err="1"/>
              <a:t>yo</a:t>
            </a:r>
            <a:r>
              <a:rPr lang="en-ZA" dirty="0"/>
              <a:t> a </a:t>
            </a:r>
            <a:r>
              <a:rPr lang="en-ZA" dirty="0" err="1"/>
              <a:t>lego</a:t>
            </a:r>
            <a:endParaRPr lang="en-ZA" dirty="0"/>
          </a:p>
          <a:p>
            <a:pPr lvl="1"/>
            <a:r>
              <a:rPr lang="en-ZA" dirty="0" err="1"/>
              <a:t>Yo</a:t>
            </a:r>
            <a:r>
              <a:rPr lang="en-ZA" dirty="0"/>
              <a:t> a </a:t>
            </a:r>
            <a:r>
              <a:rPr lang="en-ZA" dirty="0" err="1"/>
              <a:t>lego</a:t>
            </a:r>
            <a:r>
              <a:rPr lang="en-ZA" dirty="0"/>
              <a:t> </a:t>
            </a:r>
            <a:r>
              <a:rPr lang="en-ZA" dirty="0" err="1"/>
              <a:t>kgauswi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966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r>
              <a:rPr lang="en-US" dirty="0"/>
              <a:t>Further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1"/>
            <a:ext cx="10515600" cy="5554639"/>
          </a:xfrm>
        </p:spPr>
        <p:txBody>
          <a:bodyPr>
            <a:normAutofit/>
          </a:bodyPr>
          <a:lstStyle/>
          <a:p>
            <a:r>
              <a:rPr lang="en-US" dirty="0"/>
              <a:t>Both systems are prototypes, and should be further developed</a:t>
            </a:r>
          </a:p>
          <a:p>
            <a:r>
              <a:rPr lang="en-US" dirty="0"/>
              <a:t>The current dictionary of the Sepedi Helper is limited in terms of both the number of words and semantic details in the word list</a:t>
            </a:r>
          </a:p>
          <a:p>
            <a:pPr lvl="1"/>
            <a:r>
              <a:rPr lang="en-US" dirty="0"/>
              <a:t>It could not </a:t>
            </a:r>
            <a:r>
              <a:rPr lang="en-US" dirty="0" err="1"/>
              <a:t>utilise</a:t>
            </a:r>
            <a:r>
              <a:rPr lang="en-US" dirty="0"/>
              <a:t> any detailed grammatical and semantic descriptions</a:t>
            </a:r>
          </a:p>
          <a:p>
            <a:pPr lvl="1"/>
            <a:r>
              <a:rPr lang="en-US" dirty="0"/>
              <a:t>Research should be done how more semantic details will be enriching</a:t>
            </a:r>
          </a:p>
          <a:p>
            <a:r>
              <a:rPr lang="en-US" dirty="0"/>
              <a:t>Both systems should be integrated into a word processor for easy access</a:t>
            </a:r>
          </a:p>
          <a:p>
            <a:r>
              <a:rPr lang="en-US" dirty="0"/>
              <a:t>CALL aspects should be further developed</a:t>
            </a:r>
          </a:p>
          <a:p>
            <a:pPr lvl="1"/>
            <a:r>
              <a:rPr lang="en-US" dirty="0"/>
              <a:t>Further drill-down to more detailed descriptions or outer texts of dictionaries or grammars </a:t>
            </a:r>
          </a:p>
          <a:p>
            <a:r>
              <a:rPr lang="en-US" dirty="0"/>
              <a:t>Possible advantages of AI should be investigated</a:t>
            </a:r>
          </a:p>
        </p:txBody>
      </p:sp>
    </p:spTree>
    <p:extLst>
      <p:ext uri="{BB962C8B-B14F-4D97-AF65-F5344CB8AC3E}">
        <p14:creationId xmlns:p14="http://schemas.microsoft.com/office/powerpoint/2010/main" val="187193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178"/>
            <a:ext cx="10515600" cy="4851253"/>
          </a:xfrm>
        </p:spPr>
        <p:txBody>
          <a:bodyPr>
            <a:normAutofit/>
          </a:bodyPr>
          <a:lstStyle/>
          <a:p>
            <a:r>
              <a:rPr lang="en-US" dirty="0"/>
              <a:t>User studies revealed that students learning Sepedi find the Sepedi Helper a very useful tool </a:t>
            </a:r>
          </a:p>
          <a:p>
            <a:r>
              <a:rPr lang="en-US" dirty="0"/>
              <a:t>Both systems are </a:t>
            </a:r>
            <a:r>
              <a:rPr lang="en-US" i="1" dirty="0"/>
              <a:t>de facto </a:t>
            </a:r>
            <a:r>
              <a:rPr lang="en-US" dirty="0"/>
              <a:t>computer-aided language learning systems, as users can learn by doing, and check their results</a:t>
            </a:r>
          </a:p>
          <a:p>
            <a:r>
              <a:rPr lang="en-US" dirty="0"/>
              <a:t>Drill-down options for more detailed explanations </a:t>
            </a:r>
          </a:p>
          <a:p>
            <a:pPr lvl="1"/>
            <a:r>
              <a:rPr lang="en-US" dirty="0"/>
              <a:t>Links to detailed descriptions or outer texts of dictionaries or grammars</a:t>
            </a:r>
          </a:p>
          <a:p>
            <a:pPr lvl="1"/>
            <a:r>
              <a:rPr lang="en-US" dirty="0"/>
              <a:t> Information on demand and no information overload</a:t>
            </a:r>
          </a:p>
          <a:p>
            <a:r>
              <a:rPr lang="en-US" dirty="0"/>
              <a:t>The usability of next generation Sepedi writing assistants depend to a very large extent on an enriched lexicographic database and further technological 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1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710"/>
            <a:ext cx="10515600" cy="485125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ZA" dirty="0" err="1"/>
              <a:t>Prinsloo</a:t>
            </a:r>
            <a:r>
              <a:rPr lang="en-ZA" dirty="0"/>
              <a:t>, D.J., </a:t>
            </a:r>
            <a:r>
              <a:rPr lang="en-ZA" dirty="0" err="1"/>
              <a:t>Heid</a:t>
            </a:r>
            <a:r>
              <a:rPr lang="en-ZA" dirty="0"/>
              <a:t>, U., Bothma, T.J.D. &amp; </a:t>
            </a:r>
            <a:r>
              <a:rPr lang="en-ZA" dirty="0" err="1"/>
              <a:t>Faaß</a:t>
            </a:r>
            <a:r>
              <a:rPr lang="en-ZA" dirty="0"/>
              <a:t>, G. 2012. Interactive, dynamic electronic dictionaries for text production. </a:t>
            </a:r>
            <a:r>
              <a:rPr lang="en-ZA" i="1" dirty="0" err="1"/>
              <a:t>Lexikos</a:t>
            </a:r>
            <a:r>
              <a:rPr lang="en-ZA" dirty="0"/>
              <a:t> 22: 290-320.</a:t>
            </a:r>
            <a:endParaRPr lang="en-US" dirty="0"/>
          </a:p>
          <a:p>
            <a:r>
              <a:rPr lang="en-US" dirty="0" err="1"/>
              <a:t>Prinsloo</a:t>
            </a:r>
            <a:r>
              <a:rPr lang="en-US" dirty="0"/>
              <a:t>, D.J. 2002. The lemmatization of copulatives in Northern Sotho. </a:t>
            </a:r>
            <a:r>
              <a:rPr lang="en-US" i="1" dirty="0" err="1"/>
              <a:t>Lexikos</a:t>
            </a:r>
            <a:r>
              <a:rPr lang="en-US" dirty="0"/>
              <a:t> 12: 21-43.</a:t>
            </a:r>
          </a:p>
          <a:p>
            <a:r>
              <a:rPr lang="en-US" dirty="0" err="1"/>
              <a:t>Prinsloo</a:t>
            </a:r>
            <a:r>
              <a:rPr lang="en-US" dirty="0"/>
              <a:t>, D.J. 2020. User studies on the Sepedi Copulative Decision Tree. </a:t>
            </a:r>
            <a:r>
              <a:rPr lang="en-US" i="1" dirty="0"/>
              <a:t>Southern African Linguistics and Applied Language Studies</a:t>
            </a:r>
            <a:r>
              <a:rPr lang="en-US" dirty="0"/>
              <a:t> 38(4): 323-335.</a:t>
            </a:r>
          </a:p>
          <a:p>
            <a:r>
              <a:rPr lang="en-US" dirty="0" err="1"/>
              <a:t>Prinsloo</a:t>
            </a:r>
            <a:r>
              <a:rPr lang="en-US" dirty="0"/>
              <a:t>, D.J. &amp; Bothma, T.J.D. 2020. A copulative decision tree as a writing tool for Sepedi. </a:t>
            </a:r>
            <a:r>
              <a:rPr lang="en-US" i="1" dirty="0"/>
              <a:t>South African Journal of African languages </a:t>
            </a:r>
            <a:r>
              <a:rPr lang="en-US" dirty="0"/>
              <a:t>40:1: 85-97.</a:t>
            </a:r>
          </a:p>
          <a:p>
            <a:r>
              <a:rPr lang="en-US" dirty="0" err="1"/>
              <a:t>Prinsloo</a:t>
            </a:r>
            <a:r>
              <a:rPr lang="en-US" dirty="0"/>
              <a:t>, D.J. &amp; </a:t>
            </a:r>
            <a:r>
              <a:rPr lang="en-US" dirty="0" err="1"/>
              <a:t>Prinsloo</a:t>
            </a:r>
            <a:r>
              <a:rPr lang="en-US" dirty="0"/>
              <a:t>, Daniel. 2021. A writing assistant </a:t>
            </a:r>
            <a:r>
              <a:rPr lang="en-US" dirty="0" err="1"/>
              <a:t>en</a:t>
            </a:r>
            <a:r>
              <a:rPr lang="en-US" dirty="0"/>
              <a:t> route to a full computational grammar for Sepedi. </a:t>
            </a:r>
            <a:r>
              <a:rPr lang="en-US" i="1" dirty="0"/>
              <a:t>South African Journal of African Languages </a:t>
            </a:r>
            <a:r>
              <a:rPr lang="en-US" dirty="0"/>
              <a:t>41(1): 12-21.</a:t>
            </a:r>
          </a:p>
          <a:p>
            <a:r>
              <a:rPr lang="en-US" dirty="0" err="1"/>
              <a:t>Prinsloo</a:t>
            </a:r>
            <a:r>
              <a:rPr lang="en-US" dirty="0"/>
              <a:t>, D.J. &amp; </a:t>
            </a:r>
            <a:r>
              <a:rPr lang="en-US" dirty="0" err="1"/>
              <a:t>Taljard</a:t>
            </a:r>
            <a:r>
              <a:rPr lang="en-US" dirty="0"/>
              <a:t> E. 2019. User studies on the Sepedi Helper writing assistant. </a:t>
            </a:r>
            <a:r>
              <a:rPr lang="en-US" i="1" dirty="0"/>
              <a:t>Language Matters </a:t>
            </a:r>
            <a:r>
              <a:rPr lang="en-US" dirty="0"/>
              <a:t>50(2): 73-99. </a:t>
            </a:r>
          </a:p>
          <a:p>
            <a:r>
              <a:rPr lang="af-ZA" dirty="0"/>
              <a:t>Prinsloo, D.J &amp; van Graan, N.D. 2021. Principles and Practice of cross-referencing in paper and electronic dictionaries with specific reference to African languages. </a:t>
            </a:r>
            <a:r>
              <a:rPr lang="en-US" i="1" dirty="0"/>
              <a:t>Lexicography</a:t>
            </a:r>
            <a:r>
              <a:rPr lang="af-ZA" dirty="0"/>
              <a:t> 8(1): 32-58.</a:t>
            </a:r>
            <a:r>
              <a:rPr lang="en-US" dirty="0"/>
              <a:t> .</a:t>
            </a:r>
          </a:p>
          <a:p>
            <a:r>
              <a:rPr lang="en-US" dirty="0"/>
              <a:t>Sepedi Helper. </a:t>
            </a:r>
            <a:r>
              <a:rPr lang="en-US" dirty="0" err="1"/>
              <a:t>nd</a:t>
            </a:r>
            <a:r>
              <a:rPr lang="en-US" dirty="0"/>
              <a:t>. Available online at: http://www.sepedihelper.co.za/. Accessed June 11, 2023.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D379-0705-46D2-9EA7-BBB37C0F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Theo Bothma</a:t>
            </a:r>
          </a:p>
          <a:p>
            <a:pPr marL="0" indent="0" algn="ctr">
              <a:buNone/>
            </a:pPr>
            <a:r>
              <a:rPr lang="en-US" sz="2800" dirty="0"/>
              <a:t>Theo.Bothma@up.ac.za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Danie Prinsloo</a:t>
            </a:r>
          </a:p>
          <a:p>
            <a:pPr marL="0" indent="0" algn="ctr">
              <a:buNone/>
            </a:pPr>
            <a:r>
              <a:rPr lang="en-US" sz="2800" dirty="0"/>
              <a:t>Danie.Prinsloo@up.ac.za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255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84495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Much research and development is being done by numerous companies on writing assistants, e.g.</a:t>
            </a:r>
          </a:p>
          <a:p>
            <a:pPr lvl="1"/>
            <a:r>
              <a:rPr lang="en-US" sz="2800" dirty="0" err="1">
                <a:latin typeface="Calibri" panose="020F0502020204030204" pitchFamily="34" charset="0"/>
              </a:rPr>
              <a:t>Grammarly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(https://www.grammarly.com/)</a:t>
            </a:r>
          </a:p>
          <a:p>
            <a:pPr lvl="1"/>
            <a:r>
              <a:rPr lang="en-US" sz="2800" dirty="0" err="1">
                <a:latin typeface="Calibri" panose="020F0502020204030204" pitchFamily="34" charset="0"/>
              </a:rPr>
              <a:t>Linguix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(https://linguix.com/)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Ginger </a:t>
            </a:r>
            <a:r>
              <a:rPr lang="en-US" sz="1800" dirty="0">
                <a:latin typeface="Calibri" panose="020F0502020204030204" pitchFamily="34" charset="0"/>
              </a:rPr>
              <a:t>(https://www.gingersoftware.com/)</a:t>
            </a:r>
          </a:p>
          <a:p>
            <a:r>
              <a:rPr lang="en-US" sz="3200" dirty="0">
                <a:latin typeface="Calibri" panose="020F0502020204030204" pitchFamily="34" charset="0"/>
              </a:rPr>
              <a:t>Most of these writings assistants work on text production in one language only</a:t>
            </a:r>
          </a:p>
          <a:p>
            <a:r>
              <a:rPr lang="en-US" sz="3200" dirty="0">
                <a:latin typeface="Calibri" panose="020F0502020204030204" pitchFamily="34" charset="0"/>
              </a:rPr>
              <a:t>Some provide assistance in multiple languages, e.g. </a:t>
            </a:r>
          </a:p>
          <a:p>
            <a:pPr lvl="1"/>
            <a:r>
              <a:rPr lang="en-US" sz="2800" dirty="0" err="1">
                <a:latin typeface="Calibri" panose="020F0502020204030204" pitchFamily="34" charset="0"/>
              </a:rPr>
              <a:t>LanguageTool</a:t>
            </a:r>
            <a:r>
              <a:rPr lang="en-US" sz="2800" dirty="0">
                <a:latin typeface="Calibri" panose="020F0502020204030204" pitchFamily="34" charset="0"/>
              </a:rPr>
              <a:t>, which provides assistance in more than twenty languages </a:t>
            </a:r>
            <a:r>
              <a:rPr lang="en-US" sz="1800" dirty="0">
                <a:latin typeface="Calibri" panose="020F0502020204030204" pitchFamily="34" charset="0"/>
              </a:rPr>
              <a:t>(https://languagetool.org/)</a:t>
            </a:r>
          </a:p>
          <a:p>
            <a:r>
              <a:rPr lang="en-US" dirty="0"/>
              <a:t>Most assistants work in resource-rich languages</a:t>
            </a:r>
          </a:p>
        </p:txBody>
      </p:sp>
    </p:spTree>
    <p:extLst>
      <p:ext uri="{BB962C8B-B14F-4D97-AF65-F5344CB8AC3E}">
        <p14:creationId xmlns:p14="http://schemas.microsoft.com/office/powerpoint/2010/main" val="212375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078"/>
            <a:ext cx="10515600" cy="5349922"/>
          </a:xfrm>
        </p:spPr>
        <p:txBody>
          <a:bodyPr>
            <a:normAutofit/>
          </a:bodyPr>
          <a:lstStyle/>
          <a:p>
            <a:r>
              <a:rPr lang="en-US" dirty="0"/>
              <a:t>We describe some features of two pioneering writing assistants developed for Sepedi, a lesser-resourced language of South Africa, viz.</a:t>
            </a:r>
          </a:p>
          <a:p>
            <a:pPr lvl="1"/>
            <a:r>
              <a:rPr lang="en-US" dirty="0"/>
              <a:t>The Sepedi Helper </a:t>
            </a:r>
          </a:p>
          <a:p>
            <a:pPr lvl="2"/>
            <a:r>
              <a:rPr lang="en-US" dirty="0"/>
              <a:t>It provides access to constructing Sepedi sentences via Sepedi or English words, and makes use of a fairly basic translation dictionary</a:t>
            </a:r>
          </a:p>
          <a:p>
            <a:pPr lvl="1"/>
            <a:r>
              <a:rPr lang="en-US" dirty="0"/>
              <a:t>The Copulative Decision Tree</a:t>
            </a:r>
            <a:endParaRPr lang="en-US" sz="1900" dirty="0"/>
          </a:p>
          <a:p>
            <a:pPr lvl="2"/>
            <a:r>
              <a:rPr lang="en-US" dirty="0"/>
              <a:t>It enables the user to navigate the complex structures of copulative constructions in Sepedi</a:t>
            </a:r>
          </a:p>
          <a:p>
            <a:pPr lvl="1"/>
            <a:r>
              <a:rPr lang="en-US" dirty="0"/>
              <a:t>User studies revealed that both these systems are very useful tools for students learning Sepedi</a:t>
            </a:r>
          </a:p>
        </p:txBody>
      </p:sp>
    </p:spTree>
    <p:extLst>
      <p:ext uri="{BB962C8B-B14F-4D97-AF65-F5344CB8AC3E}">
        <p14:creationId xmlns:p14="http://schemas.microsoft.com/office/powerpoint/2010/main" val="118079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710"/>
            <a:ext cx="10515600" cy="48512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both cases, invisible lexicographic strategies played a major underlying role</a:t>
            </a:r>
          </a:p>
          <a:p>
            <a:r>
              <a:rPr lang="en-US" dirty="0"/>
              <a:t>Both systems – </a:t>
            </a:r>
          </a:p>
          <a:p>
            <a:pPr lvl="1"/>
            <a:r>
              <a:rPr lang="en-US" dirty="0"/>
              <a:t>Help users to write grammatically correct Sepedi</a:t>
            </a:r>
          </a:p>
          <a:p>
            <a:pPr lvl="1"/>
            <a:r>
              <a:rPr lang="en-US" dirty="0"/>
              <a:t>Provide different levels of drill-down options for limited or detailed grammatical explanations</a:t>
            </a:r>
          </a:p>
          <a:p>
            <a:pPr lvl="1"/>
            <a:r>
              <a:rPr lang="en-US" dirty="0"/>
              <a:t>Therefore also function as computer-aided language learning tools (CALL)</a:t>
            </a:r>
          </a:p>
          <a:p>
            <a:pPr lvl="1"/>
            <a:r>
              <a:rPr lang="en-US" dirty="0"/>
              <a:t>Are prototypes that can be developed further</a:t>
            </a:r>
          </a:p>
          <a:p>
            <a:pPr lvl="1"/>
            <a:r>
              <a:rPr lang="en-US" dirty="0"/>
              <a:t>Information is available on demand, i.e., no information overload</a:t>
            </a:r>
          </a:p>
          <a:p>
            <a:r>
              <a:rPr lang="en-US" dirty="0"/>
              <a:t>Current and future compilation of writing assistants for Sepedi should be inspired by these two successful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Sepedi Helper functionalities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299"/>
            <a:ext cx="10515600" cy="52407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Sepedi Helper is intended as a step-by-step building assistant, aimed at complementing the existing knowledge of the user</a:t>
            </a:r>
          </a:p>
          <a:p>
            <a:r>
              <a:rPr lang="en-US" dirty="0"/>
              <a:t>The core of the Sepedi Helper lies in the build-up facility where the user is prompted to provide a subject noun, a verb and optionally an object noun or nouns</a:t>
            </a:r>
          </a:p>
          <a:p>
            <a:r>
              <a:rPr lang="en-US" dirty="0"/>
              <a:t>The software adds all the required concords, negation morphemes, correct verbal endings, etc.</a:t>
            </a:r>
          </a:p>
          <a:p>
            <a:r>
              <a:rPr lang="en-US" dirty="0"/>
              <a:t>The main screen of the Sepedi Helper presents the layout and abilities of the program as a sentence builder in different moods, in all of the tenses as well as positive and negative forms </a:t>
            </a:r>
          </a:p>
          <a:p>
            <a:r>
              <a:rPr lang="en-US" dirty="0"/>
              <a:t>It is a work in progress, the ultimate aim being the design and implementation of a complete electronic grammar for Sepedi, integrated into an interactive e-dictionary. </a:t>
            </a:r>
          </a:p>
        </p:txBody>
      </p:sp>
    </p:spTree>
    <p:extLst>
      <p:ext uri="{BB962C8B-B14F-4D97-AF65-F5344CB8AC3E}">
        <p14:creationId xmlns:p14="http://schemas.microsoft.com/office/powerpoint/2010/main" val="264232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Purpose of the Sepedi Helper as a user support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210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It combines user knowledge with production support, i.e., user-involved interactive text production of verbs in the different moods in Sepedi, as well as other constructions</a:t>
            </a:r>
          </a:p>
          <a:p>
            <a:r>
              <a:rPr lang="en-US" dirty="0"/>
              <a:t>The tool functions as a confirmation mechanism: should users utilize their own knowledge in a production situation, the tool must be able to confirm the correctness of their efforts </a:t>
            </a:r>
          </a:p>
          <a:p>
            <a:r>
              <a:rPr lang="en-US" dirty="0"/>
              <a:t>The tool must be able to assist users to identify mistakes and provide them with the necessary guidance to correct such errors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1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520" y="2794427"/>
            <a:ext cx="3820236" cy="960585"/>
          </a:xfrm>
        </p:spPr>
        <p:txBody>
          <a:bodyPr/>
          <a:lstStyle/>
          <a:p>
            <a:r>
              <a:rPr lang="en-US" dirty="0"/>
              <a:t>Sepedi Helper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78" y="24044"/>
            <a:ext cx="5947735" cy="68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2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1444</Words>
  <Application>Microsoft Office PowerPoint</Application>
  <PresentationFormat>Widescreen</PresentationFormat>
  <Paragraphs>139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Overview</vt:lpstr>
      <vt:lpstr>Introduction</vt:lpstr>
      <vt:lpstr>Current paper</vt:lpstr>
      <vt:lpstr>Basic characteristics</vt:lpstr>
      <vt:lpstr>Sepedi Helper functionalities in a nutshell</vt:lpstr>
      <vt:lpstr>Purpose of the Sepedi Helper as a user support tool</vt:lpstr>
      <vt:lpstr>Sepedi Helper</vt:lpstr>
      <vt:lpstr>PowerPoint Presentation</vt:lpstr>
      <vt:lpstr>PowerPoint Presentation</vt:lpstr>
      <vt:lpstr>Copulative Decision Tree functionalities in a nutshell</vt:lpstr>
      <vt:lpstr>Copulative Decision Tree</vt:lpstr>
      <vt:lpstr>Decision tree for 3rd person Sepedi static copulatives</vt:lpstr>
      <vt:lpstr>Invisible lexicography</vt:lpstr>
      <vt:lpstr>Invisible lexicography</vt:lpstr>
      <vt:lpstr>Translation equivalents </vt:lpstr>
      <vt:lpstr>Semantics of verbal moods</vt:lpstr>
      <vt:lpstr>Morphology of verbal moods</vt:lpstr>
      <vt:lpstr>Semantics and morphology of verbal moods </vt:lpstr>
      <vt:lpstr>Nominal system</vt:lpstr>
      <vt:lpstr>Nominal system</vt:lpstr>
      <vt:lpstr>Syntactic order</vt:lpstr>
      <vt:lpstr>Part of speech indication represented here as underlying/invisible part of speech markup</vt:lpstr>
      <vt:lpstr>Copulative – hover over “More” – data for user and programmer</vt:lpstr>
      <vt:lpstr>Copulative  – summary and drill-down</vt:lpstr>
      <vt:lpstr>Copulative –  explanatory summary plus further drill-down options </vt:lpstr>
      <vt:lpstr>PowerPoint Presentation</vt:lpstr>
      <vt:lpstr>Extension - Verification</vt:lpstr>
      <vt:lpstr>Verification example, Copulative Decision Tree</vt:lpstr>
      <vt:lpstr>Further research</vt:lpstr>
      <vt:lpstr>Conclusion</vt:lpstr>
      <vt:lpstr>References</vt:lpstr>
      <vt:lpstr>PowerPoint Presentation</vt:lpstr>
    </vt:vector>
  </TitlesOfParts>
  <Company>University of Pretoria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TJD Bothma</dc:creator>
  <cp:lastModifiedBy>Theodorus Bothma</cp:lastModifiedBy>
  <cp:revision>64</cp:revision>
  <dcterms:created xsi:type="dcterms:W3CDTF">2023-06-10T10:25:33Z</dcterms:created>
  <dcterms:modified xsi:type="dcterms:W3CDTF">2023-06-25T13:58:07Z</dcterms:modified>
</cp:coreProperties>
</file>