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2.xml" ContentType="application/vnd.openxmlformats-officedocument.drawingml.chartshape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9"/>
  </p:notesMasterIdLst>
  <p:sldIdLst>
    <p:sldId id="368" r:id="rId2"/>
    <p:sldId id="369" r:id="rId3"/>
    <p:sldId id="308" r:id="rId4"/>
    <p:sldId id="372" r:id="rId5"/>
    <p:sldId id="395" r:id="rId6"/>
    <p:sldId id="386" r:id="rId7"/>
    <p:sldId id="435" r:id="rId8"/>
    <p:sldId id="438" r:id="rId9"/>
    <p:sldId id="392" r:id="rId10"/>
    <p:sldId id="383" r:id="rId11"/>
    <p:sldId id="429" r:id="rId12"/>
    <p:sldId id="428" r:id="rId13"/>
    <p:sldId id="416" r:id="rId14"/>
    <p:sldId id="408" r:id="rId15"/>
    <p:sldId id="409" r:id="rId16"/>
    <p:sldId id="433" r:id="rId17"/>
    <p:sldId id="434" r:id="rId18"/>
    <p:sldId id="411" r:id="rId19"/>
    <p:sldId id="426" r:id="rId20"/>
    <p:sldId id="430" r:id="rId21"/>
    <p:sldId id="437" r:id="rId22"/>
    <p:sldId id="431" r:id="rId23"/>
    <p:sldId id="432" r:id="rId24"/>
    <p:sldId id="436" r:id="rId25"/>
    <p:sldId id="425" r:id="rId26"/>
    <p:sldId id="439" r:id="rId27"/>
    <p:sldId id="440" r:id="rId2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Century Gothic" panose="020B0502020202020204" pitchFamily="34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85" roundtripDataSignature="AMtx7mhDioX0HxatmMAlAPSK6HY8CAjUe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308" autoAdjust="0"/>
  </p:normalViewPr>
  <p:slideViewPr>
    <p:cSldViewPr>
      <p:cViewPr varScale="1">
        <p:scale>
          <a:sx n="61" d="100"/>
          <a:sy n="61" d="100"/>
        </p:scale>
        <p:origin x="1440" y="2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85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89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8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86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Usage of feminine terms in regional media </a:t>
            </a:r>
            <a:endParaRPr lang="uk-UA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plotArea>
      <c:layout>
        <c:manualLayout>
          <c:layoutTarget val="inner"/>
          <c:xMode val="edge"/>
          <c:yMode val="edge"/>
          <c:x val="6.0549704724409452E-2"/>
          <c:y val="0.11037899173357581"/>
          <c:w val="0.91913779527559059"/>
          <c:h val="0.778691881232044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Аркуш1!$A$2:$A$3</c:f>
              <c:strCache>
                <c:ptCount val="2"/>
                <c:pt idx="0">
                  <c:v>Printed media</c:v>
                </c:pt>
                <c:pt idx="1">
                  <c:v>Online media</c:v>
                </c:pt>
              </c:strCache>
            </c:strRef>
          </c:cat>
          <c:val>
            <c:numRef>
              <c:f>Аркуш1!$B$2:$B$3</c:f>
              <c:numCache>
                <c:formatCode>0%</c:formatCode>
                <c:ptCount val="2"/>
                <c:pt idx="0">
                  <c:v>0.4</c:v>
                </c:pt>
                <c:pt idx="1">
                  <c:v>0.45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63-4F98-9457-AA9B06147153}"/>
            </c:ext>
          </c:extLst>
        </c:ser>
        <c:ser>
          <c:idx val="1"/>
          <c:order val="1"/>
          <c:tx>
            <c:strRef>
              <c:f>Аркуш1!$C$1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Аркуш1!$A$2:$A$3</c:f>
              <c:strCache>
                <c:ptCount val="2"/>
                <c:pt idx="0">
                  <c:v>Printed media</c:v>
                </c:pt>
                <c:pt idx="1">
                  <c:v>Online media</c:v>
                </c:pt>
              </c:strCache>
            </c:strRef>
          </c:cat>
          <c:val>
            <c:numRef>
              <c:f>Аркуш1!$C$2:$C$3</c:f>
              <c:numCache>
                <c:formatCode>0%</c:formatCode>
                <c:ptCount val="2"/>
                <c:pt idx="0">
                  <c:v>0.74</c:v>
                </c:pt>
                <c:pt idx="1">
                  <c:v>0.82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963-4F98-9457-AA9B06147153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548404664"/>
        <c:axId val="548402504"/>
      </c:barChart>
      <c:catAx>
        <c:axId val="548404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548402504"/>
        <c:crosses val="autoZero"/>
        <c:auto val="1"/>
        <c:lblAlgn val="ctr"/>
        <c:lblOffset val="100"/>
        <c:noMultiLvlLbl val="0"/>
      </c:catAx>
      <c:valAx>
        <c:axId val="548402504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548404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Military feminine personal nouns</a:t>
            </a:r>
            <a:endParaRPr lang="uk-UA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559022993872988"/>
          <c:y val="0.14327640939340625"/>
          <c:w val="0.89314542322834645"/>
          <c:h val="0.7786918812320446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2014-2022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Аркуш1!$A$2</c:f>
              <c:strCache>
                <c:ptCount val="1"/>
                <c:pt idx="0">
                  <c:v>134 war-related terms</c:v>
                </c:pt>
              </c:strCache>
            </c:strRef>
          </c:cat>
          <c:val>
            <c:numRef>
              <c:f>Аркуш1!$B$2</c:f>
              <c:numCache>
                <c:formatCode>0.00%</c:formatCode>
                <c:ptCount val="1"/>
                <c:pt idx="0">
                  <c:v>0.67400000000000004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41-4DCF-9D06-EF780E9FAFEA}"/>
            </c:ext>
          </c:extLst>
        </c:ser>
        <c:ser>
          <c:idx val="1"/>
          <c:order val="1"/>
          <c:tx>
            <c:strRef>
              <c:f>Аркуш1!$C$1</c:f>
              <c:strCache>
                <c:ptCount val="1"/>
                <c:pt idx="0">
                  <c:v>SUM-11, SUM-20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Аркуш1!$A$2</c:f>
              <c:strCache>
                <c:ptCount val="1"/>
                <c:pt idx="0">
                  <c:v>134 war-related terms</c:v>
                </c:pt>
              </c:strCache>
            </c:strRef>
          </c:cat>
          <c:val>
            <c:numRef>
              <c:f>Аркуш1!$C$2</c:f>
              <c:numCache>
                <c:formatCode>0.00%</c:formatCode>
                <c:ptCount val="1"/>
                <c:pt idx="0">
                  <c:v>0.32600000000000001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41-4DCF-9D06-EF780E9FAFEA}"/>
            </c:ext>
          </c:extLst>
        </c:ser>
        <c:ser>
          <c:idx val="2"/>
          <c:order val="2"/>
          <c:tx>
            <c:strRef>
              <c:f>Аркуш1!$D$1</c:f>
              <c:strCache>
                <c:ptCount val="1"/>
                <c:pt idx="0">
                  <c:v>Стовпець1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accent3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3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Аркуш1!$A$2</c:f>
              <c:strCache>
                <c:ptCount val="1"/>
                <c:pt idx="0">
                  <c:v>134 war-related terms</c:v>
                </c:pt>
              </c:strCache>
            </c:strRef>
          </c:cat>
          <c:val>
            <c:numRef>
              <c:f>Аркуш1!$D$2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2-AC41-4DCF-9D06-EF780E9FAFE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467960080"/>
        <c:axId val="467960440"/>
        <c:axId val="0"/>
      </c:bar3DChart>
      <c:catAx>
        <c:axId val="467960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467960440"/>
        <c:crosses val="autoZero"/>
        <c:auto val="1"/>
        <c:lblAlgn val="ctr"/>
        <c:lblOffset val="100"/>
        <c:noMultiLvlLbl val="0"/>
      </c:catAx>
      <c:valAx>
        <c:axId val="467960440"/>
        <c:scaling>
          <c:orientation val="minMax"/>
        </c:scaling>
        <c:delete val="0"/>
        <c:axPos val="l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467960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0.26650123031496065"/>
          <c:y val="0.55882101631268355"/>
          <c:w val="0.35128209231337482"/>
          <c:h val="4.6718809760575228E-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7243164998926763E-2"/>
          <c:y val="1.429455866910845E-2"/>
          <c:w val="0.93535966338152288"/>
          <c:h val="0.84374384029014693"/>
        </c:manualLayout>
      </c:layout>
      <c:lineChart>
        <c:grouping val="standard"/>
        <c:varyColors val="0"/>
        <c:ser>
          <c:idx val="0"/>
          <c:order val="0"/>
          <c:tx>
            <c:strRef>
              <c:f>Аркуш1!$C$1</c:f>
              <c:strCache>
                <c:ptCount val="1"/>
                <c:pt idx="0">
                  <c:v>Військовослужбовиця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Аркуш1!$A$2:$A$24</c:f>
              <c:numCache>
                <c:formatCode>General</c:formatCode>
                <c:ptCount val="2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</c:numCache>
            </c:numRef>
          </c:cat>
          <c:val>
            <c:numRef>
              <c:f>Аркуш1!$C$2:$C$24</c:f>
              <c:numCache>
                <c:formatCode>General</c:formatCode>
                <c:ptCount val="23"/>
                <c:pt idx="15">
                  <c:v>0.03</c:v>
                </c:pt>
                <c:pt idx="16">
                  <c:v>0.04</c:v>
                </c:pt>
                <c:pt idx="17">
                  <c:v>0.1</c:v>
                </c:pt>
                <c:pt idx="18">
                  <c:v>0.15</c:v>
                </c:pt>
                <c:pt idx="19">
                  <c:v>0.46</c:v>
                </c:pt>
                <c:pt idx="20">
                  <c:v>0.33</c:v>
                </c:pt>
                <c:pt idx="21">
                  <c:v>1.77</c:v>
                </c:pt>
                <c:pt idx="22">
                  <c:v>1.76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226-445E-AC39-A9D65E8579ED}"/>
            </c:ext>
          </c:extLst>
        </c:ser>
        <c:ser>
          <c:idx val="1"/>
          <c:order val="1"/>
          <c:tx>
            <c:strRef>
              <c:f>Аркуш1!$D$1</c:f>
              <c:strCache>
                <c:ptCount val="1"/>
                <c:pt idx="0">
                  <c:v>Солдатка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Аркуш1!$A$2:$A$24</c:f>
              <c:numCache>
                <c:formatCode>General</c:formatCode>
                <c:ptCount val="2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</c:numCache>
            </c:numRef>
          </c:cat>
          <c:val>
            <c:numRef>
              <c:f>Аркуш1!$D$2:$D$24</c:f>
              <c:numCache>
                <c:formatCode>General</c:formatCode>
                <c:ptCount val="23"/>
                <c:pt idx="0">
                  <c:v>0.43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0.46</c:v>
                </c:pt>
                <c:pt idx="5">
                  <c:v>0</c:v>
                </c:pt>
                <c:pt idx="6">
                  <c:v>0.09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0.06</c:v>
                </c:pt>
                <c:pt idx="11">
                  <c:v>0.02</c:v>
                </c:pt>
                <c:pt idx="12">
                  <c:v>0.08</c:v>
                </c:pt>
                <c:pt idx="13">
                  <c:v>0.08</c:v>
                </c:pt>
                <c:pt idx="14">
                  <c:v>0.13</c:v>
                </c:pt>
                <c:pt idx="15">
                  <c:v>0.02</c:v>
                </c:pt>
                <c:pt idx="16">
                  <c:v>0.03</c:v>
                </c:pt>
                <c:pt idx="17">
                  <c:v>0.22</c:v>
                </c:pt>
                <c:pt idx="18">
                  <c:v>0.04</c:v>
                </c:pt>
                <c:pt idx="19">
                  <c:v>0.06</c:v>
                </c:pt>
                <c:pt idx="20">
                  <c:v>0.02</c:v>
                </c:pt>
                <c:pt idx="21">
                  <c:v>0.05</c:v>
                </c:pt>
                <c:pt idx="22">
                  <c:v>7.0000000000000007E-2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226-445E-AC39-A9D65E8579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91254848"/>
        <c:axId val="791252328"/>
      </c:lineChart>
      <c:catAx>
        <c:axId val="791254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791252328"/>
        <c:crosses val="autoZero"/>
        <c:auto val="1"/>
        <c:lblAlgn val="ctr"/>
        <c:lblOffset val="100"/>
        <c:noMultiLvlLbl val="0"/>
      </c:catAx>
      <c:valAx>
        <c:axId val="791252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791254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6357927408883852"/>
          <c:y val="0.94908776773290648"/>
          <c:w val="0.47284127877125437"/>
          <c:h val="5.09122322670934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487542615366913E-3"/>
          <c:y val="8.8807176500593586E-3"/>
          <c:w val="0.94907407407407407"/>
          <c:h val="0.820701474815648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090F-4F89-B9E0-4D25A4E2827F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090F-4F89-B9E0-4D25A4E2827F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090F-4F89-B9E0-4D25A4E2827F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090F-4F89-B9E0-4D25A4E2827F}"/>
                </c:ext>
              </c:extLst>
            </c:dLbl>
            <c:dLbl>
              <c:idx val="4"/>
              <c:layout>
                <c:manualLayout>
                  <c:x val="0"/>
                  <c:y val="6.087645294338207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D6C-43F4-BEFE-5C218852D1A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Аркуш1!$A$2:$A$6</c:f>
              <c:strCache>
                <c:ptCount val="5"/>
                <c:pt idx="0">
                  <c:v>Military  rank</c:v>
                </c:pt>
                <c:pt idx="1">
                  <c:v>Military nomen agentis</c:v>
                </c:pt>
                <c:pt idx="2">
                  <c:v>Military group</c:v>
                </c:pt>
                <c:pt idx="3">
                  <c:v>Characteristics</c:v>
                </c:pt>
                <c:pt idx="4">
                  <c:v>On the enemy side</c:v>
                </c:pt>
              </c:strCache>
            </c:strRef>
          </c:cat>
          <c:val>
            <c:numRef>
              <c:f>Аркуш1!$B$2:$B$6</c:f>
              <c:numCache>
                <c:formatCode>0%</c:formatCode>
                <c:ptCount val="5"/>
                <c:pt idx="0">
                  <c:v>0.12</c:v>
                </c:pt>
                <c:pt idx="1">
                  <c:v>0.54</c:v>
                </c:pt>
                <c:pt idx="2">
                  <c:v>0.25</c:v>
                </c:pt>
                <c:pt idx="3">
                  <c:v>0.06</c:v>
                </c:pt>
                <c:pt idx="4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6C-43F4-BEFE-5C218852D1A6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863412928"/>
        <c:axId val="863413288"/>
      </c:barChart>
      <c:catAx>
        <c:axId val="863412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863413288"/>
        <c:crosses val="autoZero"/>
        <c:auto val="1"/>
        <c:lblAlgn val="ctr"/>
        <c:lblOffset val="100"/>
        <c:noMultiLvlLbl val="0"/>
      </c:catAx>
      <c:valAx>
        <c:axId val="86341328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863412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2C28F2-F9F4-4143-9389-0A9811821276}" type="doc">
      <dgm:prSet loTypeId="urn:microsoft.com/office/officeart/2005/8/layout/target1" loCatId="relationship" qsTypeId="urn:microsoft.com/office/officeart/2005/8/quickstyle/simple1" qsCatId="simple" csTypeId="urn:microsoft.com/office/officeart/2005/8/colors/accent1_2" csCatId="accent1" phldr="1"/>
      <dgm:spPr/>
    </dgm:pt>
    <dgm:pt modelId="{CA688E42-0461-401F-8260-944BE596D59F}">
      <dgm:prSet phldrT="[Текст]"/>
      <dgm:spPr/>
      <dgm:t>
        <a:bodyPr/>
        <a:lstStyle/>
        <a:p>
          <a:r>
            <a:rPr lang="en-US"/>
            <a:t>army</a:t>
          </a:r>
          <a:endParaRPr lang="uk-UA"/>
        </a:p>
      </dgm:t>
    </dgm:pt>
    <dgm:pt modelId="{154C0C05-7303-4206-90B0-66396FBBD1E0}" type="parTrans" cxnId="{F999DD7A-6C77-424D-A87E-4972D6356D9E}">
      <dgm:prSet/>
      <dgm:spPr/>
      <dgm:t>
        <a:bodyPr/>
        <a:lstStyle/>
        <a:p>
          <a:endParaRPr lang="uk-UA"/>
        </a:p>
      </dgm:t>
    </dgm:pt>
    <dgm:pt modelId="{AAD3A665-8E29-4BDD-BE72-8FB13EF8029A}" type="sibTrans" cxnId="{F999DD7A-6C77-424D-A87E-4972D6356D9E}">
      <dgm:prSet/>
      <dgm:spPr/>
      <dgm:t>
        <a:bodyPr/>
        <a:lstStyle/>
        <a:p>
          <a:endParaRPr lang="uk-UA"/>
        </a:p>
      </dgm:t>
    </dgm:pt>
    <dgm:pt modelId="{5BD74DC9-6382-4583-BC55-3206AE331046}">
      <dgm:prSet phldrT="[Текст]"/>
      <dgm:spPr/>
      <dgm:t>
        <a:bodyPr/>
        <a:lstStyle/>
        <a:p>
          <a:r>
            <a:rPr lang="en-US"/>
            <a:t>police</a:t>
          </a:r>
          <a:endParaRPr lang="uk-UA"/>
        </a:p>
        <a:p>
          <a:r>
            <a:rPr lang="en-US"/>
            <a:t>fleet</a:t>
          </a:r>
          <a:endParaRPr lang="uk-UA"/>
        </a:p>
      </dgm:t>
    </dgm:pt>
    <dgm:pt modelId="{87F8BECB-66FD-4FE8-A928-BEA81F854813}" type="parTrans" cxnId="{B0CF4179-E515-46EE-B215-5293205D935B}">
      <dgm:prSet/>
      <dgm:spPr/>
      <dgm:t>
        <a:bodyPr/>
        <a:lstStyle/>
        <a:p>
          <a:endParaRPr lang="uk-UA"/>
        </a:p>
      </dgm:t>
    </dgm:pt>
    <dgm:pt modelId="{ECBC91E7-A3B8-497B-AFC7-AA7C21DB2C10}" type="sibTrans" cxnId="{B0CF4179-E515-46EE-B215-5293205D935B}">
      <dgm:prSet/>
      <dgm:spPr/>
      <dgm:t>
        <a:bodyPr/>
        <a:lstStyle/>
        <a:p>
          <a:endParaRPr lang="uk-UA"/>
        </a:p>
      </dgm:t>
    </dgm:pt>
    <dgm:pt modelId="{4A9BB2AD-0093-4470-B79E-1F7BA4485114}">
      <dgm:prSet phldrT="[Текст]"/>
      <dgm:spPr/>
      <dgm:t>
        <a:bodyPr/>
        <a:lstStyle/>
        <a:p>
          <a:r>
            <a:rPr lang="en-US"/>
            <a:t>sport</a:t>
          </a:r>
          <a:endParaRPr lang="uk-UA"/>
        </a:p>
      </dgm:t>
    </dgm:pt>
    <dgm:pt modelId="{B02CD523-7576-4A6A-B3BC-8C920851856C}" type="parTrans" cxnId="{C3DE76CB-E05B-4D97-8C53-EC1054B3580B}">
      <dgm:prSet/>
      <dgm:spPr/>
      <dgm:t>
        <a:bodyPr/>
        <a:lstStyle/>
        <a:p>
          <a:endParaRPr lang="uk-UA"/>
        </a:p>
      </dgm:t>
    </dgm:pt>
    <dgm:pt modelId="{77ED9A94-6D3C-4CF6-BDBD-1E78B97F2F0D}" type="sibTrans" cxnId="{C3DE76CB-E05B-4D97-8C53-EC1054B3580B}">
      <dgm:prSet/>
      <dgm:spPr/>
      <dgm:t>
        <a:bodyPr/>
        <a:lstStyle/>
        <a:p>
          <a:endParaRPr lang="uk-UA"/>
        </a:p>
      </dgm:t>
    </dgm:pt>
    <dgm:pt modelId="{DEB80351-D71B-4577-A91D-0140D2484962}" type="pres">
      <dgm:prSet presAssocID="{102C28F2-F9F4-4143-9389-0A9811821276}" presName="composite" presStyleCnt="0">
        <dgm:presLayoutVars>
          <dgm:chMax val="5"/>
          <dgm:dir/>
          <dgm:resizeHandles val="exact"/>
        </dgm:presLayoutVars>
      </dgm:prSet>
      <dgm:spPr/>
    </dgm:pt>
    <dgm:pt modelId="{8CEDD444-822B-4FFB-850F-D26FC227300F}" type="pres">
      <dgm:prSet presAssocID="{CA688E42-0461-401F-8260-944BE596D59F}" presName="circle1" presStyleLbl="lnNode1" presStyleIdx="0" presStyleCnt="3"/>
      <dgm:spPr/>
    </dgm:pt>
    <dgm:pt modelId="{BF9CDDB5-02B0-442D-9EB2-77317B21530A}" type="pres">
      <dgm:prSet presAssocID="{CA688E42-0461-401F-8260-944BE596D59F}" presName="text1" presStyleLbl="revTx" presStyleIdx="0" presStyleCnt="3">
        <dgm:presLayoutVars>
          <dgm:bulletEnabled val="1"/>
        </dgm:presLayoutVars>
      </dgm:prSet>
      <dgm:spPr/>
    </dgm:pt>
    <dgm:pt modelId="{1E1609A1-1021-49E7-A767-E1D155320803}" type="pres">
      <dgm:prSet presAssocID="{CA688E42-0461-401F-8260-944BE596D59F}" presName="line1" presStyleLbl="callout" presStyleIdx="0" presStyleCnt="6"/>
      <dgm:spPr/>
    </dgm:pt>
    <dgm:pt modelId="{FABEA2AD-43E3-4977-9AAB-AFC4DDB565BD}" type="pres">
      <dgm:prSet presAssocID="{CA688E42-0461-401F-8260-944BE596D59F}" presName="d1" presStyleLbl="callout" presStyleIdx="1" presStyleCnt="6"/>
      <dgm:spPr/>
    </dgm:pt>
    <dgm:pt modelId="{3A5420F5-3839-4B9A-B70B-3B07240E2255}" type="pres">
      <dgm:prSet presAssocID="{5BD74DC9-6382-4583-BC55-3206AE331046}" presName="circle2" presStyleLbl="lnNode1" presStyleIdx="1" presStyleCnt="3"/>
      <dgm:spPr/>
    </dgm:pt>
    <dgm:pt modelId="{2900D73E-8914-4D88-8B01-460E1437CDBF}" type="pres">
      <dgm:prSet presAssocID="{5BD74DC9-6382-4583-BC55-3206AE331046}" presName="text2" presStyleLbl="revTx" presStyleIdx="1" presStyleCnt="3">
        <dgm:presLayoutVars>
          <dgm:bulletEnabled val="1"/>
        </dgm:presLayoutVars>
      </dgm:prSet>
      <dgm:spPr/>
    </dgm:pt>
    <dgm:pt modelId="{547305A7-3F33-4D18-9D1D-B3D199AE3307}" type="pres">
      <dgm:prSet presAssocID="{5BD74DC9-6382-4583-BC55-3206AE331046}" presName="line2" presStyleLbl="callout" presStyleIdx="2" presStyleCnt="6"/>
      <dgm:spPr/>
    </dgm:pt>
    <dgm:pt modelId="{8256D1ED-198D-4064-A7EF-FC171077E11A}" type="pres">
      <dgm:prSet presAssocID="{5BD74DC9-6382-4583-BC55-3206AE331046}" presName="d2" presStyleLbl="callout" presStyleIdx="3" presStyleCnt="6"/>
      <dgm:spPr/>
    </dgm:pt>
    <dgm:pt modelId="{1A7BB0A0-8DD3-440B-BCDB-D806C5BF8CDE}" type="pres">
      <dgm:prSet presAssocID="{4A9BB2AD-0093-4470-B79E-1F7BA4485114}" presName="circle3" presStyleLbl="lnNode1" presStyleIdx="2" presStyleCnt="3"/>
      <dgm:spPr/>
    </dgm:pt>
    <dgm:pt modelId="{43C6C81D-53B9-4815-BCDD-B1488DC6C5DF}" type="pres">
      <dgm:prSet presAssocID="{4A9BB2AD-0093-4470-B79E-1F7BA4485114}" presName="text3" presStyleLbl="revTx" presStyleIdx="2" presStyleCnt="3">
        <dgm:presLayoutVars>
          <dgm:bulletEnabled val="1"/>
        </dgm:presLayoutVars>
      </dgm:prSet>
      <dgm:spPr/>
    </dgm:pt>
    <dgm:pt modelId="{07442DAA-F249-4D52-80C1-C34E2A098781}" type="pres">
      <dgm:prSet presAssocID="{4A9BB2AD-0093-4470-B79E-1F7BA4485114}" presName="line3" presStyleLbl="callout" presStyleIdx="4" presStyleCnt="6"/>
      <dgm:spPr/>
    </dgm:pt>
    <dgm:pt modelId="{92397D43-8472-4820-B0D9-3507810B7A84}" type="pres">
      <dgm:prSet presAssocID="{4A9BB2AD-0093-4470-B79E-1F7BA4485114}" presName="d3" presStyleLbl="callout" presStyleIdx="5" presStyleCnt="6"/>
      <dgm:spPr/>
    </dgm:pt>
  </dgm:ptLst>
  <dgm:cxnLst>
    <dgm:cxn modelId="{22687236-FCD2-4DAA-8384-57B0A7675DA1}" type="presOf" srcId="{5BD74DC9-6382-4583-BC55-3206AE331046}" destId="{2900D73E-8914-4D88-8B01-460E1437CDBF}" srcOrd="0" destOrd="0" presId="urn:microsoft.com/office/officeart/2005/8/layout/target1"/>
    <dgm:cxn modelId="{EE6F8C6C-74E1-4E9E-BBEA-F2146370D7B0}" type="presOf" srcId="{CA688E42-0461-401F-8260-944BE596D59F}" destId="{BF9CDDB5-02B0-442D-9EB2-77317B21530A}" srcOrd="0" destOrd="0" presId="urn:microsoft.com/office/officeart/2005/8/layout/target1"/>
    <dgm:cxn modelId="{19280C59-F6B2-4FC3-81ED-CF0DA2327CFD}" type="presOf" srcId="{102C28F2-F9F4-4143-9389-0A9811821276}" destId="{DEB80351-D71B-4577-A91D-0140D2484962}" srcOrd="0" destOrd="0" presId="urn:microsoft.com/office/officeart/2005/8/layout/target1"/>
    <dgm:cxn modelId="{B0CF4179-E515-46EE-B215-5293205D935B}" srcId="{102C28F2-F9F4-4143-9389-0A9811821276}" destId="{5BD74DC9-6382-4583-BC55-3206AE331046}" srcOrd="1" destOrd="0" parTransId="{87F8BECB-66FD-4FE8-A928-BEA81F854813}" sibTransId="{ECBC91E7-A3B8-497B-AFC7-AA7C21DB2C10}"/>
    <dgm:cxn modelId="{F999DD7A-6C77-424D-A87E-4972D6356D9E}" srcId="{102C28F2-F9F4-4143-9389-0A9811821276}" destId="{CA688E42-0461-401F-8260-944BE596D59F}" srcOrd="0" destOrd="0" parTransId="{154C0C05-7303-4206-90B0-66396FBBD1E0}" sibTransId="{AAD3A665-8E29-4BDD-BE72-8FB13EF8029A}"/>
    <dgm:cxn modelId="{C3DE76CB-E05B-4D97-8C53-EC1054B3580B}" srcId="{102C28F2-F9F4-4143-9389-0A9811821276}" destId="{4A9BB2AD-0093-4470-B79E-1F7BA4485114}" srcOrd="2" destOrd="0" parTransId="{B02CD523-7576-4A6A-B3BC-8C920851856C}" sibTransId="{77ED9A94-6D3C-4CF6-BDBD-1E78B97F2F0D}"/>
    <dgm:cxn modelId="{16C0C6FF-53AC-4CE5-842D-EE2691495B2C}" type="presOf" srcId="{4A9BB2AD-0093-4470-B79E-1F7BA4485114}" destId="{43C6C81D-53B9-4815-BCDD-B1488DC6C5DF}" srcOrd="0" destOrd="0" presId="urn:microsoft.com/office/officeart/2005/8/layout/target1"/>
    <dgm:cxn modelId="{B15FEEE0-E733-4C4A-869E-556FA9DC9DD4}" type="presParOf" srcId="{DEB80351-D71B-4577-A91D-0140D2484962}" destId="{8CEDD444-822B-4FFB-850F-D26FC227300F}" srcOrd="0" destOrd="0" presId="urn:microsoft.com/office/officeart/2005/8/layout/target1"/>
    <dgm:cxn modelId="{7E244CCA-C6DE-43F9-93E9-570CF2D07BC5}" type="presParOf" srcId="{DEB80351-D71B-4577-A91D-0140D2484962}" destId="{BF9CDDB5-02B0-442D-9EB2-77317B21530A}" srcOrd="1" destOrd="0" presId="urn:microsoft.com/office/officeart/2005/8/layout/target1"/>
    <dgm:cxn modelId="{34FCCB1B-79EA-48FC-A0B0-C099F2E8EAD9}" type="presParOf" srcId="{DEB80351-D71B-4577-A91D-0140D2484962}" destId="{1E1609A1-1021-49E7-A767-E1D155320803}" srcOrd="2" destOrd="0" presId="urn:microsoft.com/office/officeart/2005/8/layout/target1"/>
    <dgm:cxn modelId="{BFBF2BE1-5F93-44AC-BB96-878698285872}" type="presParOf" srcId="{DEB80351-D71B-4577-A91D-0140D2484962}" destId="{FABEA2AD-43E3-4977-9AAB-AFC4DDB565BD}" srcOrd="3" destOrd="0" presId="urn:microsoft.com/office/officeart/2005/8/layout/target1"/>
    <dgm:cxn modelId="{B4F70A5F-C157-43B2-AE54-F9969EAB3C69}" type="presParOf" srcId="{DEB80351-D71B-4577-A91D-0140D2484962}" destId="{3A5420F5-3839-4B9A-B70B-3B07240E2255}" srcOrd="4" destOrd="0" presId="urn:microsoft.com/office/officeart/2005/8/layout/target1"/>
    <dgm:cxn modelId="{B4F0B441-2C73-4895-9851-B6049F5204D9}" type="presParOf" srcId="{DEB80351-D71B-4577-A91D-0140D2484962}" destId="{2900D73E-8914-4D88-8B01-460E1437CDBF}" srcOrd="5" destOrd="0" presId="urn:microsoft.com/office/officeart/2005/8/layout/target1"/>
    <dgm:cxn modelId="{3F058774-A4F6-4585-B594-2C986CA3115E}" type="presParOf" srcId="{DEB80351-D71B-4577-A91D-0140D2484962}" destId="{547305A7-3F33-4D18-9D1D-B3D199AE3307}" srcOrd="6" destOrd="0" presId="urn:microsoft.com/office/officeart/2005/8/layout/target1"/>
    <dgm:cxn modelId="{E8F302C2-A5F0-4AE3-8601-89C2BCB88135}" type="presParOf" srcId="{DEB80351-D71B-4577-A91D-0140D2484962}" destId="{8256D1ED-198D-4064-A7EF-FC171077E11A}" srcOrd="7" destOrd="0" presId="urn:microsoft.com/office/officeart/2005/8/layout/target1"/>
    <dgm:cxn modelId="{B0B6C03C-E2CD-469E-AE94-1D9D3F27D17B}" type="presParOf" srcId="{DEB80351-D71B-4577-A91D-0140D2484962}" destId="{1A7BB0A0-8DD3-440B-BCDB-D806C5BF8CDE}" srcOrd="8" destOrd="0" presId="urn:microsoft.com/office/officeart/2005/8/layout/target1"/>
    <dgm:cxn modelId="{C208788A-079A-4C46-8728-7D6F9AEB5F26}" type="presParOf" srcId="{DEB80351-D71B-4577-A91D-0140D2484962}" destId="{43C6C81D-53B9-4815-BCDD-B1488DC6C5DF}" srcOrd="9" destOrd="0" presId="urn:microsoft.com/office/officeart/2005/8/layout/target1"/>
    <dgm:cxn modelId="{E481FAD4-1E88-4610-8ED9-9A5E70A433E6}" type="presParOf" srcId="{DEB80351-D71B-4577-A91D-0140D2484962}" destId="{07442DAA-F249-4D52-80C1-C34E2A098781}" srcOrd="10" destOrd="0" presId="urn:microsoft.com/office/officeart/2005/8/layout/target1"/>
    <dgm:cxn modelId="{C12C3DCF-828D-45D1-8FCD-AC572A8109EF}" type="presParOf" srcId="{DEB80351-D71B-4577-A91D-0140D2484962}" destId="{92397D43-8472-4820-B0D9-3507810B7A84}" srcOrd="11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7BB0A0-8DD3-440B-BCDB-D806C5BF8CDE}">
      <dsp:nvSpPr>
        <dsp:cNvPr id="0" name=""/>
        <dsp:cNvSpPr/>
      </dsp:nvSpPr>
      <dsp:spPr>
        <a:xfrm>
          <a:off x="396044" y="576063"/>
          <a:ext cx="1728192" cy="17281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5420F5-3839-4B9A-B70B-3B07240E2255}">
      <dsp:nvSpPr>
        <dsp:cNvPr id="0" name=""/>
        <dsp:cNvSpPr/>
      </dsp:nvSpPr>
      <dsp:spPr>
        <a:xfrm>
          <a:off x="741682" y="921702"/>
          <a:ext cx="1036915" cy="10369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EDD444-822B-4FFB-850F-D26FC227300F}">
      <dsp:nvSpPr>
        <dsp:cNvPr id="0" name=""/>
        <dsp:cNvSpPr/>
      </dsp:nvSpPr>
      <dsp:spPr>
        <a:xfrm>
          <a:off x="1087320" y="1267340"/>
          <a:ext cx="345638" cy="3456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9CDDB5-02B0-442D-9EB2-77317B21530A}">
      <dsp:nvSpPr>
        <dsp:cNvPr id="0" name=""/>
        <dsp:cNvSpPr/>
      </dsp:nvSpPr>
      <dsp:spPr>
        <a:xfrm>
          <a:off x="2412268" y="0"/>
          <a:ext cx="864096" cy="5040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17780" bIns="1778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army</a:t>
          </a:r>
          <a:endParaRPr lang="uk-UA" sz="1400" kern="1200"/>
        </a:p>
      </dsp:txBody>
      <dsp:txXfrm>
        <a:off x="2412268" y="0"/>
        <a:ext cx="864096" cy="504056"/>
      </dsp:txXfrm>
    </dsp:sp>
    <dsp:sp modelId="{1E1609A1-1021-49E7-A767-E1D155320803}">
      <dsp:nvSpPr>
        <dsp:cNvPr id="0" name=""/>
        <dsp:cNvSpPr/>
      </dsp:nvSpPr>
      <dsp:spPr>
        <a:xfrm>
          <a:off x="2196244" y="252027"/>
          <a:ext cx="2160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BEA2AD-43E3-4977-9AAB-AFC4DDB565BD}">
      <dsp:nvSpPr>
        <dsp:cNvPr id="0" name=""/>
        <dsp:cNvSpPr/>
      </dsp:nvSpPr>
      <dsp:spPr>
        <a:xfrm rot="5400000">
          <a:off x="1133837" y="378618"/>
          <a:ext cx="1187843" cy="935239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00D73E-8914-4D88-8B01-460E1437CDBF}">
      <dsp:nvSpPr>
        <dsp:cNvPr id="0" name=""/>
        <dsp:cNvSpPr/>
      </dsp:nvSpPr>
      <dsp:spPr>
        <a:xfrm>
          <a:off x="2412268" y="504055"/>
          <a:ext cx="864096" cy="5040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17780" bIns="1778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police</a:t>
          </a:r>
          <a:endParaRPr lang="uk-UA" sz="1400" kern="120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fleet</a:t>
          </a:r>
          <a:endParaRPr lang="uk-UA" sz="1400" kern="1200"/>
        </a:p>
      </dsp:txBody>
      <dsp:txXfrm>
        <a:off x="2412268" y="504055"/>
        <a:ext cx="864096" cy="504056"/>
      </dsp:txXfrm>
    </dsp:sp>
    <dsp:sp modelId="{547305A7-3F33-4D18-9D1D-B3D199AE3307}">
      <dsp:nvSpPr>
        <dsp:cNvPr id="0" name=""/>
        <dsp:cNvSpPr/>
      </dsp:nvSpPr>
      <dsp:spPr>
        <a:xfrm>
          <a:off x="2196244" y="756084"/>
          <a:ext cx="2160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56D1ED-198D-4064-A7EF-FC171077E11A}">
      <dsp:nvSpPr>
        <dsp:cNvPr id="0" name=""/>
        <dsp:cNvSpPr/>
      </dsp:nvSpPr>
      <dsp:spPr>
        <a:xfrm rot="5400000">
          <a:off x="1388803" y="874810"/>
          <a:ext cx="925619" cy="687532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C6C81D-53B9-4815-BCDD-B1488DC6C5DF}">
      <dsp:nvSpPr>
        <dsp:cNvPr id="0" name=""/>
        <dsp:cNvSpPr/>
      </dsp:nvSpPr>
      <dsp:spPr>
        <a:xfrm>
          <a:off x="2412268" y="1008112"/>
          <a:ext cx="864096" cy="5040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17780" bIns="1778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sport</a:t>
          </a:r>
          <a:endParaRPr lang="uk-UA" sz="1400" kern="1200"/>
        </a:p>
      </dsp:txBody>
      <dsp:txXfrm>
        <a:off x="2412268" y="1008112"/>
        <a:ext cx="864096" cy="504056"/>
      </dsp:txXfrm>
    </dsp:sp>
    <dsp:sp modelId="{07442DAA-F249-4D52-80C1-C34E2A098781}">
      <dsp:nvSpPr>
        <dsp:cNvPr id="0" name=""/>
        <dsp:cNvSpPr/>
      </dsp:nvSpPr>
      <dsp:spPr>
        <a:xfrm>
          <a:off x="2196244" y="1260140"/>
          <a:ext cx="2160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397D43-8472-4820-B0D9-3507810B7A84}">
      <dsp:nvSpPr>
        <dsp:cNvPr id="0" name=""/>
        <dsp:cNvSpPr/>
      </dsp:nvSpPr>
      <dsp:spPr>
        <a:xfrm rot="5400000">
          <a:off x="1644086" y="1370600"/>
          <a:ext cx="661321" cy="439824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0.2739</cdr:x>
      <cdr:y>0.28438</cdr:y>
    </cdr:from>
    <cdr:to>
      <cdr:x>0.45336</cdr:x>
      <cdr:y>0.55979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4F91A1C0-E08E-4FB2-7AFF-8C2DD1F515BF}"/>
            </a:ext>
          </a:extLst>
        </cdr:cNvPr>
        <cdr:cNvSpPr txBox="1"/>
      </cdr:nvSpPr>
      <cdr:spPr>
        <a:xfrm xmlns:a="http://schemas.openxmlformats.org/drawingml/2006/main">
          <a:off x="2088232" y="1487091"/>
          <a:ext cx="1368152" cy="14401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uk-UA" sz="1100" dirty="0"/>
        </a:p>
      </cdr:txBody>
    </cdr:sp>
  </cdr:relSizeAnchor>
  <cdr:relSizeAnchor xmlns:cdr="http://schemas.openxmlformats.org/drawingml/2006/chartDrawing">
    <cdr:from>
      <cdr:x>0.2381</cdr:x>
      <cdr:y>0.25684</cdr:y>
    </cdr:from>
    <cdr:to>
      <cdr:x>0.47339</cdr:x>
      <cdr:y>0.51848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22955138-260A-3D87-5F08-3A2C17F7B0A6}"/>
            </a:ext>
          </a:extLst>
        </cdr:cNvPr>
        <cdr:cNvSpPr txBox="1"/>
      </cdr:nvSpPr>
      <cdr:spPr>
        <a:xfrm xmlns:a="http://schemas.openxmlformats.org/drawingml/2006/main">
          <a:off x="1530170" y="1175311"/>
          <a:ext cx="1512168" cy="11972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uk-UA" sz="1400" i="1" dirty="0" err="1"/>
            <a:t>аеророзвідниця</a:t>
          </a:r>
          <a:endParaRPr lang="uk-UA" sz="1400" i="1" dirty="0"/>
        </a:p>
        <a:p xmlns:a="http://schemas.openxmlformats.org/drawingml/2006/main">
          <a:r>
            <a:rPr lang="uk-UA" sz="1400" i="1" dirty="0"/>
            <a:t>армійка</a:t>
          </a:r>
        </a:p>
        <a:p xmlns:a="http://schemas.openxmlformats.org/drawingml/2006/main">
          <a:r>
            <a:rPr lang="uk-UA" sz="1400" i="1" dirty="0" err="1"/>
            <a:t>мінерка</a:t>
          </a:r>
          <a:endParaRPr lang="uk-UA" sz="1400" i="1" dirty="0"/>
        </a:p>
        <a:p xmlns:a="http://schemas.openxmlformats.org/drawingml/2006/main">
          <a:r>
            <a:rPr lang="uk-UA" sz="1400" i="1" dirty="0" err="1"/>
            <a:t>миротворка</a:t>
          </a:r>
          <a:endParaRPr lang="uk-UA" sz="1400" i="1" dirty="0"/>
        </a:p>
        <a:p xmlns:a="http://schemas.openxmlformats.org/drawingml/2006/main">
          <a:r>
            <a:rPr lang="uk-UA" sz="1400" i="1" dirty="0" err="1"/>
            <a:t>снайперка</a:t>
          </a:r>
          <a:endParaRPr lang="uk-UA" sz="1400" i="1" dirty="0"/>
        </a:p>
        <a:p xmlns:a="http://schemas.openxmlformats.org/drawingml/2006/main">
          <a:r>
            <a:rPr lang="uk-UA" sz="1400" i="1" dirty="0" err="1"/>
            <a:t>танкістка</a:t>
          </a:r>
          <a:endParaRPr lang="uk-UA" sz="1400" i="1" dirty="0"/>
        </a:p>
      </cdr:txBody>
    </cdr:sp>
  </cdr:relSizeAnchor>
  <cdr:relSizeAnchor xmlns:cdr="http://schemas.openxmlformats.org/drawingml/2006/chartDrawing">
    <cdr:from>
      <cdr:x>0.48169</cdr:x>
      <cdr:y>0.28438</cdr:y>
    </cdr:from>
    <cdr:to>
      <cdr:x>0.71782</cdr:x>
      <cdr:y>0.53558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C4093457-FA41-8D03-6ACB-097D632BC623}"/>
            </a:ext>
          </a:extLst>
        </cdr:cNvPr>
        <cdr:cNvSpPr txBox="1"/>
      </cdr:nvSpPr>
      <cdr:spPr>
        <a:xfrm xmlns:a="http://schemas.openxmlformats.org/drawingml/2006/main">
          <a:off x="3672408" y="1487091"/>
          <a:ext cx="1800200" cy="13135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uk-UA" sz="1100" dirty="0"/>
        </a:p>
      </cdr:txBody>
    </cdr:sp>
  </cdr:relSizeAnchor>
  <cdr:relSizeAnchor xmlns:cdr="http://schemas.openxmlformats.org/drawingml/2006/chartDrawing">
    <cdr:from>
      <cdr:x>0.47831</cdr:x>
      <cdr:y>0.30608</cdr:y>
    </cdr:from>
    <cdr:to>
      <cdr:x>0.72726</cdr:x>
      <cdr:y>0.52973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C9FC7A93-BC6E-55E0-011C-23C9699334E8}"/>
            </a:ext>
          </a:extLst>
        </cdr:cNvPr>
        <cdr:cNvSpPr txBox="1"/>
      </cdr:nvSpPr>
      <cdr:spPr>
        <a:xfrm xmlns:a="http://schemas.openxmlformats.org/drawingml/2006/main">
          <a:off x="3646586" y="1600533"/>
          <a:ext cx="1898029" cy="11695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uk-UA" sz="1100" dirty="0"/>
        </a:p>
      </cdr:txBody>
    </cdr:sp>
  </cdr:relSizeAnchor>
  <cdr:relSizeAnchor xmlns:cdr="http://schemas.openxmlformats.org/drawingml/2006/chartDrawing">
    <cdr:from>
      <cdr:x>0.47168</cdr:x>
      <cdr:y>0.22052</cdr:y>
    </cdr:from>
    <cdr:to>
      <cdr:x>0.69836</cdr:x>
      <cdr:y>0.5</cdr:y>
    </cdr:to>
    <cdr:sp macro="" textlink="">
      <cdr:nvSpPr>
        <cdr:cNvPr id="7" name="TextBox 6">
          <a:extLst xmlns:a="http://schemas.openxmlformats.org/drawingml/2006/main">
            <a:ext uri="{FF2B5EF4-FFF2-40B4-BE49-F238E27FC236}">
              <a16:creationId xmlns:a16="http://schemas.microsoft.com/office/drawing/2014/main" id="{7B24D452-8B8D-CDCD-F87E-FEA3114B9D80}"/>
            </a:ext>
          </a:extLst>
        </cdr:cNvPr>
        <cdr:cNvSpPr txBox="1"/>
      </cdr:nvSpPr>
      <cdr:spPr>
        <a:xfrm xmlns:a="http://schemas.openxmlformats.org/drawingml/2006/main">
          <a:off x="3031356" y="1009118"/>
          <a:ext cx="1456807" cy="12789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dirty="0"/>
            <a:t>‘(female) air-scout’</a:t>
          </a:r>
        </a:p>
        <a:p xmlns:a="http://schemas.openxmlformats.org/drawingml/2006/main">
          <a:r>
            <a:rPr lang="en-US" sz="1200" dirty="0"/>
            <a:t>‘army woman’</a:t>
          </a:r>
        </a:p>
        <a:p xmlns:a="http://schemas.openxmlformats.org/drawingml/2006/main">
          <a:r>
            <a:rPr lang="en-US" sz="1200" dirty="0"/>
            <a:t>‘(female) miner’</a:t>
          </a:r>
        </a:p>
        <a:p xmlns:a="http://schemas.openxmlformats.org/drawingml/2006/main">
          <a:r>
            <a:rPr lang="en-US" sz="1200" dirty="0"/>
            <a:t>‘(female) peacemaker’</a:t>
          </a:r>
        </a:p>
        <a:p xmlns:a="http://schemas.openxmlformats.org/drawingml/2006/main">
          <a:r>
            <a:rPr lang="en-US" sz="1200" dirty="0"/>
            <a:t>‘(female) sniper’</a:t>
          </a:r>
        </a:p>
        <a:p xmlns:a="http://schemas.openxmlformats.org/drawingml/2006/main">
          <a:r>
            <a:rPr lang="en-US" sz="1200" dirty="0"/>
            <a:t>‘</a:t>
          </a:r>
          <a:r>
            <a:rPr lang="en-US" sz="1200" dirty="0" err="1"/>
            <a:t>tankwoman</a:t>
          </a:r>
          <a:r>
            <a:rPr lang="en-US" sz="1200" dirty="0"/>
            <a:t>’</a:t>
          </a:r>
        </a:p>
        <a:p xmlns:a="http://schemas.openxmlformats.org/drawingml/2006/main">
          <a:r>
            <a:rPr lang="en-US" dirty="0"/>
            <a:t>‘</a:t>
          </a:r>
          <a:endParaRPr lang="uk-UA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0.22857</cdr:x>
      <cdr:y>0.21171</cdr:y>
    </cdr:from>
    <cdr:to>
      <cdr:x>0.34286</cdr:x>
      <cdr:y>0.6901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678AE41A-2CF5-05FD-5531-5DD44FF5DF7A}"/>
            </a:ext>
          </a:extLst>
        </cdr:cNvPr>
        <cdr:cNvSpPr txBox="1"/>
      </cdr:nvSpPr>
      <cdr:spPr>
        <a:xfrm xmlns:a="http://schemas.openxmlformats.org/drawingml/2006/main">
          <a:off x="1728192" y="880121"/>
          <a:ext cx="864096" cy="19887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uk-UA" sz="1100" dirty="0"/>
        </a:p>
      </cdr:txBody>
    </cdr:sp>
  </cdr:relSizeAnchor>
  <cdr:relSizeAnchor xmlns:cdr="http://schemas.openxmlformats.org/drawingml/2006/chartDrawing">
    <cdr:from>
      <cdr:x>0.22737</cdr:x>
      <cdr:y>0.20806</cdr:y>
    </cdr:from>
    <cdr:to>
      <cdr:x>0.39916</cdr:x>
      <cdr:y>0.71283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0EEE46D2-2845-775F-5A8E-F7F8B61F4BB0}"/>
            </a:ext>
          </a:extLst>
        </cdr:cNvPr>
        <cdr:cNvSpPr txBox="1"/>
      </cdr:nvSpPr>
      <cdr:spPr>
        <a:xfrm xmlns:a="http://schemas.openxmlformats.org/drawingml/2006/main">
          <a:off x="1674029" y="907133"/>
          <a:ext cx="1264833" cy="22008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uk-UA" sz="1200" i="1" dirty="0"/>
            <a:t>бійчиня</a:t>
          </a:r>
        </a:p>
        <a:p xmlns:a="http://schemas.openxmlformats.org/drawingml/2006/main">
          <a:r>
            <a:rPr lang="en-US" sz="1200" dirty="0"/>
            <a:t>‘fighter’</a:t>
          </a:r>
        </a:p>
        <a:p xmlns:a="http://schemas.openxmlformats.org/drawingml/2006/main">
          <a:endParaRPr lang="en-US" sz="1200" dirty="0"/>
        </a:p>
        <a:p xmlns:a="http://schemas.openxmlformats.org/drawingml/2006/main">
          <a:r>
            <a:rPr lang="uk-UA" sz="1200" i="1" dirty="0" err="1"/>
            <a:t>стрільчиня</a:t>
          </a:r>
          <a:endParaRPr lang="uk-UA" sz="1200" i="1" dirty="0"/>
        </a:p>
        <a:p xmlns:a="http://schemas.openxmlformats.org/drawingml/2006/main">
          <a:r>
            <a:rPr lang="uk-UA" sz="1200" dirty="0"/>
            <a:t>‘</a:t>
          </a:r>
          <a:r>
            <a:rPr lang="en-GB" sz="1200" dirty="0"/>
            <a:t>shooter’</a:t>
          </a:r>
        </a:p>
        <a:p xmlns:a="http://schemas.openxmlformats.org/drawingml/2006/main">
          <a:endParaRPr lang="en-GB" sz="1200" dirty="0"/>
        </a:p>
        <a:p xmlns:a="http://schemas.openxmlformats.org/drawingml/2006/main">
          <a:r>
            <a:rPr lang="uk-UA" sz="1200" i="1" dirty="0"/>
            <a:t>навідниця</a:t>
          </a:r>
        </a:p>
        <a:p xmlns:a="http://schemas.openxmlformats.org/drawingml/2006/main">
          <a:r>
            <a:rPr lang="uk-UA" sz="1200" dirty="0"/>
            <a:t>‘</a:t>
          </a:r>
          <a:r>
            <a:rPr lang="en-GB" sz="1200" dirty="0"/>
            <a:t>aimer’</a:t>
          </a:r>
        </a:p>
        <a:p xmlns:a="http://schemas.openxmlformats.org/drawingml/2006/main">
          <a:endParaRPr lang="en-GB" sz="1200" dirty="0"/>
        </a:p>
        <a:p xmlns:a="http://schemas.openxmlformats.org/drawingml/2006/main">
          <a:r>
            <a:rPr lang="uk-UA" sz="1200" i="1" dirty="0" err="1"/>
            <a:t>десантниця</a:t>
          </a:r>
          <a:endParaRPr lang="uk-UA" sz="1200" i="1" dirty="0"/>
        </a:p>
        <a:p xmlns:a="http://schemas.openxmlformats.org/drawingml/2006/main">
          <a:r>
            <a:rPr lang="uk-UA" sz="1200" dirty="0"/>
            <a:t>‘</a:t>
          </a:r>
          <a:r>
            <a:rPr lang="en-GB" sz="1200" dirty="0"/>
            <a:t>paratrooper</a:t>
          </a:r>
          <a:r>
            <a:rPr lang="en-GB" dirty="0"/>
            <a:t>’</a:t>
          </a:r>
        </a:p>
        <a:p xmlns:a="http://schemas.openxmlformats.org/drawingml/2006/main">
          <a:endParaRPr lang="uk-UA" sz="1100" dirty="0"/>
        </a:p>
        <a:p xmlns:a="http://schemas.openxmlformats.org/drawingml/2006/main">
          <a:endParaRPr lang="uk-UA" sz="1100" dirty="0"/>
        </a:p>
      </cdr:txBody>
    </cdr:sp>
  </cdr:relSizeAnchor>
  <cdr:relSizeAnchor xmlns:cdr="http://schemas.openxmlformats.org/drawingml/2006/chartDrawing">
    <cdr:from>
      <cdr:x>0.41905</cdr:x>
      <cdr:y>0.57546</cdr:y>
    </cdr:from>
    <cdr:to>
      <cdr:x>0.53333</cdr:x>
      <cdr:y>0.83528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F4039B1E-3433-C8D7-6C95-6E8AF083DE5E}"/>
            </a:ext>
          </a:extLst>
        </cdr:cNvPr>
        <cdr:cNvSpPr txBox="1"/>
      </cdr:nvSpPr>
      <cdr:spPr>
        <a:xfrm xmlns:a="http://schemas.openxmlformats.org/drawingml/2006/main">
          <a:off x="3168352" y="2392289"/>
          <a:ext cx="864096" cy="10801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uk-UA" sz="1100" dirty="0"/>
        </a:p>
      </cdr:txBody>
    </cdr:sp>
  </cdr:relSizeAnchor>
  <cdr:relSizeAnchor xmlns:cdr="http://schemas.openxmlformats.org/drawingml/2006/chartDrawing">
    <cdr:from>
      <cdr:x>0.42055</cdr:x>
      <cdr:y>0.56947</cdr:y>
    </cdr:from>
    <cdr:to>
      <cdr:x>0.57945</cdr:x>
      <cdr:y>0.82929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5989AEC5-A58D-BA93-45D1-0C6E64A1EE1E}"/>
            </a:ext>
          </a:extLst>
        </cdr:cNvPr>
        <cdr:cNvSpPr txBox="1"/>
      </cdr:nvSpPr>
      <cdr:spPr>
        <a:xfrm xmlns:a="http://schemas.openxmlformats.org/drawingml/2006/main">
          <a:off x="3096392" y="2482874"/>
          <a:ext cx="1169876" cy="11328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uk-UA" sz="1200" i="1" dirty="0" err="1"/>
            <a:t>азовка</a:t>
          </a:r>
          <a:endParaRPr lang="uk-UA" sz="1200" i="1" dirty="0"/>
        </a:p>
        <a:p xmlns:a="http://schemas.openxmlformats.org/drawingml/2006/main">
          <a:r>
            <a:rPr lang="uk-UA" sz="1200" i="1" dirty="0" err="1"/>
            <a:t>гвардійка</a:t>
          </a:r>
          <a:endParaRPr lang="uk-UA" sz="1200" i="1" dirty="0"/>
        </a:p>
        <a:p xmlns:a="http://schemas.openxmlformats.org/drawingml/2006/main">
          <a:r>
            <a:rPr lang="uk-UA" sz="1200" i="1" dirty="0" err="1"/>
            <a:t>айдарівка</a:t>
          </a:r>
          <a:endParaRPr lang="uk-UA" sz="1200" i="1" dirty="0"/>
        </a:p>
        <a:p xmlns:a="http://schemas.openxmlformats.org/drawingml/2006/main">
          <a:r>
            <a:rPr lang="uk-UA" sz="1200" i="1" dirty="0" err="1"/>
            <a:t>резервістка</a:t>
          </a:r>
          <a:endParaRPr lang="uk-UA" sz="1200" i="1" dirty="0"/>
        </a:p>
        <a:p xmlns:a="http://schemas.openxmlformats.org/drawingml/2006/main">
          <a:endParaRPr lang="uk-UA" sz="1100" dirty="0"/>
        </a:p>
      </cdr:txBody>
    </cdr:sp>
  </cdr:relSizeAnchor>
  <cdr:relSizeAnchor xmlns:cdr="http://schemas.openxmlformats.org/drawingml/2006/chartDrawing">
    <cdr:from>
      <cdr:x>0.60681</cdr:x>
      <cdr:y>0.55127</cdr:y>
    </cdr:from>
    <cdr:to>
      <cdr:x>0.76528</cdr:x>
      <cdr:y>0.7418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id="{D00A95A6-8E78-2218-FFCD-346675456A60}"/>
            </a:ext>
          </a:extLst>
        </cdr:cNvPr>
        <cdr:cNvSpPr txBox="1"/>
      </cdr:nvSpPr>
      <cdr:spPr>
        <a:xfrm xmlns:a="http://schemas.openxmlformats.org/drawingml/2006/main">
          <a:off x="4467735" y="2403542"/>
          <a:ext cx="1166733" cy="8307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uk-UA" sz="1200" i="1" dirty="0"/>
            <a:t>войовниця</a:t>
          </a:r>
        </a:p>
        <a:p xmlns:a="http://schemas.openxmlformats.org/drawingml/2006/main">
          <a:r>
            <a:rPr lang="en-US" sz="1200" dirty="0"/>
            <a:t>‘</a:t>
          </a:r>
          <a:r>
            <a:rPr lang="en-GB" sz="1200" dirty="0"/>
            <a:t>warrior’</a:t>
          </a:r>
        </a:p>
        <a:p xmlns:a="http://schemas.openxmlformats.org/drawingml/2006/main">
          <a:r>
            <a:rPr lang="uk-UA" sz="1200" i="1" dirty="0"/>
            <a:t>звитяжниця</a:t>
          </a:r>
          <a:endParaRPr lang="en-US" sz="1200" i="1" dirty="0"/>
        </a:p>
        <a:p xmlns:a="http://schemas.openxmlformats.org/drawingml/2006/main">
          <a:r>
            <a:rPr lang="en-GB" sz="1200" dirty="0"/>
            <a:t>‘conqueror’</a:t>
          </a:r>
          <a:endParaRPr lang="uk-UA" sz="1200" dirty="0"/>
        </a:p>
      </cdr:txBody>
    </cdr:sp>
  </cdr:relSizeAnchor>
  <cdr:relSizeAnchor xmlns:cdr="http://schemas.openxmlformats.org/drawingml/2006/chartDrawing">
    <cdr:from>
      <cdr:x>0.8</cdr:x>
      <cdr:y>0.62742</cdr:y>
    </cdr:from>
    <cdr:to>
      <cdr:x>0.94286</cdr:x>
      <cdr:y>0.78831</cdr:y>
    </cdr:to>
    <cdr:sp macro="" textlink="">
      <cdr:nvSpPr>
        <cdr:cNvPr id="7" name="TextBox 6">
          <a:extLst xmlns:a="http://schemas.openxmlformats.org/drawingml/2006/main">
            <a:ext uri="{FF2B5EF4-FFF2-40B4-BE49-F238E27FC236}">
              <a16:creationId xmlns:a16="http://schemas.microsoft.com/office/drawing/2014/main" id="{B8D2132F-D16A-DAEB-86DF-9ACAFEF39FDB}"/>
            </a:ext>
          </a:extLst>
        </cdr:cNvPr>
        <cdr:cNvSpPr txBox="1"/>
      </cdr:nvSpPr>
      <cdr:spPr>
        <a:xfrm xmlns:a="http://schemas.openxmlformats.org/drawingml/2006/main">
          <a:off x="6048672" y="2608313"/>
          <a:ext cx="1080120" cy="6688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uk-UA" sz="1200" i="1" dirty="0" err="1"/>
            <a:t>окупантка</a:t>
          </a:r>
          <a:endParaRPr lang="uk-UA" sz="1200" i="1" dirty="0"/>
        </a:p>
        <a:p xmlns:a="http://schemas.openxmlformats.org/drawingml/2006/main">
          <a:r>
            <a:rPr lang="uk-UA" sz="1200" i="1" dirty="0" err="1"/>
            <a:t>ополченка</a:t>
          </a:r>
          <a:endParaRPr lang="uk-UA" sz="1200" i="1" dirty="0"/>
        </a:p>
        <a:p xmlns:a="http://schemas.openxmlformats.org/drawingml/2006/main">
          <a:r>
            <a:rPr lang="uk-UA" sz="1200" i="1" dirty="0"/>
            <a:t>бойовичка</a:t>
          </a:r>
        </a:p>
        <a:p xmlns:a="http://schemas.openxmlformats.org/drawingml/2006/main">
          <a:endParaRPr lang="uk-UA" sz="1100" dirty="0"/>
        </a:p>
      </cdr:txBody>
    </cdr:sp>
  </cdr:relSizeAnchor>
</c:userShape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19:20:03.8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19:27:43.8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24575,'3468'0'-1365,"-3449"0"-5461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19:27:51.6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24575,'8266'0'-1365,"-8247"0"-5461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19:27:53.5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24575,'1992'0'0,"-1986"0"-273,0 0 0,1 1 0,-1 0 0,7 1 0,1 3-6553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19:20:04.6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19:20:09.8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19:20:10.1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19:20:20.5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 24575,'0'-4'0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13:13:35.6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24575,'62'-1'0,"69"3"0,-116 0 0,22 6 0,-24-5 0,1 0 0,16 2 0,-13-3 0,28 6 0,-28-4 0,32 3 0,206-6 0,-129-2 0,871 1 0,-973 1 0,0 2 0,24 4 0,-22-2 0,37 1 0,359-5 0,-202-2 0,1576 1-1365,-1777 0-5461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13:13:48.5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24575,'26'2'0,"48"8"0,-45-6 0,35 3 0,317-6 0,-181-3 0,1409 2-1365,-1558 0-5461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13:13:53.6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19:27:40.9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65 24575,'879'0'0,"-866"1"0,0 0 0,0 1 0,17 5 0,-14-4 0,28 4 0,200-5 0,-125-3 0,247 1 0,-353-1 0,0 0 0,-1-1 0,18-5 0,-15 3 0,29-3 0,186 5 0,-118 4 0,916-2 0,-1001-2 0,46-7 0,-43 4 0,33-1 0,308 5 0,-178 3 0,2432-2 0,-2610-1 0,0-1 0,0 0 0,23-7 0,-13 2 0,8-2 293,-21 6-846,0-1 1,16-1-1,-11 4-6273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6" name="Google Shape;16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uk-UA" sz="1800" kern="100" dirty="0" err="1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uk-UA" sz="1800" kern="100" dirty="0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kern="100" dirty="0" err="1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majority</a:t>
            </a:r>
            <a:r>
              <a:rPr lang="uk-UA" sz="1800" kern="100" dirty="0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kern="100" dirty="0" err="1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uk-UA" sz="1800" kern="100" dirty="0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kern="100" dirty="0" err="1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uk-UA" sz="1800" kern="100" dirty="0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kern="100" dirty="0" err="1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military</a:t>
            </a:r>
            <a:r>
              <a:rPr lang="uk-UA" sz="1800" kern="100" dirty="0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kern="100" dirty="0" err="1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feminine</a:t>
            </a:r>
            <a:r>
              <a:rPr lang="uk-UA" sz="1800" kern="100" dirty="0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terms </a:t>
            </a:r>
            <a:r>
              <a:rPr lang="uk-UA" sz="1800" kern="100" dirty="0" err="1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analy</a:t>
            </a:r>
            <a:r>
              <a:rPr lang="en-US" sz="1800" kern="100" dirty="0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z</a:t>
            </a:r>
            <a:r>
              <a:rPr lang="uk-UA" sz="1800" kern="100" dirty="0" err="1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ed</a:t>
            </a:r>
            <a:r>
              <a:rPr lang="uk-UA" sz="1800" kern="100" dirty="0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 (67.4%) were </a:t>
            </a:r>
            <a:r>
              <a:rPr lang="uk-UA" sz="1800" kern="100" dirty="0" err="1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developed</a:t>
            </a:r>
            <a:r>
              <a:rPr lang="uk-UA" sz="1800" kern="100" dirty="0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kern="100" dirty="0" err="1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between</a:t>
            </a:r>
            <a:r>
              <a:rPr lang="uk-UA" sz="1800" kern="100" dirty="0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 2014 </a:t>
            </a:r>
            <a:r>
              <a:rPr lang="uk-UA" sz="1800" kern="100" dirty="0" err="1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uk-UA" sz="1800" kern="100" dirty="0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 2022 </a:t>
            </a:r>
            <a:r>
              <a:rPr lang="uk-UA" sz="1800" kern="100" dirty="0" err="1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uk-UA" sz="1800" kern="100" dirty="0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kern="100" dirty="0" err="1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are</a:t>
            </a:r>
            <a:r>
              <a:rPr lang="uk-UA" sz="1800" kern="100" dirty="0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kern="100" dirty="0" err="1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not</a:t>
            </a:r>
            <a:r>
              <a:rPr lang="uk-UA" sz="1800" kern="100" dirty="0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registered in monolingual Ukrainian </a:t>
            </a:r>
            <a:r>
              <a:rPr lang="uk-UA" sz="1800" kern="100" dirty="0" err="1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dictionaries</a:t>
            </a:r>
            <a:r>
              <a:rPr lang="en-US" sz="1800" kern="100" dirty="0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uk-UA" sz="1800" i="1" kern="100" dirty="0" err="1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адміралка</a:t>
            </a:r>
            <a:r>
              <a:rPr lang="en-US" sz="1800" kern="100" dirty="0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 ‘female </a:t>
            </a:r>
            <a:r>
              <a:rPr lang="uk-UA" sz="1800" kern="100" dirty="0" err="1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admiral</a:t>
            </a:r>
            <a:r>
              <a:rPr lang="en-US" sz="1800" kern="100" dirty="0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,’</a:t>
            </a:r>
            <a:r>
              <a:rPr lang="en-US" sz="1800" i="1" kern="100" dirty="0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i="1" kern="100" dirty="0" err="1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аеророзвідниця</a:t>
            </a:r>
            <a:r>
              <a:rPr lang="en-US" sz="1800" kern="100" dirty="0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 ‘(female) air-scout</a:t>
            </a:r>
            <a:r>
              <a:rPr lang="uk-UA" sz="1800" kern="100" dirty="0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1800" kern="100" dirty="0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lang="en-US" sz="1800" i="1" kern="100" dirty="0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i="1" kern="100" dirty="0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армійка</a:t>
            </a:r>
            <a:r>
              <a:rPr lang="uk-UA" sz="1800" kern="100" dirty="0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‘army woman</a:t>
            </a:r>
            <a:r>
              <a:rPr lang="uk-UA" sz="1800" kern="100" dirty="0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1800" kern="100" dirty="0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lang="en-US" sz="1800" i="1" kern="100" dirty="0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i="1" kern="100" dirty="0" err="1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військовослужбовиця</a:t>
            </a:r>
            <a:r>
              <a:rPr lang="en-US" sz="1800" kern="100" dirty="0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 ‘servicewoman</a:t>
            </a:r>
            <a:r>
              <a:rPr lang="uk-UA" sz="1800" kern="100" dirty="0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1800" kern="100" dirty="0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lang="en-US" sz="1800" i="1" kern="100" dirty="0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i="1" kern="100" dirty="0" err="1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мінерка</a:t>
            </a:r>
            <a:r>
              <a:rPr lang="uk-UA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‘(female) miner</a:t>
            </a:r>
            <a:r>
              <a:rPr lang="uk-UA" sz="1800" kern="100" dirty="0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1800" kern="100" dirty="0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lang="en-US" sz="1800" i="1" kern="100" dirty="0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i="1" kern="100" dirty="0" err="1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миротворка</a:t>
            </a:r>
            <a:r>
              <a:rPr lang="en-US" sz="1800" kern="100" dirty="0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 ‘female peacemaker</a:t>
            </a:r>
            <a:r>
              <a:rPr lang="uk-UA" sz="1800" kern="100" dirty="0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1800" kern="100" dirty="0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lang="en-US" sz="1800" i="1" kern="100" dirty="0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i="1" kern="100" dirty="0" err="1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снайперка</a:t>
            </a:r>
            <a:r>
              <a:rPr lang="en-US" sz="1800" kern="100" dirty="0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 ‘(female) </a:t>
            </a:r>
            <a:r>
              <a:rPr lang="uk-UA" sz="1800" kern="100" dirty="0" err="1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sniper</a:t>
            </a:r>
            <a:r>
              <a:rPr lang="uk-UA" sz="1800" kern="100" dirty="0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1800" kern="100" dirty="0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lang="en-US" sz="1800" i="1" kern="100" dirty="0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i="1" kern="100" dirty="0" err="1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танкістка</a:t>
            </a:r>
            <a:r>
              <a:rPr lang="uk-UA" sz="1800" kern="100" dirty="0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‘</a:t>
            </a:r>
            <a:r>
              <a:rPr lang="en-US" sz="1800" kern="100" dirty="0" err="1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tankwoman</a:t>
            </a:r>
            <a:r>
              <a:rPr lang="en-US" sz="1800" kern="100" dirty="0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,’ </a:t>
            </a:r>
            <a:r>
              <a:rPr lang="uk-UA" sz="1800" kern="100" dirty="0" err="1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etc</a:t>
            </a:r>
            <a:r>
              <a:rPr lang="uk-UA" sz="1800" kern="100" dirty="0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800" kern="100" dirty="0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This once again proves that</a:t>
            </a:r>
            <a:r>
              <a:rPr lang="uk-UA" sz="1800" kern="100" dirty="0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kern="100" dirty="0" err="1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femini</a:t>
            </a:r>
            <a:r>
              <a:rPr lang="en-US" sz="1800" kern="100" dirty="0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ne terms</a:t>
            </a:r>
            <a:r>
              <a:rPr lang="uk-UA" sz="1800" kern="100" dirty="0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kern="100" dirty="0" err="1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do</a:t>
            </a:r>
            <a:r>
              <a:rPr lang="uk-UA" sz="1800" kern="100" dirty="0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kern="100" dirty="0" err="1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not</a:t>
            </a:r>
            <a:r>
              <a:rPr lang="uk-UA" sz="1800" kern="100" dirty="0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kern="100" dirty="0" err="1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arise</a:t>
            </a:r>
            <a:r>
              <a:rPr lang="uk-UA" sz="1800" kern="100" dirty="0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kern="100" dirty="0" err="1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as</a:t>
            </a:r>
            <a:r>
              <a:rPr lang="uk-UA" sz="1800" kern="100" dirty="0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uk-UA" sz="1800" kern="100" dirty="0" err="1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tribute</a:t>
            </a:r>
            <a:r>
              <a:rPr lang="uk-UA" sz="1800" kern="100" dirty="0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kern="100" dirty="0" err="1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uk-UA" sz="1800" kern="100" dirty="0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kern="100" dirty="0" err="1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fashion</a:t>
            </a:r>
            <a:r>
              <a:rPr lang="uk-UA" sz="1800" kern="100" dirty="0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uk-UA" sz="1800" kern="100" dirty="0" err="1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but</a:t>
            </a:r>
            <a:r>
              <a:rPr lang="uk-UA" sz="1800" kern="100" dirty="0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kern="100" dirty="0" err="1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as</a:t>
            </a:r>
            <a:r>
              <a:rPr lang="uk-UA" sz="1800" kern="100" dirty="0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uk-UA" sz="1800" kern="100" dirty="0" err="1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language</a:t>
            </a:r>
            <a:r>
              <a:rPr lang="uk-UA" sz="1800" kern="100" dirty="0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kern="100" dirty="0" err="1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system</a:t>
            </a:r>
            <a:r>
              <a:rPr lang="en-US" sz="1800" kern="100" dirty="0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’s</a:t>
            </a:r>
            <a:r>
              <a:rPr lang="uk-UA" sz="1800" kern="100" dirty="0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kern="100" dirty="0" err="1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response</a:t>
            </a:r>
            <a:r>
              <a:rPr lang="uk-UA" sz="1800" kern="100" dirty="0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kern="100" dirty="0" err="1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uk-UA" sz="1800" kern="100" dirty="0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social demands (</a:t>
            </a:r>
            <a:r>
              <a:rPr lang="uk-UA" sz="1800" kern="100" dirty="0" err="1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Vplyv</a:t>
            </a:r>
            <a:r>
              <a:rPr lang="uk-UA" sz="1800" kern="100" dirty="0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kern="100" dirty="0" err="1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suspilnykh</a:t>
            </a:r>
            <a:r>
              <a:rPr lang="uk-UA" sz="1800" kern="100" dirty="0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kern="100" dirty="0" err="1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zmin</a:t>
            </a:r>
            <a:r>
              <a:rPr lang="en-US" sz="1800" kern="100" dirty="0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, 2017, pp. </a:t>
            </a:r>
            <a:r>
              <a:rPr lang="uk-UA" sz="1800" kern="100" dirty="0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382</a:t>
            </a:r>
            <a:r>
              <a:rPr lang="uk-UA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uk-UA" sz="1800" kern="100" dirty="0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uk-UA" sz="1800" kern="100" dirty="0" err="1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Since</a:t>
            </a:r>
            <a:r>
              <a:rPr lang="uk-UA" sz="1800" kern="100" dirty="0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kern="100" dirty="0" err="1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there</a:t>
            </a:r>
            <a:r>
              <a:rPr lang="uk-UA" sz="1800" kern="100" dirty="0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kern="100" dirty="0" err="1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was</a:t>
            </a:r>
            <a:r>
              <a:rPr lang="uk-UA" sz="1800" kern="100" dirty="0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uk-UA" sz="1800" kern="100" dirty="0" err="1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need</a:t>
            </a:r>
            <a:r>
              <a:rPr lang="uk-UA" sz="1800" kern="100" dirty="0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kern="100" dirty="0" err="1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uk-UA" sz="1800" kern="100" dirty="0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kern="100" dirty="0" err="1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name</a:t>
            </a:r>
            <a:r>
              <a:rPr lang="uk-UA" sz="1800" kern="100" dirty="0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uk-UA" sz="1800" kern="100" dirty="0" err="1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woman</a:t>
            </a:r>
            <a:r>
              <a:rPr lang="uk-UA" sz="1800" kern="100" dirty="0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kern="100" dirty="0" err="1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as</a:t>
            </a:r>
            <a:r>
              <a:rPr lang="uk-UA" sz="1800" kern="100" dirty="0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kern="100" dirty="0" err="1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an</a:t>
            </a:r>
            <a:r>
              <a:rPr lang="uk-UA" sz="1800" kern="100" dirty="0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kern="100" dirty="0" err="1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active</a:t>
            </a:r>
            <a:r>
              <a:rPr lang="uk-UA" sz="1800" kern="100" dirty="0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kern="100" dirty="0" err="1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participant</a:t>
            </a:r>
            <a:r>
              <a:rPr lang="uk-UA" sz="1800" kern="100" dirty="0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kern="100" dirty="0" err="1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uk-UA" sz="1800" kern="100" dirty="0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kern="100" dirty="0" err="1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uk-UA" sz="1800" kern="100" dirty="0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kern="100" dirty="0" err="1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war</a:t>
            </a:r>
            <a:r>
              <a:rPr lang="uk-UA" sz="1800" kern="100" dirty="0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uk-UA" sz="1800" kern="100" dirty="0" err="1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language</a:t>
            </a:r>
            <a:r>
              <a:rPr lang="uk-UA" sz="1800" kern="100" dirty="0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kern="100" dirty="0" err="1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actively</a:t>
            </a:r>
            <a:r>
              <a:rPr lang="uk-UA" sz="1800" kern="100" dirty="0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kern="100" dirty="0" err="1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provides</a:t>
            </a:r>
            <a:r>
              <a:rPr lang="uk-UA" sz="1800" kern="100" dirty="0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kern="100" dirty="0" err="1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such</a:t>
            </a:r>
            <a:r>
              <a:rPr lang="uk-UA" sz="1800" kern="100" dirty="0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kern="100" dirty="0" err="1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an</a:t>
            </a:r>
            <a:r>
              <a:rPr lang="uk-UA" sz="1800" kern="100" dirty="0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kern="100" dirty="0" err="1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opportunity</a:t>
            </a:r>
            <a:r>
              <a:rPr lang="uk-UA" sz="1800" kern="100" dirty="0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uk-UA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 lang="uk-UA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307313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uk-UA" sz="1800" kern="100" dirty="0" err="1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It</a:t>
            </a:r>
            <a:r>
              <a:rPr lang="uk-UA" sz="1800" kern="100" dirty="0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re</a:t>
            </a:r>
            <a:r>
              <a:rPr lang="uk-UA" sz="1800" kern="100" dirty="0" err="1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presents</a:t>
            </a:r>
            <a:r>
              <a:rPr lang="uk-UA" sz="1800" kern="100" dirty="0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kern="100" dirty="0" err="1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uk-UA" sz="1800" kern="100" dirty="0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usage </a:t>
            </a:r>
            <a:r>
              <a:rPr lang="uk-UA" sz="1800" kern="100" dirty="0" err="1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dynamics</a:t>
            </a:r>
            <a:r>
              <a:rPr lang="uk-UA" sz="1800" kern="100" dirty="0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kern="100" dirty="0" err="1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uk-UA" sz="1800" kern="100" dirty="0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kern="100" dirty="0" err="1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uk-UA" sz="1800" kern="100" dirty="0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nouns</a:t>
            </a:r>
            <a:r>
              <a:rPr lang="en-US" sz="1800" i="1" kern="100" dirty="0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i="1" kern="100" dirty="0" err="1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військовослужбовиця</a:t>
            </a:r>
            <a:r>
              <a:rPr lang="uk-UA" sz="1800" kern="100" dirty="0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‘servicewoman’ and </a:t>
            </a:r>
            <a:r>
              <a:rPr lang="uk-UA" sz="1800" i="1" kern="100" dirty="0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солдатка </a:t>
            </a:r>
            <a:r>
              <a:rPr lang="en-US" sz="1800" kern="100" dirty="0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‘(female) </a:t>
            </a:r>
            <a:r>
              <a:rPr lang="uk-UA" sz="1800" kern="100" dirty="0" err="1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soldier</a:t>
            </a:r>
            <a:r>
              <a:rPr lang="en-US" sz="1800" kern="100" dirty="0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lang="uk-UA" sz="1800" kern="100" dirty="0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800" kern="100" dirty="0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The chart</a:t>
            </a:r>
            <a:r>
              <a:rPr lang="uk-UA" sz="1800" kern="100" dirty="0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kern="100" dirty="0" err="1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indicat</a:t>
            </a:r>
            <a:r>
              <a:rPr lang="en-US" sz="1800" kern="100" dirty="0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es</a:t>
            </a:r>
            <a:r>
              <a:rPr lang="uk-UA" sz="1800" kern="100" dirty="0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kern="100" dirty="0" err="1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that</a:t>
            </a:r>
            <a:r>
              <a:rPr lang="uk-UA" sz="1800" kern="100" dirty="0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kern="100" dirty="0" err="1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uk-UA" sz="1800" kern="100" dirty="0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kern="100" dirty="0" err="1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frequency</a:t>
            </a:r>
            <a:r>
              <a:rPr lang="uk-UA" sz="1800" kern="100" dirty="0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kern="100" dirty="0" err="1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uk-UA" sz="1800" kern="100" dirty="0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kern="100" dirty="0" err="1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use</a:t>
            </a:r>
            <a:r>
              <a:rPr lang="uk-UA" sz="1800" kern="100" dirty="0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kern="100" dirty="0" err="1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uk-UA" sz="1800" kern="100" dirty="0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kern="100" dirty="0" err="1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uk-UA" sz="1800" kern="100" dirty="0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noun </a:t>
            </a:r>
            <a:r>
              <a:rPr lang="uk-UA" sz="1800" i="1" kern="100" dirty="0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солдатка</a:t>
            </a:r>
            <a:r>
              <a:rPr lang="uk-UA" sz="1800" kern="100" dirty="0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kern="100" dirty="0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despite</a:t>
            </a:r>
            <a:r>
              <a:rPr lang="uk-UA" sz="1800" kern="100" dirty="0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kern="100" dirty="0" err="1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minor</a:t>
            </a:r>
            <a:r>
              <a:rPr lang="uk-UA" sz="1800" kern="100" dirty="0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kern="100" dirty="0" err="1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peaks</a:t>
            </a:r>
            <a:r>
              <a:rPr lang="uk-UA" sz="1800" kern="100" dirty="0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kern="100" dirty="0" err="1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uk-UA" sz="1800" kern="100" dirty="0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 2004 </a:t>
            </a:r>
            <a:r>
              <a:rPr lang="uk-UA" sz="1800" kern="100" dirty="0" err="1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uk-UA" sz="1800" kern="100" dirty="0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 2017, </a:t>
            </a:r>
            <a:r>
              <a:rPr lang="uk-UA" sz="1800" kern="100" dirty="0" err="1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uk-UA" sz="1800" kern="100" dirty="0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kern="100" dirty="0" err="1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quite</a:t>
            </a:r>
            <a:r>
              <a:rPr lang="uk-UA" sz="1800" kern="100" dirty="0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kern="100" dirty="0" err="1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low</a:t>
            </a:r>
            <a:r>
              <a:rPr lang="uk-UA" sz="1800" kern="100" dirty="0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uk-UA" sz="1800" kern="100" dirty="0" err="1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However</a:t>
            </a:r>
            <a:r>
              <a:rPr lang="uk-UA" sz="1800" kern="100" dirty="0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kern="100" dirty="0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uk-UA" sz="1800" kern="100" dirty="0" err="1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ince</a:t>
            </a:r>
            <a:r>
              <a:rPr lang="uk-UA" sz="1800" kern="100" dirty="0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 2015, </a:t>
            </a:r>
            <a:r>
              <a:rPr lang="uk-UA" sz="1800" kern="100" dirty="0" err="1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uk-UA" sz="1800" kern="100" dirty="0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kern="100" dirty="0" err="1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usage</a:t>
            </a:r>
            <a:r>
              <a:rPr lang="uk-UA" sz="1800" kern="100" dirty="0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kern="100" dirty="0" err="1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uk-UA" sz="1800" kern="100" dirty="0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kern="100" dirty="0" err="1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uk-UA" sz="1800" kern="100" dirty="0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kern="100" dirty="0" err="1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noun</a:t>
            </a:r>
            <a:r>
              <a:rPr lang="uk-UA" sz="1800" kern="100" dirty="0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i="1" kern="100" dirty="0" err="1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військовослужбовиця</a:t>
            </a:r>
            <a:r>
              <a:rPr lang="uk-UA" sz="1800" kern="100" dirty="0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kern="100" dirty="0" err="1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has</a:t>
            </a:r>
            <a:r>
              <a:rPr lang="uk-UA" sz="1800" kern="100" dirty="0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kern="100" dirty="0" err="1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rapidly</a:t>
            </a:r>
            <a:r>
              <a:rPr lang="uk-UA" sz="1800" kern="100" dirty="0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kern="100" dirty="0" err="1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increased</a:t>
            </a:r>
            <a:r>
              <a:rPr lang="uk-UA" sz="1800" kern="100" dirty="0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uk-UA" sz="1800" kern="100" dirty="0" err="1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eventually</a:t>
            </a:r>
            <a:r>
              <a:rPr lang="uk-UA" sz="1800" kern="100" dirty="0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kern="100" dirty="0" err="1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surpassing</a:t>
            </a:r>
            <a:r>
              <a:rPr lang="uk-UA" sz="1800" kern="100" dirty="0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kern="100" dirty="0" err="1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uk-UA" sz="1800" kern="100" dirty="0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kern="100" dirty="0" err="1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usage</a:t>
            </a:r>
            <a:r>
              <a:rPr lang="uk-UA" sz="1800" kern="100" dirty="0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kern="100" dirty="0" err="1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uk-UA" sz="1800" kern="100" dirty="0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kern="100" dirty="0" err="1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uk-UA" sz="1800" kern="100" dirty="0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kern="100" dirty="0" err="1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lexeme</a:t>
            </a:r>
            <a:r>
              <a:rPr lang="uk-UA" sz="1800" kern="100" dirty="0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i="1" kern="100" dirty="0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солдатка</a:t>
            </a:r>
            <a:r>
              <a:rPr lang="en-US" sz="1800" kern="100" dirty="0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uk-UA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 lang="uk-UA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91452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18</a:t>
            </a:fld>
            <a:endParaRPr lang="uk-UA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573075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Similarly, the name </a:t>
            </a:r>
            <a:r>
              <a:rPr lang="en-US" dirty="0" err="1"/>
              <a:t>ветеранка</a:t>
            </a:r>
            <a:r>
              <a:rPr lang="en-US" dirty="0"/>
              <a:t> ‘(female) veteran’ has lost its colloquial meaning (although SUM-20 continues to label it that way).</a:t>
            </a:r>
          </a:p>
          <a:p>
            <a:r>
              <a:rPr lang="en-US" dirty="0"/>
              <a:t>The terms </a:t>
            </a:r>
            <a:r>
              <a:rPr lang="en-US" dirty="0" err="1"/>
              <a:t>командирка</a:t>
            </a:r>
            <a:r>
              <a:rPr lang="en-US" dirty="0"/>
              <a:t> ‘(female) commander’ and </a:t>
            </a:r>
            <a:r>
              <a:rPr lang="en-US" dirty="0" err="1"/>
              <a:t>медичка</a:t>
            </a:r>
            <a:r>
              <a:rPr lang="en-US" dirty="0"/>
              <a:t> ‘(female) medic’, in addition to colloquial usages, have developed neutral meanings.</a:t>
            </a:r>
          </a:p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22</a:t>
            </a:fld>
            <a:endParaRPr lang="uk-UA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113931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200" dirty="0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uk-UA" sz="1200" dirty="0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n </a:t>
            </a:r>
            <a:r>
              <a:rPr lang="uk-UA" sz="1200" dirty="0" err="1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uk-UA" sz="1200" dirty="0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200" dirty="0" err="1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list</a:t>
            </a:r>
            <a:r>
              <a:rPr lang="uk-UA" sz="1200" dirty="0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200" dirty="0" err="1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uk-UA" sz="1200" dirty="0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200" dirty="0" err="1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fem</a:t>
            </a:r>
            <a:r>
              <a:rPr lang="en-US" sz="1200" dirty="0" err="1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inine</a:t>
            </a:r>
            <a:r>
              <a:rPr lang="uk-UA" sz="1200" dirty="0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200" dirty="0" err="1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military</a:t>
            </a:r>
            <a:r>
              <a:rPr lang="uk-UA" sz="1200" dirty="0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titles, </a:t>
            </a:r>
            <a:r>
              <a:rPr lang="uk-UA" sz="1200" dirty="0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4.5% </a:t>
            </a:r>
            <a:r>
              <a:rPr lang="uk-UA" sz="1200" dirty="0" err="1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uk-UA" sz="1200" dirty="0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200" dirty="0" err="1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uk-UA" sz="1200" dirty="0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words</a:t>
            </a:r>
            <a:r>
              <a:rPr lang="uk-UA" sz="1200" dirty="0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200" dirty="0" err="1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have</a:t>
            </a:r>
            <a:r>
              <a:rPr lang="uk-UA" sz="1200" dirty="0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200" dirty="0" err="1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both</a:t>
            </a:r>
            <a:r>
              <a:rPr lang="uk-UA" sz="1200" dirty="0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200" dirty="0" err="1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military</a:t>
            </a:r>
            <a:r>
              <a:rPr lang="uk-UA" sz="1200" dirty="0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200" dirty="0" err="1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uk-UA" sz="1200" dirty="0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200" dirty="0" err="1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sporting</a:t>
            </a:r>
            <a:r>
              <a:rPr lang="uk-UA" sz="1200" dirty="0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meanings</a:t>
            </a:r>
            <a:r>
              <a:rPr lang="uk-UA" sz="1200" dirty="0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uk-UA" sz="1200" dirty="0" err="1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including</a:t>
            </a:r>
            <a:r>
              <a:rPr lang="uk-UA" sz="1200" dirty="0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200" i="1" dirty="0" err="1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снайперка</a:t>
            </a:r>
            <a:r>
              <a:rPr lang="en-US" sz="1200" dirty="0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 ‘(female) </a:t>
            </a:r>
            <a:r>
              <a:rPr lang="uk-UA" sz="1200" dirty="0" err="1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sniper</a:t>
            </a:r>
            <a:r>
              <a:rPr lang="en-US" sz="1200" dirty="0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lang="uk-UA" sz="1200" dirty="0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uk-UA" sz="1200" i="1" dirty="0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бійчиня</a:t>
            </a:r>
            <a:r>
              <a:rPr lang="en-US" sz="1200" dirty="0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 ‘(female) </a:t>
            </a:r>
            <a:r>
              <a:rPr lang="uk-UA" sz="1200" dirty="0" err="1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fighter</a:t>
            </a:r>
            <a:r>
              <a:rPr lang="en-US" sz="1200" dirty="0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lang="uk-UA" sz="1200" dirty="0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uk-UA" sz="1200" i="1" dirty="0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капітанка</a:t>
            </a:r>
            <a:r>
              <a:rPr lang="uk-UA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‘(female) </a:t>
            </a:r>
            <a:r>
              <a:rPr lang="uk-UA" sz="1200" dirty="0" err="1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captain</a:t>
            </a:r>
            <a:r>
              <a:rPr lang="en-US" sz="1200" dirty="0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lang="uk-UA" sz="1200" dirty="0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uk-UA" sz="1200" i="1" dirty="0" err="1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стрільчиня</a:t>
            </a:r>
            <a:r>
              <a:rPr lang="en-US" sz="1200" dirty="0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 ‘(female) </a:t>
            </a:r>
            <a:r>
              <a:rPr lang="uk-UA" sz="1200" dirty="0" err="1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shooter</a:t>
            </a:r>
            <a:r>
              <a:rPr lang="en-US" sz="1200" dirty="0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lang="uk-UA" sz="1200" dirty="0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uk-UA" sz="1200" i="1" dirty="0" err="1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резервістка</a:t>
            </a:r>
            <a:r>
              <a:rPr lang="uk-UA" sz="1200" dirty="0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‘</a:t>
            </a:r>
            <a:r>
              <a:rPr lang="uk-UA" sz="1200" dirty="0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200" dirty="0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female) </a:t>
            </a:r>
            <a:r>
              <a:rPr lang="uk-UA" sz="1200" dirty="0" err="1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reservist</a:t>
            </a:r>
            <a:r>
              <a:rPr lang="en-US" sz="1200" dirty="0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lang="uk-UA" sz="1200" dirty="0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uk-UA" dirty="0"/>
          </a:p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23</a:t>
            </a:fld>
            <a:endParaRPr lang="uk-UA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4739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Our dictionary is specifically designed for electronic/online publication. It has full-text search functionality;</a:t>
            </a:r>
            <a:endParaRPr lang="uk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uk-U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Web</a:t>
            </a: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dictionary</a:t>
            </a: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offers</a:t>
            </a: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most</a:t>
            </a: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complete</a:t>
            </a: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coverage</a:t>
            </a: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feminine</a:t>
            </a: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personal</a:t>
            </a: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nouns</a:t>
            </a: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date</a:t>
            </a: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uk-U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including</a:t>
            </a: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most</a:t>
            </a: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recent</a:t>
            </a: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coinages</a:t>
            </a: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uk-U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provides</a:t>
            </a: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various</a:t>
            </a: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types</a:t>
            </a: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linguistic</a:t>
            </a: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information</a:t>
            </a: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achieve</a:t>
            </a: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uk-U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comprehensive</a:t>
            </a: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description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•	the Web dictionary suggests that Ukrainian feminine personal nouns are best described by combining/balancing corpus data with language panel results and compiler’s illustrative examples and recommendations.</a:t>
            </a:r>
            <a:endParaRPr dirty="0"/>
          </a:p>
        </p:txBody>
      </p:sp>
      <p:sp>
        <p:nvSpPr>
          <p:cNvPr id="252" name="Google Shape;25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lang="uk-UA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098324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Gender sensitivity, media coverage</a:t>
            </a:r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lang="uk-UA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640093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temporary phenomenon that will pass as fashion passes</a:t>
            </a:r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lang="uk-UA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194167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200" kern="100" dirty="0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As of 2022</a:t>
            </a:r>
            <a:r>
              <a:rPr lang="uk-UA" sz="1200" kern="100" dirty="0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uk-UA" sz="1200" kern="100" dirty="0" err="1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uk-UA" sz="1200" kern="100" dirty="0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200" kern="100" dirty="0" err="1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proportion</a:t>
            </a:r>
            <a:r>
              <a:rPr lang="uk-UA" sz="1200" kern="100" dirty="0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200" kern="100" dirty="0" err="1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uk-UA" sz="1200" kern="100" dirty="0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200" kern="100" dirty="0" err="1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women</a:t>
            </a:r>
            <a:r>
              <a:rPr lang="uk-UA" sz="1200" kern="100" dirty="0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200" kern="100" dirty="0" err="1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serving</a:t>
            </a:r>
            <a:r>
              <a:rPr lang="uk-UA" sz="1200" kern="100" dirty="0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200" kern="100" dirty="0" err="1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uk-UA" sz="1200" kern="100" dirty="0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200" kern="100" dirty="0" err="1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uk-UA" sz="1200" kern="100" dirty="0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Ukrainian </a:t>
            </a:r>
            <a:r>
              <a:rPr lang="uk-UA" sz="1200" kern="100" dirty="0" err="1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military</a:t>
            </a:r>
            <a:r>
              <a:rPr lang="uk-UA" sz="1200" kern="100" dirty="0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200" kern="100" dirty="0" err="1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uk-UA" sz="1200" kern="100" dirty="0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 22%, </a:t>
            </a:r>
            <a:r>
              <a:rPr lang="uk-UA" sz="1200" kern="100" dirty="0" err="1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which</a:t>
            </a:r>
            <a:r>
              <a:rPr lang="uk-UA" sz="1200" kern="100" dirty="0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200" kern="100" dirty="0" err="1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uk-UA" sz="1200" kern="100" dirty="0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200" kern="100" dirty="0" err="1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one</a:t>
            </a:r>
            <a:r>
              <a:rPr lang="uk-UA" sz="1200" kern="100" dirty="0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200" kern="100" dirty="0" err="1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uk-UA" sz="1200" kern="100" dirty="0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200" kern="100" dirty="0" err="1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uk-UA" sz="1200" kern="100" dirty="0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200" kern="100" dirty="0" err="1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highest</a:t>
            </a:r>
            <a:r>
              <a:rPr lang="uk-UA" sz="1200" kern="100" dirty="0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200" kern="100" dirty="0" err="1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rates</a:t>
            </a:r>
            <a:r>
              <a:rPr lang="uk-UA" sz="1200" kern="100" dirty="0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200" kern="100" dirty="0" err="1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compared</a:t>
            </a:r>
            <a:r>
              <a:rPr lang="uk-UA" sz="1200" kern="100" dirty="0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200" kern="100" dirty="0" err="1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uk-UA" sz="1200" kern="100" dirty="0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200" kern="100" dirty="0" err="1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other</a:t>
            </a:r>
            <a:r>
              <a:rPr lang="uk-UA" sz="1200" kern="100" dirty="0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200" kern="100" dirty="0" err="1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European</a:t>
            </a:r>
            <a:r>
              <a:rPr lang="uk-UA" sz="1200" kern="100" dirty="0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200" kern="100" dirty="0" err="1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nations</a:t>
            </a:r>
            <a:r>
              <a:rPr lang="uk-UA" sz="1200" kern="100" dirty="0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uk-UA" sz="1200" kern="100" dirty="0" err="1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Women</a:t>
            </a:r>
            <a:r>
              <a:rPr lang="uk-UA" sz="1200" kern="100" dirty="0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200" kern="100" dirty="0" err="1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uk-UA" sz="1200" kern="100" dirty="0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200" kern="100" dirty="0" err="1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Ukraine</a:t>
            </a:r>
            <a:r>
              <a:rPr lang="uk-UA" sz="1200" kern="100" dirty="0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200" kern="100" dirty="0" err="1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are</a:t>
            </a:r>
            <a:r>
              <a:rPr lang="uk-UA" sz="1200" kern="100" dirty="0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200" kern="100" dirty="0" err="1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standing</a:t>
            </a:r>
            <a:r>
              <a:rPr lang="uk-UA" sz="1200" kern="100" dirty="0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200" kern="100" dirty="0" err="1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guard</a:t>
            </a:r>
            <a:r>
              <a:rPr lang="uk-UA" sz="1200" kern="100" dirty="0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200" kern="100" dirty="0" err="1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uk-UA" sz="1200" kern="100" dirty="0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200" kern="100" dirty="0" err="1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democratic</a:t>
            </a:r>
            <a:r>
              <a:rPr lang="uk-UA" sz="1200" kern="100" dirty="0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200" kern="100" dirty="0" err="1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changes</a:t>
            </a:r>
            <a:r>
              <a:rPr lang="uk-UA" sz="1200" kern="100" dirty="0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200" kern="100" dirty="0" err="1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as</a:t>
            </a:r>
            <a:r>
              <a:rPr lang="uk-UA" sz="1200" kern="100" dirty="0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200" kern="100" dirty="0" err="1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they</a:t>
            </a:r>
            <a:r>
              <a:rPr lang="uk-UA" sz="1200" kern="100" dirty="0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200" kern="100" dirty="0" err="1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defend</a:t>
            </a:r>
            <a:r>
              <a:rPr lang="uk-UA" sz="1200" kern="100" dirty="0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200" kern="100" dirty="0" err="1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uk-UA" sz="1200" kern="100" dirty="0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200" kern="100" dirty="0" err="1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state's</a:t>
            </a:r>
            <a:r>
              <a:rPr lang="uk-UA" sz="1200" kern="100" dirty="0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200" kern="100" dirty="0" err="1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integrity</a:t>
            </a:r>
            <a:r>
              <a:rPr lang="uk-UA" sz="1200" kern="100" dirty="0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200" kern="100" dirty="0" err="1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at</a:t>
            </a:r>
            <a:r>
              <a:rPr lang="uk-UA" sz="1200" kern="100" dirty="0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200" kern="100" dirty="0" err="1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uk-UA" sz="1200" kern="100" dirty="0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200" kern="100" dirty="0" err="1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cost</a:t>
            </a:r>
            <a:r>
              <a:rPr lang="uk-UA" sz="1200" kern="100" dirty="0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200" kern="100" dirty="0" err="1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uk-UA" sz="1200" kern="100" dirty="0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200" kern="100" dirty="0" err="1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their</a:t>
            </a:r>
            <a:r>
              <a:rPr lang="uk-UA" sz="1200" kern="100" dirty="0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200" kern="100" dirty="0" err="1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own</a:t>
            </a:r>
            <a:r>
              <a:rPr lang="uk-UA" sz="1200" kern="100" dirty="0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200" kern="100" dirty="0" err="1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lives</a:t>
            </a:r>
            <a:r>
              <a:rPr lang="uk-UA" sz="1200" kern="100" dirty="0">
                <a:effectLst/>
                <a:latin typeface="LM Roman 1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uk-UA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/>
              <a:t>It is not a linguistic fashion, but a response to social demands after 2014 and 2022 </a:t>
            </a:r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lang="uk-UA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752869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 is not a linguistic fashion, but a response to social demands after 2014 and 2022 </a:t>
            </a:r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lang="uk-UA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931288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 lang="uk-UA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346783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 lang="uk-UA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05703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9"/>
          <p:cNvSpPr txBox="1">
            <a:spLocks noGrp="1"/>
          </p:cNvSpPr>
          <p:nvPr>
            <p:ph type="ctrTitle"/>
          </p:nvPr>
        </p:nvSpPr>
        <p:spPr>
          <a:xfrm>
            <a:off x="1941910" y="2514601"/>
            <a:ext cx="6686549" cy="2262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Century Gothic"/>
              <a:buNone/>
              <a:defRPr sz="405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9"/>
          <p:cNvSpPr txBox="1">
            <a:spLocks noGrp="1"/>
          </p:cNvSpPr>
          <p:nvPr>
            <p:ph type="subTitle" idx="1"/>
          </p:nvPr>
        </p:nvSpPr>
        <p:spPr>
          <a:xfrm>
            <a:off x="1941910" y="4777380"/>
            <a:ext cx="6686549" cy="112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75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lvl="1" algn="ctr">
              <a:spcBef>
                <a:spcPts val="75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75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75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75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75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75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75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75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29"/>
          <p:cNvSpPr txBox="1">
            <a:spLocks noGrp="1"/>
          </p:cNvSpPr>
          <p:nvPr>
            <p:ph type="dt" idx="10"/>
          </p:nvPr>
        </p:nvSpPr>
        <p:spPr>
          <a:xfrm>
            <a:off x="7771210" y="6130437"/>
            <a:ext cx="859712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9"/>
          <p:cNvSpPr txBox="1">
            <a:spLocks noGrp="1"/>
          </p:cNvSpPr>
          <p:nvPr>
            <p:ph type="ftr" idx="11"/>
          </p:nvPr>
        </p:nvSpPr>
        <p:spPr>
          <a:xfrm>
            <a:off x="1941910" y="6135809"/>
            <a:ext cx="5714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9"/>
          <p:cNvSpPr/>
          <p:nvPr/>
        </p:nvSpPr>
        <p:spPr>
          <a:xfrm>
            <a:off x="0" y="4323811"/>
            <a:ext cx="1308489" cy="778589"/>
          </a:xfrm>
          <a:custGeom>
            <a:avLst/>
            <a:gdLst/>
            <a:ahLst/>
            <a:cxnLst/>
            <a:rect l="l" t="t" r="r" b="b"/>
            <a:pathLst>
              <a:path w="372" h="166" extrusionOk="0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48" name="Google Shape;48;p29"/>
          <p:cNvSpPr txBox="1">
            <a:spLocks noGrp="1"/>
          </p:cNvSpPr>
          <p:nvPr>
            <p:ph type="sldNum" idx="12"/>
          </p:nvPr>
        </p:nvSpPr>
        <p:spPr>
          <a:xfrm>
            <a:off x="398860" y="4529541"/>
            <a:ext cx="5848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44"/>
          <p:cNvSpPr txBox="1">
            <a:spLocks noGrp="1"/>
          </p:cNvSpPr>
          <p:nvPr>
            <p:ph type="title"/>
          </p:nvPr>
        </p:nvSpPr>
        <p:spPr>
          <a:xfrm rot="5400000">
            <a:off x="5157051" y="2441464"/>
            <a:ext cx="5283817" cy="1655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44"/>
          <p:cNvSpPr txBox="1">
            <a:spLocks noGrp="1"/>
          </p:cNvSpPr>
          <p:nvPr>
            <p:ph type="body" idx="1"/>
          </p:nvPr>
        </p:nvSpPr>
        <p:spPr>
          <a:xfrm rot="5400000">
            <a:off x="1728876" y="840439"/>
            <a:ext cx="5283817" cy="4857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1pPr>
            <a:lvl2pPr marL="685800" lvl="1" indent="-257175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2pPr>
            <a:lvl3pPr marL="1028700" lvl="2" indent="-257175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3pPr>
            <a:lvl4pPr marL="1371600" lvl="3" indent="-257175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4pPr>
            <a:lvl5pPr marL="1714500" lvl="4" indent="-257175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5pPr>
            <a:lvl6pPr marL="2057400" lvl="5" indent="-257175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6pPr>
            <a:lvl7pPr marL="2400300" lvl="6" indent="-257175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7pPr>
            <a:lvl8pPr marL="2743200" lvl="7" indent="-257175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8pPr>
            <a:lvl9pPr marL="3086100" lvl="8" indent="-257175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60" name="Google Shape;160;p44"/>
          <p:cNvSpPr txBox="1">
            <a:spLocks noGrp="1"/>
          </p:cNvSpPr>
          <p:nvPr>
            <p:ph type="dt" idx="10"/>
          </p:nvPr>
        </p:nvSpPr>
        <p:spPr>
          <a:xfrm>
            <a:off x="7771210" y="6130437"/>
            <a:ext cx="859712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44"/>
          <p:cNvSpPr txBox="1">
            <a:spLocks noGrp="1"/>
          </p:cNvSpPr>
          <p:nvPr>
            <p:ph type="ftr" idx="11"/>
          </p:nvPr>
        </p:nvSpPr>
        <p:spPr>
          <a:xfrm>
            <a:off x="1941910" y="6135809"/>
            <a:ext cx="5714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44"/>
          <p:cNvSpPr/>
          <p:nvPr/>
        </p:nvSpPr>
        <p:spPr>
          <a:xfrm rot="10800000" flipH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163" name="Google Shape;163;p44"/>
          <p:cNvSpPr txBox="1">
            <a:spLocks noGrp="1"/>
          </p:cNvSpPr>
          <p:nvPr>
            <p:ph type="sldNum" idx="12"/>
          </p:nvPr>
        </p:nvSpPr>
        <p:spPr>
          <a:xfrm>
            <a:off x="398860" y="787783"/>
            <a:ext cx="5848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1"/>
          <p:cNvSpPr txBox="1">
            <a:spLocks noGrp="1"/>
          </p:cNvSpPr>
          <p:nvPr>
            <p:ph type="title"/>
          </p:nvPr>
        </p:nvSpPr>
        <p:spPr>
          <a:xfrm>
            <a:off x="1944694" y="624110"/>
            <a:ext cx="6683765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1"/>
          <p:cNvSpPr txBox="1">
            <a:spLocks noGrp="1"/>
          </p:cNvSpPr>
          <p:nvPr>
            <p:ph type="body" idx="1"/>
          </p:nvPr>
        </p:nvSpPr>
        <p:spPr>
          <a:xfrm>
            <a:off x="1941909" y="2133600"/>
            <a:ext cx="6686550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1pPr>
            <a:lvl2pPr marL="685800" lvl="1" indent="-257175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2pPr>
            <a:lvl3pPr marL="1028700" lvl="2" indent="-257175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3pPr>
            <a:lvl4pPr marL="1371600" lvl="3" indent="-257175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4pPr>
            <a:lvl5pPr marL="1714500" lvl="4" indent="-257175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5pPr>
            <a:lvl6pPr marL="2057400" lvl="5" indent="-257175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6pPr>
            <a:lvl7pPr marL="2400300" lvl="6" indent="-257175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7pPr>
            <a:lvl8pPr marL="2743200" lvl="7" indent="-257175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8pPr>
            <a:lvl9pPr marL="3086100" lvl="8" indent="-257175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59" name="Google Shape;59;p31"/>
          <p:cNvSpPr txBox="1">
            <a:spLocks noGrp="1"/>
          </p:cNvSpPr>
          <p:nvPr>
            <p:ph type="dt" idx="10"/>
          </p:nvPr>
        </p:nvSpPr>
        <p:spPr>
          <a:xfrm>
            <a:off x="7771210" y="6130437"/>
            <a:ext cx="859712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1"/>
          <p:cNvSpPr txBox="1">
            <a:spLocks noGrp="1"/>
          </p:cNvSpPr>
          <p:nvPr>
            <p:ph type="ftr" idx="11"/>
          </p:nvPr>
        </p:nvSpPr>
        <p:spPr>
          <a:xfrm>
            <a:off x="1941910" y="6135809"/>
            <a:ext cx="5714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1"/>
          <p:cNvSpPr/>
          <p:nvPr/>
        </p:nvSpPr>
        <p:spPr>
          <a:xfrm rot="10800000" flipH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62" name="Google Shape;62;p31"/>
          <p:cNvSpPr txBox="1">
            <a:spLocks noGrp="1"/>
          </p:cNvSpPr>
          <p:nvPr>
            <p:ph type="sldNum" idx="12"/>
          </p:nvPr>
        </p:nvSpPr>
        <p:spPr>
          <a:xfrm>
            <a:off x="398860" y="787783"/>
            <a:ext cx="5848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2"/>
          <p:cNvSpPr txBox="1">
            <a:spLocks noGrp="1"/>
          </p:cNvSpPr>
          <p:nvPr>
            <p:ph type="title"/>
          </p:nvPr>
        </p:nvSpPr>
        <p:spPr>
          <a:xfrm>
            <a:off x="1944694" y="624110"/>
            <a:ext cx="6683765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2"/>
          <p:cNvSpPr txBox="1">
            <a:spLocks noGrp="1"/>
          </p:cNvSpPr>
          <p:nvPr>
            <p:ph type="body" idx="1"/>
          </p:nvPr>
        </p:nvSpPr>
        <p:spPr>
          <a:xfrm>
            <a:off x="1941909" y="2133600"/>
            <a:ext cx="3235398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1pPr>
            <a:lvl2pPr marL="685800" lvl="1" indent="-257175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2pPr>
            <a:lvl3pPr marL="1028700" lvl="2" indent="-257175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3pPr>
            <a:lvl4pPr marL="1371600" lvl="3" indent="-257175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4pPr>
            <a:lvl5pPr marL="1714500" lvl="4" indent="-257175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5pPr>
            <a:lvl6pPr marL="2057400" lvl="5" indent="-257175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6pPr>
            <a:lvl7pPr marL="2400300" lvl="6" indent="-257175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7pPr>
            <a:lvl8pPr marL="2743200" lvl="7" indent="-257175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8pPr>
            <a:lvl9pPr marL="3086100" lvl="8" indent="-257175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66" name="Google Shape;66;p32"/>
          <p:cNvSpPr txBox="1">
            <a:spLocks noGrp="1"/>
          </p:cNvSpPr>
          <p:nvPr>
            <p:ph type="body" idx="2"/>
          </p:nvPr>
        </p:nvSpPr>
        <p:spPr>
          <a:xfrm>
            <a:off x="5393060" y="2126222"/>
            <a:ext cx="3235398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1pPr>
            <a:lvl2pPr marL="685800" lvl="1" indent="-257175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2pPr>
            <a:lvl3pPr marL="1028700" lvl="2" indent="-257175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3pPr>
            <a:lvl4pPr marL="1371600" lvl="3" indent="-257175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4pPr>
            <a:lvl5pPr marL="1714500" lvl="4" indent="-257175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5pPr>
            <a:lvl6pPr marL="2057400" lvl="5" indent="-257175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6pPr>
            <a:lvl7pPr marL="2400300" lvl="6" indent="-257175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7pPr>
            <a:lvl8pPr marL="2743200" lvl="7" indent="-257175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8pPr>
            <a:lvl9pPr marL="3086100" lvl="8" indent="-257175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67" name="Google Shape;67;p32"/>
          <p:cNvSpPr txBox="1">
            <a:spLocks noGrp="1"/>
          </p:cNvSpPr>
          <p:nvPr>
            <p:ph type="dt" idx="10"/>
          </p:nvPr>
        </p:nvSpPr>
        <p:spPr>
          <a:xfrm>
            <a:off x="7771210" y="6130437"/>
            <a:ext cx="859712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2"/>
          <p:cNvSpPr txBox="1">
            <a:spLocks noGrp="1"/>
          </p:cNvSpPr>
          <p:nvPr>
            <p:ph type="ftr" idx="11"/>
          </p:nvPr>
        </p:nvSpPr>
        <p:spPr>
          <a:xfrm>
            <a:off x="1941910" y="6135809"/>
            <a:ext cx="5714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2"/>
          <p:cNvSpPr/>
          <p:nvPr/>
        </p:nvSpPr>
        <p:spPr>
          <a:xfrm rot="10800000" flipH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70" name="Google Shape;70;p32"/>
          <p:cNvSpPr txBox="1">
            <a:spLocks noGrp="1"/>
          </p:cNvSpPr>
          <p:nvPr>
            <p:ph type="sldNum" idx="12"/>
          </p:nvPr>
        </p:nvSpPr>
        <p:spPr>
          <a:xfrm>
            <a:off x="398860" y="787783"/>
            <a:ext cx="5848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3"/>
          <p:cNvSpPr txBox="1">
            <a:spLocks noGrp="1"/>
          </p:cNvSpPr>
          <p:nvPr>
            <p:ph type="title"/>
          </p:nvPr>
        </p:nvSpPr>
        <p:spPr>
          <a:xfrm>
            <a:off x="1944694" y="624110"/>
            <a:ext cx="6683765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3"/>
          <p:cNvSpPr txBox="1">
            <a:spLocks noGrp="1"/>
          </p:cNvSpPr>
          <p:nvPr>
            <p:ph type="body" idx="1"/>
          </p:nvPr>
        </p:nvSpPr>
        <p:spPr>
          <a:xfrm>
            <a:off x="2204530" y="1972703"/>
            <a:ext cx="2994549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342900" lvl="0" indent="-171450" algn="l">
              <a:spcBef>
                <a:spcPts val="750"/>
              </a:spcBef>
              <a:spcAft>
                <a:spcPts val="0"/>
              </a:spcAft>
              <a:buSzPts val="2400"/>
              <a:buNone/>
              <a:defRPr sz="1800" b="0"/>
            </a:lvl1pPr>
            <a:lvl2pPr marL="685800" lvl="1" indent="-171450" algn="l">
              <a:spcBef>
                <a:spcPts val="750"/>
              </a:spcBef>
              <a:spcAft>
                <a:spcPts val="0"/>
              </a:spcAft>
              <a:buSzPts val="2000"/>
              <a:buNone/>
              <a:defRPr sz="1500" b="1"/>
            </a:lvl2pPr>
            <a:lvl3pPr marL="1028700" lvl="2" indent="-171450" algn="l">
              <a:spcBef>
                <a:spcPts val="750"/>
              </a:spcBef>
              <a:spcAft>
                <a:spcPts val="0"/>
              </a:spcAft>
              <a:buSzPts val="1800"/>
              <a:buNone/>
              <a:defRPr sz="1350" b="1"/>
            </a:lvl3pPr>
            <a:lvl4pPr marL="1371600" lvl="3" indent="-171450" algn="l">
              <a:spcBef>
                <a:spcPts val="750"/>
              </a:spcBef>
              <a:spcAft>
                <a:spcPts val="0"/>
              </a:spcAft>
              <a:buSzPts val="1600"/>
              <a:buNone/>
              <a:defRPr sz="1200" b="1"/>
            </a:lvl4pPr>
            <a:lvl5pPr marL="1714500" lvl="4" indent="-171450" algn="l">
              <a:spcBef>
                <a:spcPts val="750"/>
              </a:spcBef>
              <a:spcAft>
                <a:spcPts val="0"/>
              </a:spcAft>
              <a:buSzPts val="1600"/>
              <a:buNone/>
              <a:defRPr sz="1200" b="1"/>
            </a:lvl5pPr>
            <a:lvl6pPr marL="2057400" lvl="5" indent="-171450" algn="l">
              <a:spcBef>
                <a:spcPts val="750"/>
              </a:spcBef>
              <a:spcAft>
                <a:spcPts val="0"/>
              </a:spcAft>
              <a:buSzPts val="1600"/>
              <a:buNone/>
              <a:defRPr sz="1200" b="1"/>
            </a:lvl6pPr>
            <a:lvl7pPr marL="2400300" lvl="6" indent="-171450" algn="l">
              <a:spcBef>
                <a:spcPts val="750"/>
              </a:spcBef>
              <a:spcAft>
                <a:spcPts val="0"/>
              </a:spcAft>
              <a:buSzPts val="1600"/>
              <a:buNone/>
              <a:defRPr sz="1200" b="1"/>
            </a:lvl7pPr>
            <a:lvl8pPr marL="2743200" lvl="7" indent="-171450" algn="l">
              <a:spcBef>
                <a:spcPts val="750"/>
              </a:spcBef>
              <a:spcAft>
                <a:spcPts val="0"/>
              </a:spcAft>
              <a:buSzPts val="1600"/>
              <a:buNone/>
              <a:defRPr sz="1200" b="1"/>
            </a:lvl8pPr>
            <a:lvl9pPr marL="3086100" lvl="8" indent="-171450" algn="l">
              <a:spcBef>
                <a:spcPts val="750"/>
              </a:spcBef>
              <a:spcAft>
                <a:spcPts val="0"/>
              </a:spcAft>
              <a:buSzPts val="1600"/>
              <a:buNone/>
              <a:defRPr sz="1200" b="1"/>
            </a:lvl9pPr>
          </a:lstStyle>
          <a:p>
            <a:endParaRPr/>
          </a:p>
        </p:txBody>
      </p:sp>
      <p:sp>
        <p:nvSpPr>
          <p:cNvPr id="74" name="Google Shape;74;p33"/>
          <p:cNvSpPr txBox="1">
            <a:spLocks noGrp="1"/>
          </p:cNvSpPr>
          <p:nvPr>
            <p:ph type="body" idx="2"/>
          </p:nvPr>
        </p:nvSpPr>
        <p:spPr>
          <a:xfrm>
            <a:off x="1941909" y="2548966"/>
            <a:ext cx="3257170" cy="3354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1pPr>
            <a:lvl2pPr marL="685800" lvl="1" indent="-257175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2pPr>
            <a:lvl3pPr marL="1028700" lvl="2" indent="-257175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3pPr>
            <a:lvl4pPr marL="1371600" lvl="3" indent="-257175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4pPr>
            <a:lvl5pPr marL="1714500" lvl="4" indent="-257175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5pPr>
            <a:lvl6pPr marL="2057400" lvl="5" indent="-257175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6pPr>
            <a:lvl7pPr marL="2400300" lvl="6" indent="-257175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7pPr>
            <a:lvl8pPr marL="2743200" lvl="7" indent="-257175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8pPr>
            <a:lvl9pPr marL="3086100" lvl="8" indent="-257175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75" name="Google Shape;75;p33"/>
          <p:cNvSpPr txBox="1">
            <a:spLocks noGrp="1"/>
          </p:cNvSpPr>
          <p:nvPr>
            <p:ph type="body" idx="3"/>
          </p:nvPr>
        </p:nvSpPr>
        <p:spPr>
          <a:xfrm>
            <a:off x="5629972" y="1969475"/>
            <a:ext cx="2999251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342900" lvl="0" indent="-171450" algn="l">
              <a:spcBef>
                <a:spcPts val="750"/>
              </a:spcBef>
              <a:spcAft>
                <a:spcPts val="0"/>
              </a:spcAft>
              <a:buSzPts val="2400"/>
              <a:buNone/>
              <a:defRPr sz="1800" b="0"/>
            </a:lvl1pPr>
            <a:lvl2pPr marL="685800" lvl="1" indent="-171450" algn="l">
              <a:spcBef>
                <a:spcPts val="750"/>
              </a:spcBef>
              <a:spcAft>
                <a:spcPts val="0"/>
              </a:spcAft>
              <a:buSzPts val="2000"/>
              <a:buNone/>
              <a:defRPr sz="1500" b="1"/>
            </a:lvl2pPr>
            <a:lvl3pPr marL="1028700" lvl="2" indent="-171450" algn="l">
              <a:spcBef>
                <a:spcPts val="750"/>
              </a:spcBef>
              <a:spcAft>
                <a:spcPts val="0"/>
              </a:spcAft>
              <a:buSzPts val="1800"/>
              <a:buNone/>
              <a:defRPr sz="1350" b="1"/>
            </a:lvl3pPr>
            <a:lvl4pPr marL="1371600" lvl="3" indent="-171450" algn="l">
              <a:spcBef>
                <a:spcPts val="750"/>
              </a:spcBef>
              <a:spcAft>
                <a:spcPts val="0"/>
              </a:spcAft>
              <a:buSzPts val="1600"/>
              <a:buNone/>
              <a:defRPr sz="1200" b="1"/>
            </a:lvl4pPr>
            <a:lvl5pPr marL="1714500" lvl="4" indent="-171450" algn="l">
              <a:spcBef>
                <a:spcPts val="750"/>
              </a:spcBef>
              <a:spcAft>
                <a:spcPts val="0"/>
              </a:spcAft>
              <a:buSzPts val="1600"/>
              <a:buNone/>
              <a:defRPr sz="1200" b="1"/>
            </a:lvl5pPr>
            <a:lvl6pPr marL="2057400" lvl="5" indent="-171450" algn="l">
              <a:spcBef>
                <a:spcPts val="750"/>
              </a:spcBef>
              <a:spcAft>
                <a:spcPts val="0"/>
              </a:spcAft>
              <a:buSzPts val="1600"/>
              <a:buNone/>
              <a:defRPr sz="1200" b="1"/>
            </a:lvl6pPr>
            <a:lvl7pPr marL="2400300" lvl="6" indent="-171450" algn="l">
              <a:spcBef>
                <a:spcPts val="750"/>
              </a:spcBef>
              <a:spcAft>
                <a:spcPts val="0"/>
              </a:spcAft>
              <a:buSzPts val="1600"/>
              <a:buNone/>
              <a:defRPr sz="1200" b="1"/>
            </a:lvl7pPr>
            <a:lvl8pPr marL="2743200" lvl="7" indent="-171450" algn="l">
              <a:spcBef>
                <a:spcPts val="750"/>
              </a:spcBef>
              <a:spcAft>
                <a:spcPts val="0"/>
              </a:spcAft>
              <a:buSzPts val="1600"/>
              <a:buNone/>
              <a:defRPr sz="1200" b="1"/>
            </a:lvl8pPr>
            <a:lvl9pPr marL="3086100" lvl="8" indent="-171450" algn="l">
              <a:spcBef>
                <a:spcPts val="750"/>
              </a:spcBef>
              <a:spcAft>
                <a:spcPts val="0"/>
              </a:spcAft>
              <a:buSzPts val="1600"/>
              <a:buNone/>
              <a:defRPr sz="1200" b="1"/>
            </a:lvl9pPr>
          </a:lstStyle>
          <a:p>
            <a:endParaRPr/>
          </a:p>
        </p:txBody>
      </p:sp>
      <p:sp>
        <p:nvSpPr>
          <p:cNvPr id="76" name="Google Shape;76;p33"/>
          <p:cNvSpPr txBox="1">
            <a:spLocks noGrp="1"/>
          </p:cNvSpPr>
          <p:nvPr>
            <p:ph type="body" idx="4"/>
          </p:nvPr>
        </p:nvSpPr>
        <p:spPr>
          <a:xfrm>
            <a:off x="5375218" y="2545738"/>
            <a:ext cx="3254006" cy="3354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1pPr>
            <a:lvl2pPr marL="685800" lvl="1" indent="-257175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2pPr>
            <a:lvl3pPr marL="1028700" lvl="2" indent="-257175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3pPr>
            <a:lvl4pPr marL="1371600" lvl="3" indent="-257175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4pPr>
            <a:lvl5pPr marL="1714500" lvl="4" indent="-257175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5pPr>
            <a:lvl6pPr marL="2057400" lvl="5" indent="-257175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6pPr>
            <a:lvl7pPr marL="2400300" lvl="6" indent="-257175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7pPr>
            <a:lvl8pPr marL="2743200" lvl="7" indent="-257175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8pPr>
            <a:lvl9pPr marL="3086100" lvl="8" indent="-257175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77" name="Google Shape;77;p33"/>
          <p:cNvSpPr txBox="1">
            <a:spLocks noGrp="1"/>
          </p:cNvSpPr>
          <p:nvPr>
            <p:ph type="dt" idx="10"/>
          </p:nvPr>
        </p:nvSpPr>
        <p:spPr>
          <a:xfrm>
            <a:off x="7771210" y="6130437"/>
            <a:ext cx="859712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3"/>
          <p:cNvSpPr txBox="1">
            <a:spLocks noGrp="1"/>
          </p:cNvSpPr>
          <p:nvPr>
            <p:ph type="ftr" idx="11"/>
          </p:nvPr>
        </p:nvSpPr>
        <p:spPr>
          <a:xfrm>
            <a:off x="1941910" y="6135809"/>
            <a:ext cx="5714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3"/>
          <p:cNvSpPr/>
          <p:nvPr/>
        </p:nvSpPr>
        <p:spPr>
          <a:xfrm rot="10800000" flipH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80" name="Google Shape;80;p33"/>
          <p:cNvSpPr txBox="1">
            <a:spLocks noGrp="1"/>
          </p:cNvSpPr>
          <p:nvPr>
            <p:ph type="sldNum" idx="12"/>
          </p:nvPr>
        </p:nvSpPr>
        <p:spPr>
          <a:xfrm>
            <a:off x="398860" y="787783"/>
            <a:ext cx="5848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7"/>
          <p:cNvSpPr txBox="1">
            <a:spLocks noGrp="1"/>
          </p:cNvSpPr>
          <p:nvPr>
            <p:ph type="title"/>
          </p:nvPr>
        </p:nvSpPr>
        <p:spPr>
          <a:xfrm>
            <a:off x="1941910" y="4800600"/>
            <a:ext cx="668655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Century Gothic"/>
              <a:buNone/>
              <a:defRPr sz="18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37"/>
          <p:cNvSpPr>
            <a:spLocks noGrp="1"/>
          </p:cNvSpPr>
          <p:nvPr>
            <p:ph type="pic" idx="2"/>
          </p:nvPr>
        </p:nvSpPr>
        <p:spPr>
          <a:xfrm>
            <a:off x="1941909" y="634965"/>
            <a:ext cx="6686550" cy="3854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3" name="Google Shape;103;p37"/>
          <p:cNvSpPr txBox="1">
            <a:spLocks noGrp="1"/>
          </p:cNvSpPr>
          <p:nvPr>
            <p:ph type="body" idx="1"/>
          </p:nvPr>
        </p:nvSpPr>
        <p:spPr>
          <a:xfrm>
            <a:off x="1941910" y="5367338"/>
            <a:ext cx="6686550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l">
              <a:spcBef>
                <a:spcPts val="750"/>
              </a:spcBef>
              <a:spcAft>
                <a:spcPts val="0"/>
              </a:spcAft>
              <a:buSzPts val="1200"/>
              <a:buNone/>
              <a:defRPr sz="900"/>
            </a:lvl1pPr>
            <a:lvl2pPr marL="685800" lvl="1" indent="-171450" algn="l">
              <a:spcBef>
                <a:spcPts val="750"/>
              </a:spcBef>
              <a:spcAft>
                <a:spcPts val="0"/>
              </a:spcAft>
              <a:buSzPts val="1200"/>
              <a:buNone/>
              <a:defRPr sz="900"/>
            </a:lvl2pPr>
            <a:lvl3pPr marL="1028700" lvl="2" indent="-171450" algn="l">
              <a:spcBef>
                <a:spcPts val="750"/>
              </a:spcBef>
              <a:spcAft>
                <a:spcPts val="0"/>
              </a:spcAft>
              <a:buSzPts val="1000"/>
              <a:buNone/>
              <a:defRPr sz="750"/>
            </a:lvl3pPr>
            <a:lvl4pPr marL="1371600" lvl="3" indent="-171450" algn="l">
              <a:spcBef>
                <a:spcPts val="750"/>
              </a:spcBef>
              <a:spcAft>
                <a:spcPts val="0"/>
              </a:spcAft>
              <a:buSzPts val="900"/>
              <a:buNone/>
              <a:defRPr sz="675"/>
            </a:lvl4pPr>
            <a:lvl5pPr marL="1714500" lvl="4" indent="-171450" algn="l">
              <a:spcBef>
                <a:spcPts val="750"/>
              </a:spcBef>
              <a:spcAft>
                <a:spcPts val="0"/>
              </a:spcAft>
              <a:buSzPts val="900"/>
              <a:buNone/>
              <a:defRPr sz="675"/>
            </a:lvl5pPr>
            <a:lvl6pPr marL="2057400" lvl="5" indent="-171450" algn="l">
              <a:spcBef>
                <a:spcPts val="750"/>
              </a:spcBef>
              <a:spcAft>
                <a:spcPts val="0"/>
              </a:spcAft>
              <a:buSzPts val="900"/>
              <a:buNone/>
              <a:defRPr sz="675"/>
            </a:lvl6pPr>
            <a:lvl7pPr marL="2400300" lvl="6" indent="-171450" algn="l">
              <a:spcBef>
                <a:spcPts val="750"/>
              </a:spcBef>
              <a:spcAft>
                <a:spcPts val="0"/>
              </a:spcAft>
              <a:buSzPts val="900"/>
              <a:buNone/>
              <a:defRPr sz="675"/>
            </a:lvl7pPr>
            <a:lvl8pPr marL="2743200" lvl="7" indent="-171450" algn="l">
              <a:spcBef>
                <a:spcPts val="750"/>
              </a:spcBef>
              <a:spcAft>
                <a:spcPts val="0"/>
              </a:spcAft>
              <a:buSzPts val="900"/>
              <a:buNone/>
              <a:defRPr sz="675"/>
            </a:lvl8pPr>
            <a:lvl9pPr marL="3086100" lvl="8" indent="-171450" algn="l">
              <a:spcBef>
                <a:spcPts val="750"/>
              </a:spcBef>
              <a:spcAft>
                <a:spcPts val="0"/>
              </a:spcAft>
              <a:buSzPts val="900"/>
              <a:buNone/>
              <a:defRPr sz="675"/>
            </a:lvl9pPr>
          </a:lstStyle>
          <a:p>
            <a:endParaRPr/>
          </a:p>
        </p:txBody>
      </p:sp>
      <p:sp>
        <p:nvSpPr>
          <p:cNvPr id="104" name="Google Shape;104;p37"/>
          <p:cNvSpPr txBox="1">
            <a:spLocks noGrp="1"/>
          </p:cNvSpPr>
          <p:nvPr>
            <p:ph type="dt" idx="10"/>
          </p:nvPr>
        </p:nvSpPr>
        <p:spPr>
          <a:xfrm>
            <a:off x="7771210" y="6130437"/>
            <a:ext cx="859712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37"/>
          <p:cNvSpPr txBox="1">
            <a:spLocks noGrp="1"/>
          </p:cNvSpPr>
          <p:nvPr>
            <p:ph type="ftr" idx="11"/>
          </p:nvPr>
        </p:nvSpPr>
        <p:spPr>
          <a:xfrm>
            <a:off x="1941910" y="6135809"/>
            <a:ext cx="5714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37"/>
          <p:cNvSpPr/>
          <p:nvPr/>
        </p:nvSpPr>
        <p:spPr>
          <a:xfrm rot="10800000" flipH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107" name="Google Shape;107;p37"/>
          <p:cNvSpPr txBox="1">
            <a:spLocks noGrp="1"/>
          </p:cNvSpPr>
          <p:nvPr>
            <p:ph type="sldNum" idx="12"/>
          </p:nvPr>
        </p:nvSpPr>
        <p:spPr>
          <a:xfrm>
            <a:off x="398860" y="4983088"/>
            <a:ext cx="5848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9"/>
          <p:cNvSpPr txBox="1">
            <a:spLocks noGrp="1"/>
          </p:cNvSpPr>
          <p:nvPr>
            <p:ph type="title"/>
          </p:nvPr>
        </p:nvSpPr>
        <p:spPr>
          <a:xfrm>
            <a:off x="2137462" y="609600"/>
            <a:ext cx="6295445" cy="28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sz="36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39"/>
          <p:cNvSpPr txBox="1">
            <a:spLocks noGrp="1"/>
          </p:cNvSpPr>
          <p:nvPr>
            <p:ph type="body" idx="1"/>
          </p:nvPr>
        </p:nvSpPr>
        <p:spPr>
          <a:xfrm>
            <a:off x="2456259" y="3505200"/>
            <a:ext cx="5652416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342900" lvl="0" indent="-171450" algn="l">
              <a:spcBef>
                <a:spcPts val="750"/>
              </a:spcBef>
              <a:spcAft>
                <a:spcPts val="0"/>
              </a:spcAft>
              <a:buSzPts val="1600"/>
              <a:buFont typeface="Century Gothic"/>
              <a:buNone/>
              <a:defRPr sz="1200">
                <a:solidFill>
                  <a:srgbClr val="7F7F7F"/>
                </a:solidFill>
              </a:defRPr>
            </a:lvl1pPr>
            <a:lvl2pPr marL="685800" lvl="1" indent="-171450" algn="l">
              <a:spcBef>
                <a:spcPts val="75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marL="1028700" lvl="2" indent="-171450" algn="l">
              <a:spcBef>
                <a:spcPts val="75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marL="1371600" lvl="3" indent="-171450" algn="l">
              <a:spcBef>
                <a:spcPts val="75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marL="1714500" lvl="4" indent="-171450" algn="l">
              <a:spcBef>
                <a:spcPts val="75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marL="2057400" lvl="5" indent="-257175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6pPr>
            <a:lvl7pPr marL="2400300" lvl="6" indent="-257175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7pPr>
            <a:lvl8pPr marL="2743200" lvl="7" indent="-257175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8pPr>
            <a:lvl9pPr marL="3086100" lvl="8" indent="-257175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18" name="Google Shape;118;p39"/>
          <p:cNvSpPr txBox="1">
            <a:spLocks noGrp="1"/>
          </p:cNvSpPr>
          <p:nvPr>
            <p:ph type="body" idx="2"/>
          </p:nvPr>
        </p:nvSpPr>
        <p:spPr>
          <a:xfrm>
            <a:off x="1941910" y="4354046"/>
            <a:ext cx="6686549" cy="1555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342900" lvl="0" indent="-171450" algn="l">
              <a:spcBef>
                <a:spcPts val="750"/>
              </a:spcBef>
              <a:spcAft>
                <a:spcPts val="0"/>
              </a:spcAft>
              <a:buSzPts val="1800"/>
              <a:buNone/>
              <a:defRPr sz="1350">
                <a:solidFill>
                  <a:srgbClr val="595959"/>
                </a:solidFill>
              </a:defRPr>
            </a:lvl1pPr>
            <a:lvl2pPr marL="685800" lvl="1" indent="-171450" algn="l">
              <a:spcBef>
                <a:spcPts val="750"/>
              </a:spcBef>
              <a:spcAft>
                <a:spcPts val="0"/>
              </a:spcAft>
              <a:buSzPts val="1800"/>
              <a:buNone/>
              <a:defRPr sz="1350">
                <a:solidFill>
                  <a:srgbClr val="888888"/>
                </a:solidFill>
              </a:defRPr>
            </a:lvl2pPr>
            <a:lvl3pPr marL="1028700" lvl="2" indent="-171450" algn="l">
              <a:spcBef>
                <a:spcPts val="750"/>
              </a:spcBef>
              <a:spcAft>
                <a:spcPts val="0"/>
              </a:spcAft>
              <a:buSzPts val="1600"/>
              <a:buNone/>
              <a:defRPr sz="1200">
                <a:solidFill>
                  <a:srgbClr val="888888"/>
                </a:solidFill>
              </a:defRPr>
            </a:lvl3pPr>
            <a:lvl4pPr marL="1371600" lvl="3" indent="-171450" algn="l">
              <a:spcBef>
                <a:spcPts val="750"/>
              </a:spcBef>
              <a:spcAft>
                <a:spcPts val="0"/>
              </a:spcAft>
              <a:buSzPts val="1400"/>
              <a:buNone/>
              <a:defRPr sz="1050">
                <a:solidFill>
                  <a:srgbClr val="888888"/>
                </a:solidFill>
              </a:defRPr>
            </a:lvl4pPr>
            <a:lvl5pPr marL="1714500" lvl="4" indent="-171450" algn="l">
              <a:spcBef>
                <a:spcPts val="750"/>
              </a:spcBef>
              <a:spcAft>
                <a:spcPts val="0"/>
              </a:spcAft>
              <a:buSzPts val="1400"/>
              <a:buNone/>
              <a:defRPr sz="1050">
                <a:solidFill>
                  <a:srgbClr val="888888"/>
                </a:solidFill>
              </a:defRPr>
            </a:lvl5pPr>
            <a:lvl6pPr marL="2057400" lvl="5" indent="-171450" algn="l">
              <a:spcBef>
                <a:spcPts val="750"/>
              </a:spcBef>
              <a:spcAft>
                <a:spcPts val="0"/>
              </a:spcAft>
              <a:buSzPts val="1400"/>
              <a:buNone/>
              <a:defRPr sz="1050">
                <a:solidFill>
                  <a:srgbClr val="888888"/>
                </a:solidFill>
              </a:defRPr>
            </a:lvl6pPr>
            <a:lvl7pPr marL="2400300" lvl="6" indent="-171450" algn="l">
              <a:spcBef>
                <a:spcPts val="750"/>
              </a:spcBef>
              <a:spcAft>
                <a:spcPts val="0"/>
              </a:spcAft>
              <a:buSzPts val="1400"/>
              <a:buNone/>
              <a:defRPr sz="1050">
                <a:solidFill>
                  <a:srgbClr val="888888"/>
                </a:solidFill>
              </a:defRPr>
            </a:lvl7pPr>
            <a:lvl8pPr marL="2743200" lvl="7" indent="-171450" algn="l">
              <a:spcBef>
                <a:spcPts val="750"/>
              </a:spcBef>
              <a:spcAft>
                <a:spcPts val="0"/>
              </a:spcAft>
              <a:buSzPts val="1400"/>
              <a:buNone/>
              <a:defRPr sz="1050">
                <a:solidFill>
                  <a:srgbClr val="888888"/>
                </a:solidFill>
              </a:defRPr>
            </a:lvl8pPr>
            <a:lvl9pPr marL="3086100" lvl="8" indent="-171450" algn="l">
              <a:spcBef>
                <a:spcPts val="750"/>
              </a:spcBef>
              <a:spcAft>
                <a:spcPts val="0"/>
              </a:spcAft>
              <a:buSzPts val="1400"/>
              <a:buNone/>
              <a:defRPr sz="105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9" name="Google Shape;119;p39"/>
          <p:cNvSpPr txBox="1">
            <a:spLocks noGrp="1"/>
          </p:cNvSpPr>
          <p:nvPr>
            <p:ph type="dt" idx="10"/>
          </p:nvPr>
        </p:nvSpPr>
        <p:spPr>
          <a:xfrm>
            <a:off x="7771210" y="6130437"/>
            <a:ext cx="859712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39"/>
          <p:cNvSpPr txBox="1">
            <a:spLocks noGrp="1"/>
          </p:cNvSpPr>
          <p:nvPr>
            <p:ph type="ftr" idx="11"/>
          </p:nvPr>
        </p:nvSpPr>
        <p:spPr>
          <a:xfrm>
            <a:off x="1941910" y="6135809"/>
            <a:ext cx="5714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39"/>
          <p:cNvSpPr/>
          <p:nvPr/>
        </p:nvSpPr>
        <p:spPr>
          <a:xfrm rot="10800000" flipH="1">
            <a:off x="-3141" y="31781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122" name="Google Shape;122;p39"/>
          <p:cNvSpPr txBox="1">
            <a:spLocks noGrp="1"/>
          </p:cNvSpPr>
          <p:nvPr>
            <p:ph type="sldNum" idx="12"/>
          </p:nvPr>
        </p:nvSpPr>
        <p:spPr>
          <a:xfrm>
            <a:off x="398860" y="3244140"/>
            <a:ext cx="5848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123" name="Google Shape;123;p39"/>
          <p:cNvSpPr txBox="1"/>
          <p:nvPr/>
        </p:nvSpPr>
        <p:spPr>
          <a:xfrm>
            <a:off x="1850739" y="648005"/>
            <a:ext cx="4572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6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1050"/>
          </a:p>
        </p:txBody>
      </p:sp>
      <p:sp>
        <p:nvSpPr>
          <p:cNvPr id="124" name="Google Shape;124;p39"/>
          <p:cNvSpPr txBox="1"/>
          <p:nvPr/>
        </p:nvSpPr>
        <p:spPr>
          <a:xfrm>
            <a:off x="8336139" y="2905306"/>
            <a:ext cx="4572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6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05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Name Card">
  <p:cSld name="Quote Name Card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1"/>
          <p:cNvSpPr txBox="1">
            <a:spLocks noGrp="1"/>
          </p:cNvSpPr>
          <p:nvPr>
            <p:ph type="title"/>
          </p:nvPr>
        </p:nvSpPr>
        <p:spPr>
          <a:xfrm>
            <a:off x="2137462" y="609600"/>
            <a:ext cx="6295445" cy="28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sz="36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41"/>
          <p:cNvSpPr txBox="1">
            <a:spLocks noGrp="1"/>
          </p:cNvSpPr>
          <p:nvPr>
            <p:ph type="body" idx="1"/>
          </p:nvPr>
        </p:nvSpPr>
        <p:spPr>
          <a:xfrm>
            <a:off x="1941909" y="4343400"/>
            <a:ext cx="668655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342900" lvl="0" indent="-171450" algn="l">
              <a:spcBef>
                <a:spcPts val="750"/>
              </a:spcBef>
              <a:spcAft>
                <a:spcPts val="0"/>
              </a:spcAft>
              <a:buSzPts val="2400"/>
              <a:buFont typeface="Century Gothic"/>
              <a:buNone/>
              <a:defRPr sz="1800">
                <a:solidFill>
                  <a:schemeClr val="accent1"/>
                </a:solidFill>
              </a:defRPr>
            </a:lvl1pPr>
            <a:lvl2pPr marL="685800" lvl="1" indent="-171450" algn="l">
              <a:spcBef>
                <a:spcPts val="75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marL="1028700" lvl="2" indent="-171450" algn="l">
              <a:spcBef>
                <a:spcPts val="75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marL="1371600" lvl="3" indent="-171450" algn="l">
              <a:spcBef>
                <a:spcPts val="75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marL="1714500" lvl="4" indent="-171450" algn="l">
              <a:spcBef>
                <a:spcPts val="75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marL="2057400" lvl="5" indent="-257175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6pPr>
            <a:lvl7pPr marL="2400300" lvl="6" indent="-257175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7pPr>
            <a:lvl8pPr marL="2743200" lvl="7" indent="-257175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8pPr>
            <a:lvl9pPr marL="3086100" lvl="8" indent="-257175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35" name="Google Shape;135;p41"/>
          <p:cNvSpPr txBox="1">
            <a:spLocks noGrp="1"/>
          </p:cNvSpPr>
          <p:nvPr>
            <p:ph type="body" idx="2"/>
          </p:nvPr>
        </p:nvSpPr>
        <p:spPr>
          <a:xfrm>
            <a:off x="1941910" y="5181600"/>
            <a:ext cx="6686550" cy="729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l">
              <a:spcBef>
                <a:spcPts val="75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marL="685800" lvl="1" indent="-257175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2pPr>
            <a:lvl3pPr marL="1028700" lvl="2" indent="-257175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3pPr>
            <a:lvl4pPr marL="1371600" lvl="3" indent="-257175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4pPr>
            <a:lvl5pPr marL="1714500" lvl="4" indent="-257175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5pPr>
            <a:lvl6pPr marL="2057400" lvl="5" indent="-257175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6pPr>
            <a:lvl7pPr marL="2400300" lvl="6" indent="-257175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7pPr>
            <a:lvl8pPr marL="2743200" lvl="7" indent="-257175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8pPr>
            <a:lvl9pPr marL="3086100" lvl="8" indent="-257175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36" name="Google Shape;136;p41"/>
          <p:cNvSpPr txBox="1">
            <a:spLocks noGrp="1"/>
          </p:cNvSpPr>
          <p:nvPr>
            <p:ph type="dt" idx="10"/>
          </p:nvPr>
        </p:nvSpPr>
        <p:spPr>
          <a:xfrm>
            <a:off x="7771210" y="6130437"/>
            <a:ext cx="859712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41"/>
          <p:cNvSpPr txBox="1">
            <a:spLocks noGrp="1"/>
          </p:cNvSpPr>
          <p:nvPr>
            <p:ph type="ftr" idx="11"/>
          </p:nvPr>
        </p:nvSpPr>
        <p:spPr>
          <a:xfrm>
            <a:off x="1941910" y="6135809"/>
            <a:ext cx="5714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41"/>
          <p:cNvSpPr/>
          <p:nvPr/>
        </p:nvSpPr>
        <p:spPr>
          <a:xfrm rot="10800000" flipH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139" name="Google Shape;139;p41"/>
          <p:cNvSpPr txBox="1">
            <a:spLocks noGrp="1"/>
          </p:cNvSpPr>
          <p:nvPr>
            <p:ph type="sldNum" idx="12"/>
          </p:nvPr>
        </p:nvSpPr>
        <p:spPr>
          <a:xfrm>
            <a:off x="398860" y="4983088"/>
            <a:ext cx="5848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140" name="Google Shape;140;p41"/>
          <p:cNvSpPr txBox="1"/>
          <p:nvPr/>
        </p:nvSpPr>
        <p:spPr>
          <a:xfrm>
            <a:off x="1850739" y="648005"/>
            <a:ext cx="4572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6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1050"/>
          </a:p>
        </p:txBody>
      </p:sp>
      <p:sp>
        <p:nvSpPr>
          <p:cNvPr id="141" name="Google Shape;141;p41"/>
          <p:cNvSpPr txBox="1"/>
          <p:nvPr/>
        </p:nvSpPr>
        <p:spPr>
          <a:xfrm>
            <a:off x="8336139" y="2905306"/>
            <a:ext cx="4572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6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05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ue or False">
  <p:cSld name="True or False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42"/>
          <p:cNvSpPr txBox="1">
            <a:spLocks noGrp="1"/>
          </p:cNvSpPr>
          <p:nvPr>
            <p:ph type="title"/>
          </p:nvPr>
        </p:nvSpPr>
        <p:spPr>
          <a:xfrm>
            <a:off x="1941910" y="627407"/>
            <a:ext cx="6686549" cy="2880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sz="36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42"/>
          <p:cNvSpPr txBox="1">
            <a:spLocks noGrp="1"/>
          </p:cNvSpPr>
          <p:nvPr>
            <p:ph type="body" idx="1"/>
          </p:nvPr>
        </p:nvSpPr>
        <p:spPr>
          <a:xfrm>
            <a:off x="1941909" y="4343400"/>
            <a:ext cx="668655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342900" lvl="0" indent="-171450" algn="l">
              <a:spcBef>
                <a:spcPts val="750"/>
              </a:spcBef>
              <a:spcAft>
                <a:spcPts val="0"/>
              </a:spcAft>
              <a:buSzPts val="2400"/>
              <a:buFont typeface="Century Gothic"/>
              <a:buNone/>
              <a:defRPr sz="1800">
                <a:solidFill>
                  <a:schemeClr val="accent1"/>
                </a:solidFill>
              </a:defRPr>
            </a:lvl1pPr>
            <a:lvl2pPr marL="685800" lvl="1" indent="-171450" algn="l">
              <a:spcBef>
                <a:spcPts val="75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marL="1028700" lvl="2" indent="-171450" algn="l">
              <a:spcBef>
                <a:spcPts val="75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marL="1371600" lvl="3" indent="-171450" algn="l">
              <a:spcBef>
                <a:spcPts val="75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marL="1714500" lvl="4" indent="-171450" algn="l">
              <a:spcBef>
                <a:spcPts val="75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marL="2057400" lvl="5" indent="-257175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6pPr>
            <a:lvl7pPr marL="2400300" lvl="6" indent="-257175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7pPr>
            <a:lvl8pPr marL="2743200" lvl="7" indent="-257175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8pPr>
            <a:lvl9pPr marL="3086100" lvl="8" indent="-257175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45" name="Google Shape;145;p42"/>
          <p:cNvSpPr txBox="1">
            <a:spLocks noGrp="1"/>
          </p:cNvSpPr>
          <p:nvPr>
            <p:ph type="body" idx="2"/>
          </p:nvPr>
        </p:nvSpPr>
        <p:spPr>
          <a:xfrm>
            <a:off x="1941910" y="5181600"/>
            <a:ext cx="6686550" cy="729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l">
              <a:spcBef>
                <a:spcPts val="75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marL="685800" lvl="1" indent="-257175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2pPr>
            <a:lvl3pPr marL="1028700" lvl="2" indent="-257175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3pPr>
            <a:lvl4pPr marL="1371600" lvl="3" indent="-257175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4pPr>
            <a:lvl5pPr marL="1714500" lvl="4" indent="-257175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5pPr>
            <a:lvl6pPr marL="2057400" lvl="5" indent="-257175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6pPr>
            <a:lvl7pPr marL="2400300" lvl="6" indent="-257175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7pPr>
            <a:lvl8pPr marL="2743200" lvl="7" indent="-257175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8pPr>
            <a:lvl9pPr marL="3086100" lvl="8" indent="-257175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46" name="Google Shape;146;p42"/>
          <p:cNvSpPr txBox="1">
            <a:spLocks noGrp="1"/>
          </p:cNvSpPr>
          <p:nvPr>
            <p:ph type="dt" idx="10"/>
          </p:nvPr>
        </p:nvSpPr>
        <p:spPr>
          <a:xfrm>
            <a:off x="7771210" y="6130437"/>
            <a:ext cx="859712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42"/>
          <p:cNvSpPr txBox="1">
            <a:spLocks noGrp="1"/>
          </p:cNvSpPr>
          <p:nvPr>
            <p:ph type="ftr" idx="11"/>
          </p:nvPr>
        </p:nvSpPr>
        <p:spPr>
          <a:xfrm>
            <a:off x="1941910" y="6135809"/>
            <a:ext cx="5714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42"/>
          <p:cNvSpPr/>
          <p:nvPr/>
        </p:nvSpPr>
        <p:spPr>
          <a:xfrm rot="10800000" flipH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149" name="Google Shape;149;p42"/>
          <p:cNvSpPr txBox="1">
            <a:spLocks noGrp="1"/>
          </p:cNvSpPr>
          <p:nvPr>
            <p:ph type="sldNum" idx="12"/>
          </p:nvPr>
        </p:nvSpPr>
        <p:spPr>
          <a:xfrm>
            <a:off x="398860" y="4983088"/>
            <a:ext cx="5848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43"/>
          <p:cNvSpPr txBox="1">
            <a:spLocks noGrp="1"/>
          </p:cNvSpPr>
          <p:nvPr>
            <p:ph type="title"/>
          </p:nvPr>
        </p:nvSpPr>
        <p:spPr>
          <a:xfrm>
            <a:off x="1944694" y="624110"/>
            <a:ext cx="6683765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43"/>
          <p:cNvSpPr txBox="1">
            <a:spLocks noGrp="1"/>
          </p:cNvSpPr>
          <p:nvPr>
            <p:ph type="body" idx="1"/>
          </p:nvPr>
        </p:nvSpPr>
        <p:spPr>
          <a:xfrm rot="5400000">
            <a:off x="3342084" y="733425"/>
            <a:ext cx="3886200" cy="668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1pPr>
            <a:lvl2pPr marL="685800" lvl="1" indent="-257175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2pPr>
            <a:lvl3pPr marL="1028700" lvl="2" indent="-257175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3pPr>
            <a:lvl4pPr marL="1371600" lvl="3" indent="-257175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4pPr>
            <a:lvl5pPr marL="1714500" lvl="4" indent="-257175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5pPr>
            <a:lvl6pPr marL="2057400" lvl="5" indent="-257175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6pPr>
            <a:lvl7pPr marL="2400300" lvl="6" indent="-257175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7pPr>
            <a:lvl8pPr marL="2743200" lvl="7" indent="-257175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8pPr>
            <a:lvl9pPr marL="3086100" lvl="8" indent="-257175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53" name="Google Shape;153;p43"/>
          <p:cNvSpPr txBox="1">
            <a:spLocks noGrp="1"/>
          </p:cNvSpPr>
          <p:nvPr>
            <p:ph type="dt" idx="10"/>
          </p:nvPr>
        </p:nvSpPr>
        <p:spPr>
          <a:xfrm>
            <a:off x="7771210" y="6130437"/>
            <a:ext cx="859712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43"/>
          <p:cNvSpPr txBox="1">
            <a:spLocks noGrp="1"/>
          </p:cNvSpPr>
          <p:nvPr>
            <p:ph type="ftr" idx="11"/>
          </p:nvPr>
        </p:nvSpPr>
        <p:spPr>
          <a:xfrm>
            <a:off x="1941910" y="6135809"/>
            <a:ext cx="5714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43"/>
          <p:cNvSpPr/>
          <p:nvPr/>
        </p:nvSpPr>
        <p:spPr>
          <a:xfrm rot="10800000" flipH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156" name="Google Shape;156;p43"/>
          <p:cNvSpPr txBox="1">
            <a:spLocks noGrp="1"/>
          </p:cNvSpPr>
          <p:nvPr>
            <p:ph type="sldNum" idx="12"/>
          </p:nvPr>
        </p:nvSpPr>
        <p:spPr>
          <a:xfrm>
            <a:off x="398860" y="787783"/>
            <a:ext cx="5848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DE6C3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8"/>
          <p:cNvGrpSpPr/>
          <p:nvPr/>
        </p:nvGrpSpPr>
        <p:grpSpPr>
          <a:xfrm>
            <a:off x="1" y="228600"/>
            <a:ext cx="2138637" cy="6638628"/>
            <a:chOff x="2487613" y="285750"/>
            <a:chExt cx="2428875" cy="5654676"/>
          </a:xfrm>
        </p:grpSpPr>
        <p:sp>
          <p:nvSpPr>
            <p:cNvPr id="11" name="Google Shape;11;p28"/>
            <p:cNvSpPr/>
            <p:nvPr/>
          </p:nvSpPr>
          <p:spPr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l" t="t" r="r" b="b"/>
              <a:pathLst>
                <a:path w="22" h="136" extrusionOk="0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12" name="Google Shape;12;p28"/>
            <p:cNvSpPr/>
            <p:nvPr/>
          </p:nvSpPr>
          <p:spPr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l" t="t" r="r" b="b"/>
              <a:pathLst>
                <a:path w="140" h="504" extrusionOk="0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13" name="Google Shape;13;p28"/>
            <p:cNvSpPr/>
            <p:nvPr/>
          </p:nvSpPr>
          <p:spPr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l" t="t" r="r" b="b"/>
              <a:pathLst>
                <a:path w="132" h="308" extrusionOk="0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14" name="Google Shape;14;p28"/>
            <p:cNvSpPr/>
            <p:nvPr/>
          </p:nvSpPr>
          <p:spPr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l" t="t" r="r" b="b"/>
              <a:pathLst>
                <a:path w="37" h="79" extrusionOk="0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15" name="Google Shape;15;p28"/>
            <p:cNvSpPr/>
            <p:nvPr/>
          </p:nvSpPr>
          <p:spPr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l" t="t" r="r" b="b"/>
              <a:pathLst>
                <a:path w="178" h="722" extrusionOk="0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16" name="Google Shape;16;p28"/>
            <p:cNvSpPr/>
            <p:nvPr/>
          </p:nvSpPr>
          <p:spPr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l" t="t" r="r" b="b"/>
              <a:pathLst>
                <a:path w="23" h="635" extrusionOk="0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17" name="Google Shape;17;p28"/>
            <p:cNvSpPr/>
            <p:nvPr/>
          </p:nvSpPr>
          <p:spPr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l" t="t" r="r" b="b"/>
              <a:pathLst>
                <a:path w="17" h="107" extrusionOk="0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18" name="Google Shape;18;p28"/>
            <p:cNvSpPr/>
            <p:nvPr/>
          </p:nvSpPr>
          <p:spPr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l" t="t" r="r" b="b"/>
              <a:pathLst>
                <a:path w="41" h="222" extrusionOk="0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19" name="Google Shape;19;p28"/>
            <p:cNvSpPr/>
            <p:nvPr/>
          </p:nvSpPr>
          <p:spPr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l" t="t" r="r" b="b"/>
              <a:pathLst>
                <a:path w="450" h="878" extrusionOk="0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20" name="Google Shape;20;p28"/>
            <p:cNvSpPr/>
            <p:nvPr/>
          </p:nvSpPr>
          <p:spPr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l" t="t" r="r" b="b"/>
              <a:pathLst>
                <a:path w="35" h="73" extrusionOk="0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21" name="Google Shape;21;p28"/>
            <p:cNvSpPr/>
            <p:nvPr/>
          </p:nvSpPr>
          <p:spPr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l" t="t" r="r" b="b"/>
              <a:pathLst>
                <a:path w="8" h="48" extrusionOk="0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22" name="Google Shape;22;p28"/>
            <p:cNvSpPr/>
            <p:nvPr/>
          </p:nvSpPr>
          <p:spPr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l" t="t" r="r" b="b"/>
              <a:pathLst>
                <a:path w="52" h="135" extrusionOk="0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</p:grpSp>
      <p:grpSp>
        <p:nvGrpSpPr>
          <p:cNvPr id="23" name="Google Shape;23;p28"/>
          <p:cNvGrpSpPr/>
          <p:nvPr/>
        </p:nvGrpSpPr>
        <p:grpSpPr>
          <a:xfrm>
            <a:off x="20416" y="-786"/>
            <a:ext cx="1767506" cy="6854039"/>
            <a:chOff x="6627813" y="194833"/>
            <a:chExt cx="1952625" cy="5678918"/>
          </a:xfrm>
        </p:grpSpPr>
        <p:sp>
          <p:nvSpPr>
            <p:cNvPr id="24" name="Google Shape;24;p28"/>
            <p:cNvSpPr/>
            <p:nvPr/>
          </p:nvSpPr>
          <p:spPr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l" t="t" r="r" b="b"/>
              <a:pathLst>
                <a:path w="103" h="920" extrusionOk="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25" name="Google Shape;25;p28"/>
            <p:cNvSpPr/>
            <p:nvPr/>
          </p:nvSpPr>
          <p:spPr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l" t="t" r="r" b="b"/>
              <a:pathLst>
                <a:path w="88" h="330" extrusionOk="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26" name="Google Shape;26;p28"/>
            <p:cNvSpPr/>
            <p:nvPr/>
          </p:nvSpPr>
          <p:spPr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l" t="t" r="r" b="b"/>
              <a:pathLst>
                <a:path w="90" h="207" extrusionOk="0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27" name="Google Shape;27;p28"/>
            <p:cNvSpPr/>
            <p:nvPr/>
          </p:nvSpPr>
          <p:spPr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l" t="t" r="r" b="b"/>
              <a:pathLst>
                <a:path w="115" h="467" extrusionOk="0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28" name="Google Shape;28;p28"/>
            <p:cNvSpPr/>
            <p:nvPr/>
          </p:nvSpPr>
          <p:spPr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l" t="t" r="r" b="b"/>
              <a:pathLst>
                <a:path w="36" h="633" extrusionOk="0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29" name="Google Shape;29;p28"/>
            <p:cNvSpPr/>
            <p:nvPr/>
          </p:nvSpPr>
          <p:spPr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l" t="t" r="r" b="b"/>
              <a:pathLst>
                <a:path w="28" h="59" extrusionOk="0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30" name="Google Shape;30;p28"/>
            <p:cNvSpPr/>
            <p:nvPr/>
          </p:nvSpPr>
          <p:spPr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l" t="t" r="r" b="b"/>
              <a:pathLst>
                <a:path w="17" h="107" extrusionOk="0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31" name="Google Shape;31;p28"/>
            <p:cNvSpPr/>
            <p:nvPr/>
          </p:nvSpPr>
          <p:spPr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l" t="t" r="r" b="b"/>
              <a:pathLst>
                <a:path w="294" h="568" extrusionOk="0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32" name="Google Shape;32;p28"/>
            <p:cNvSpPr/>
            <p:nvPr/>
          </p:nvSpPr>
          <p:spPr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l" t="t" r="r" b="b"/>
              <a:pathLst>
                <a:path w="25" h="53" extrusionOk="0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33" name="Google Shape;33;p28"/>
            <p:cNvSpPr/>
            <p:nvPr/>
          </p:nvSpPr>
          <p:spPr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l" t="t" r="r" b="b"/>
              <a:pathLst>
                <a:path w="29" h="141" extrusionOk="0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34" name="Google Shape;34;p28"/>
            <p:cNvSpPr/>
            <p:nvPr/>
          </p:nvSpPr>
          <p:spPr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l" t="t" r="r" b="b"/>
              <a:pathLst>
                <a:path w="8" h="48" extrusionOk="0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35" name="Google Shape;35;p28"/>
            <p:cNvSpPr/>
            <p:nvPr/>
          </p:nvSpPr>
          <p:spPr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l" t="t" r="r" b="b"/>
              <a:pathLst>
                <a:path w="44" h="111" extrusionOk="0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</p:grpSp>
      <p:sp>
        <p:nvSpPr>
          <p:cNvPr id="36" name="Google Shape;36;p28"/>
          <p:cNvSpPr/>
          <p:nvPr/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37" name="Google Shape;37;p28"/>
          <p:cNvSpPr txBox="1">
            <a:spLocks noGrp="1"/>
          </p:cNvSpPr>
          <p:nvPr>
            <p:ph type="title"/>
          </p:nvPr>
        </p:nvSpPr>
        <p:spPr>
          <a:xfrm>
            <a:off x="1944694" y="624110"/>
            <a:ext cx="6683765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  <a:defRPr sz="36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28"/>
          <p:cNvSpPr txBox="1">
            <a:spLocks noGrp="1"/>
          </p:cNvSpPr>
          <p:nvPr>
            <p:ph type="body" idx="1"/>
          </p:nvPr>
        </p:nvSpPr>
        <p:spPr>
          <a:xfrm>
            <a:off x="1941909" y="2133600"/>
            <a:ext cx="668655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🠶"/>
              <a:defRPr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🠶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175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🠶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9" name="Google Shape;39;p28"/>
          <p:cNvSpPr txBox="1">
            <a:spLocks noGrp="1"/>
          </p:cNvSpPr>
          <p:nvPr>
            <p:ph type="dt" idx="10"/>
          </p:nvPr>
        </p:nvSpPr>
        <p:spPr>
          <a:xfrm>
            <a:off x="7771210" y="6130437"/>
            <a:ext cx="859712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675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0" name="Google Shape;40;p28"/>
          <p:cNvSpPr txBox="1">
            <a:spLocks noGrp="1"/>
          </p:cNvSpPr>
          <p:nvPr>
            <p:ph type="ftr" idx="11"/>
          </p:nvPr>
        </p:nvSpPr>
        <p:spPr>
          <a:xfrm>
            <a:off x="1941910" y="6135809"/>
            <a:ext cx="5714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75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1" name="Google Shape;41;p28"/>
          <p:cNvSpPr txBox="1">
            <a:spLocks noGrp="1"/>
          </p:cNvSpPr>
          <p:nvPr>
            <p:ph type="sldNum" idx="12"/>
          </p:nvPr>
        </p:nvSpPr>
        <p:spPr>
          <a:xfrm>
            <a:off x="398860" y="787783"/>
            <a:ext cx="5848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5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5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5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5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5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5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5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5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5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uk-UA" smtClean="0"/>
              <a:pPr/>
              <a:t>‹№›</a:t>
            </a:fld>
            <a:endParaRPr lang="uk-UA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7" r:id="rId5"/>
    <p:sldLayoutId id="2147483659" r:id="rId6"/>
    <p:sldLayoutId id="2147483661" r:id="rId7"/>
    <p:sldLayoutId id="2147483662" r:id="rId8"/>
    <p:sldLayoutId id="2147483663" r:id="rId9"/>
    <p:sldLayoutId id="2147483664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3" Type="http://schemas.openxmlformats.org/officeDocument/2006/relationships/customXml" Target="../ink/ink1.xml"/><Relationship Id="rId7" Type="http://schemas.openxmlformats.org/officeDocument/2006/relationships/customXml" Target="../ink/ink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5" Type="http://schemas.openxmlformats.org/officeDocument/2006/relationships/customXml" Target="../ink/ink2.xml"/><Relationship Id="rId4" Type="http://schemas.openxmlformats.org/officeDocument/2006/relationships/image" Target="../media/image3.png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customXml" Target="../ink/ink11.xml"/><Relationship Id="rId3" Type="http://schemas.openxmlformats.org/officeDocument/2006/relationships/customXml" Target="../ink/ink6.xml"/><Relationship Id="rId7" Type="http://schemas.openxmlformats.org/officeDocument/2006/relationships/customXml" Target="../ink/ink8.xml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11" Type="http://schemas.openxmlformats.org/officeDocument/2006/relationships/customXml" Target="../ink/ink10.xml"/><Relationship Id="rId5" Type="http://schemas.openxmlformats.org/officeDocument/2006/relationships/customXml" Target="../ink/ink7.xml"/><Relationship Id="rId15" Type="http://schemas.openxmlformats.org/officeDocument/2006/relationships/customXml" Target="../ink/ink12.xml"/><Relationship Id="rId10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customXml" Target="../ink/ink9.xml"/><Relationship Id="rId1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DE6C3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"/>
          <p:cNvSpPr txBox="1">
            <a:spLocks noGrp="1"/>
          </p:cNvSpPr>
          <p:nvPr>
            <p:ph type="ctrTitle"/>
          </p:nvPr>
        </p:nvSpPr>
        <p:spPr>
          <a:xfrm>
            <a:off x="212142" y="692696"/>
            <a:ext cx="8856984" cy="2430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b" anchorCtr="0">
            <a:normAutofit/>
          </a:bodyPr>
          <a:lstStyle/>
          <a:p>
            <a:pPr lvl="0" algn="ctr">
              <a:buSzPts val="4400"/>
            </a:pPr>
            <a:r>
              <a:rPr lang="en-US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Military Feminine Personal Nouns:  </a:t>
            </a:r>
            <a:br>
              <a:rPr lang="en-US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Corpus-based Update to the </a:t>
            </a:r>
            <a:br>
              <a:rPr lang="en-US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 Dictionary of Ukrainian Feminine Personal Nouns</a:t>
            </a:r>
          </a:p>
        </p:txBody>
      </p:sp>
      <p:sp>
        <p:nvSpPr>
          <p:cNvPr id="169" name="Google Shape;169;p1"/>
          <p:cNvSpPr txBox="1">
            <a:spLocks noGrp="1"/>
          </p:cNvSpPr>
          <p:nvPr>
            <p:ph type="subTitle" idx="1"/>
          </p:nvPr>
        </p:nvSpPr>
        <p:spPr>
          <a:xfrm>
            <a:off x="827584" y="5136864"/>
            <a:ext cx="3813050" cy="1244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en-US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Olena Synchak</a:t>
            </a:r>
            <a:r>
              <a:rPr lang="uk-UA" sz="1400" dirty="0">
                <a:solidFill>
                  <a:schemeClr val="tx1"/>
                </a:solidFill>
              </a:rPr>
              <a:t>,</a:t>
            </a:r>
          </a:p>
          <a:p>
            <a:pPr marL="0" indent="0">
              <a:spcBef>
                <a:spcPts val="0"/>
              </a:spcBef>
            </a:pPr>
            <a:r>
              <a:rPr lang="en-US" sz="1400" dirty="0">
                <a:solidFill>
                  <a:schemeClr val="tx1"/>
                </a:solidFill>
              </a:rPr>
              <a:t>Associate Professor at the Philology Department </a:t>
            </a:r>
          </a:p>
          <a:p>
            <a:pPr marL="0" indent="0">
              <a:spcBef>
                <a:spcPts val="0"/>
              </a:spcBef>
            </a:pPr>
            <a:r>
              <a:rPr lang="en-US" sz="1400" dirty="0">
                <a:solidFill>
                  <a:schemeClr val="tx1"/>
                </a:solidFill>
              </a:rPr>
              <a:t>Ukrainian Catholic University (Lviv, Ukraine)</a:t>
            </a:r>
            <a:endParaRPr lang="uk-UA" sz="140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</a:pPr>
            <a:r>
              <a:rPr lang="en-US" sz="1400" dirty="0">
                <a:solidFill>
                  <a:schemeClr val="tx1"/>
                </a:solidFill>
              </a:rPr>
              <a:t>o_synchak@ucu.edu.ua</a:t>
            </a:r>
            <a:endParaRPr sz="1400" dirty="0">
              <a:solidFill>
                <a:schemeClr val="tx1"/>
              </a:solidFill>
            </a:endParaRPr>
          </a:p>
        </p:txBody>
      </p:sp>
      <p:pic>
        <p:nvPicPr>
          <p:cNvPr id="3" name="Рисунок 2" descr="Зображення, що містить одежа, Обличчя людини, особа, піджак&#10;&#10;Автоматично згенерований опис">
            <a:extLst>
              <a:ext uri="{FF2B5EF4-FFF2-40B4-BE49-F238E27FC236}">
                <a16:creationId xmlns:a16="http://schemas.microsoft.com/office/drawing/2014/main" id="{1D8C1989-B704-3E6F-C8BF-E253597C1D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8823" y="3582176"/>
            <a:ext cx="4200739" cy="233502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46293" y="634974"/>
            <a:ext cx="6500940" cy="80791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"Alphabet of Feminine Personal Nouns" </a:t>
            </a:r>
            <a:endParaRPr lang="uk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  <a:p>
            <a:pPr algn="ctr"/>
            <a:r>
              <a:rPr lang="en-GB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(behindthenews.ua)</a:t>
            </a:r>
            <a:r>
              <a:rPr lang="uk-UA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 – 1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06 items</a:t>
            </a:r>
            <a:endParaRPr lang="uk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FADE97D-261B-4AF4-7769-DE15104848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2700"/>
          <a:stretch/>
        </p:blipFill>
        <p:spPr>
          <a:xfrm>
            <a:off x="1115616" y="1838239"/>
            <a:ext cx="7594450" cy="440286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1B2009-16DC-E55F-06B1-9D3058083B2C}"/>
              </a:ext>
            </a:extLst>
          </p:cNvPr>
          <p:cNvSpPr txBox="1">
            <a:spLocks/>
          </p:cNvSpPr>
          <p:nvPr/>
        </p:nvSpPr>
        <p:spPr>
          <a:xfrm>
            <a:off x="115526" y="861371"/>
            <a:ext cx="1566174" cy="408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 fontScale="4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Century Gothic"/>
              <a:buNone/>
              <a:defRPr sz="36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300" b="1" dirty="0"/>
              <a:t>Sources</a:t>
            </a:r>
            <a:br>
              <a:rPr lang="en-US" sz="2700" dirty="0"/>
            </a:br>
            <a:endParaRPr lang="uk-UA" sz="2700" dirty="0"/>
          </a:p>
        </p:txBody>
      </p:sp>
      <p:pic>
        <p:nvPicPr>
          <p:cNvPr id="6" name="Графіка 5" descr="Badge with solid fill">
            <a:extLst>
              <a:ext uri="{FF2B5EF4-FFF2-40B4-BE49-F238E27FC236}">
                <a16:creationId xmlns:a16="http://schemas.microsoft.com/office/drawing/2014/main" id="{2239163D-E5FC-8ABE-2D0F-237F549C54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55201" y="600214"/>
            <a:ext cx="465395" cy="465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238730"/>
      </p:ext>
    </p:extLst>
  </p:cSld>
  <p:clrMapOvr>
    <a:masterClrMapping/>
  </p:clrMapOvr>
  <p:transition advTm="50768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484DA7-EBB4-8383-4C3A-4D882FF9E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648" y="239842"/>
            <a:ext cx="7242812" cy="1568331"/>
          </a:xfrm>
        </p:spPr>
        <p:txBody>
          <a:bodyPr>
            <a:normAutofit fontScale="90000"/>
          </a:bodyPr>
          <a:lstStyle/>
          <a:p>
            <a:r>
              <a:rPr lang="en-US" dirty="0"/>
              <a:t>A dictionary entry in the "Alphabet of Feminine Personal Nouns“ (behindthenews.ua, 2022) </a:t>
            </a:r>
            <a:endParaRPr lang="uk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F4CE074-8750-88F5-E75F-3CEFA7E284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115" y="2110783"/>
            <a:ext cx="4526672" cy="156833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C5A128A-8E17-A9AC-EDDB-557748BFE1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492" t="24801" b="60994"/>
          <a:stretch/>
        </p:blipFill>
        <p:spPr>
          <a:xfrm>
            <a:off x="1115616" y="4942259"/>
            <a:ext cx="5590929" cy="891733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A674DE06-4A81-4B43-2E34-9A1E085858BA}"/>
              </a:ext>
            </a:extLst>
          </p:cNvPr>
          <p:cNvSpPr txBox="1">
            <a:spLocks/>
          </p:cNvSpPr>
          <p:nvPr/>
        </p:nvSpPr>
        <p:spPr>
          <a:xfrm>
            <a:off x="107504" y="823812"/>
            <a:ext cx="1566174" cy="408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 fontScale="4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Century Gothic"/>
              <a:buNone/>
              <a:defRPr sz="36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300" b="1" dirty="0"/>
              <a:t>Sources</a:t>
            </a:r>
            <a:br>
              <a:rPr lang="en-US" sz="2700" dirty="0"/>
            </a:br>
            <a:endParaRPr lang="uk-UA" sz="27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38C6791-73D4-0042-A7C6-A801A063657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006" t="3627" r="11258"/>
          <a:stretch/>
        </p:blipFill>
        <p:spPr>
          <a:xfrm>
            <a:off x="4808514" y="2097053"/>
            <a:ext cx="4239470" cy="2460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5651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8B63CD-08B1-CFBA-76C0-C615446F0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4" y="417444"/>
            <a:ext cx="7458836" cy="1031540"/>
          </a:xfrm>
        </p:spPr>
        <p:txBody>
          <a:bodyPr>
            <a:normAutofit fontScale="90000"/>
          </a:bodyPr>
          <a:lstStyle/>
          <a:p>
            <a:r>
              <a:rPr lang="en-US" dirty="0"/>
              <a:t>GRAC-16's unlemmatized military feminine personal nouns (28 titles)</a:t>
            </a:r>
            <a:endParaRPr lang="uk-UA" dirty="0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409553F-0D13-7FF2-36B0-2B0274757D03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2987824" y="1862826"/>
            <a:ext cx="5904656" cy="4518502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n-US" dirty="0"/>
              <a:t>CQL query according to the most productive suffixes</a:t>
            </a:r>
          </a:p>
          <a:p>
            <a:pPr marL="428625" lvl="1" indent="0">
              <a:buNone/>
            </a:pPr>
            <a:r>
              <a:rPr lang="en-US" dirty="0"/>
              <a:t>[tag=″</a:t>
            </a:r>
            <a:r>
              <a:rPr lang="en-US" dirty="0" err="1"/>
              <a:t>noun:anim</a:t>
            </a:r>
            <a:r>
              <a:rPr lang="en-US" dirty="0"/>
              <a:t>.*″&amp;lemma=″.*</a:t>
            </a:r>
            <a:r>
              <a:rPr lang="uk-UA" dirty="0"/>
              <a:t>ка″]</a:t>
            </a:r>
          </a:p>
          <a:p>
            <a:pPr marL="428625" lvl="1" indent="0">
              <a:buNone/>
            </a:pPr>
            <a:r>
              <a:rPr lang="uk-UA" dirty="0"/>
              <a:t>[</a:t>
            </a:r>
            <a:r>
              <a:rPr lang="en-US" dirty="0"/>
              <a:t>tag=″</a:t>
            </a:r>
            <a:r>
              <a:rPr lang="en-US" dirty="0" err="1"/>
              <a:t>noun:anim</a:t>
            </a:r>
            <a:r>
              <a:rPr lang="en-US" dirty="0"/>
              <a:t>.*″&amp;lemma=″.*</a:t>
            </a:r>
            <a:r>
              <a:rPr lang="uk-UA" dirty="0" err="1"/>
              <a:t>иця</a:t>
            </a:r>
            <a:r>
              <a:rPr lang="uk-UA" dirty="0"/>
              <a:t>″]</a:t>
            </a:r>
          </a:p>
          <a:p>
            <a:pPr marL="428625" lvl="1" indent="0">
              <a:buNone/>
            </a:pPr>
            <a:r>
              <a:rPr lang="uk-UA" dirty="0"/>
              <a:t>[</a:t>
            </a:r>
            <a:r>
              <a:rPr lang="en-US" dirty="0"/>
              <a:t>tag=″</a:t>
            </a:r>
            <a:r>
              <a:rPr lang="en-US" dirty="0" err="1"/>
              <a:t>noun:anim</a:t>
            </a:r>
            <a:r>
              <a:rPr lang="en-US" dirty="0"/>
              <a:t>.*″&amp;lemma=″.*</a:t>
            </a:r>
            <a:r>
              <a:rPr lang="uk-UA" dirty="0" err="1"/>
              <a:t>иня</a:t>
            </a:r>
            <a:r>
              <a:rPr lang="uk-UA" dirty="0"/>
              <a:t>″]</a:t>
            </a:r>
          </a:p>
          <a:p>
            <a:pPr marL="428625" lvl="1" indent="0">
              <a:buNone/>
            </a:pPr>
            <a:endParaRPr lang="en-US" dirty="0"/>
          </a:p>
          <a:p>
            <a:pPr>
              <a:buFont typeface="+mj-lt"/>
              <a:buAutoNum type="arabicPeriod"/>
            </a:pPr>
            <a:r>
              <a:rPr lang="en-US" dirty="0"/>
              <a:t>CQL queries for regular expressions</a:t>
            </a:r>
          </a:p>
          <a:p>
            <a:pPr marL="428625" lvl="1" indent="0">
              <a:buNone/>
            </a:pPr>
            <a:r>
              <a:rPr lang="en-US" dirty="0"/>
              <a:t>[word=".*</a:t>
            </a:r>
            <a:r>
              <a:rPr lang="uk-UA" dirty="0" err="1"/>
              <a:t>демінер</a:t>
            </a:r>
            <a:r>
              <a:rPr lang="uk-UA" dirty="0"/>
              <a:t>(</a:t>
            </a:r>
            <a:r>
              <a:rPr lang="uk-UA" dirty="0" err="1"/>
              <a:t>ка|ку|кою|ки|ок|ками|кам</a:t>
            </a:r>
            <a:r>
              <a:rPr lang="uk-UA" dirty="0"/>
              <a:t>)"]</a:t>
            </a:r>
            <a:endParaRPr lang="en-US" dirty="0"/>
          </a:p>
          <a:p>
            <a:pPr marL="428625" lvl="1" indent="0">
              <a:buNone/>
            </a:pPr>
            <a:r>
              <a:rPr lang="en-US" dirty="0"/>
              <a:t>[word=".*</a:t>
            </a:r>
            <a:r>
              <a:rPr lang="uk-UA" dirty="0" err="1"/>
              <a:t>мінометниц</a:t>
            </a:r>
            <a:r>
              <a:rPr lang="uk-UA" dirty="0"/>
              <a:t>(</a:t>
            </a:r>
            <a:r>
              <a:rPr lang="uk-UA" dirty="0" err="1"/>
              <a:t>я|ю|ею|і|ь|ями|ям</a:t>
            </a:r>
            <a:r>
              <a:rPr lang="uk-UA" dirty="0"/>
              <a:t>)"]</a:t>
            </a:r>
            <a:endParaRPr lang="en-US" dirty="0"/>
          </a:p>
          <a:p>
            <a:pPr marL="428625" lvl="1" indent="0">
              <a:buNone/>
            </a:pPr>
            <a:endParaRPr lang="en-US" dirty="0"/>
          </a:p>
          <a:p>
            <a:pPr>
              <a:buFont typeface="+mj-lt"/>
              <a:buAutoNum type="arabicPeriod"/>
            </a:pPr>
            <a:r>
              <a:rPr lang="uk-UA" dirty="0"/>
              <a:t> </a:t>
            </a:r>
            <a:r>
              <a:rPr lang="en-US" dirty="0"/>
              <a:t>Illustrations from corpus</a:t>
            </a:r>
          </a:p>
          <a:p>
            <a:pPr>
              <a:buFont typeface="+mj-lt"/>
              <a:buAutoNum type="arabicPeriod"/>
            </a:pPr>
            <a:endParaRPr lang="uk-UA" dirty="0"/>
          </a:p>
        </p:txBody>
      </p:sp>
      <p:pic>
        <p:nvPicPr>
          <p:cNvPr id="6" name="Рисунок 5" descr="Зображення, що містить ескіз, малюнок, мистецтво, чорно-білий&#10;&#10;Автоматично згенерований опис">
            <a:extLst>
              <a:ext uri="{FF2B5EF4-FFF2-40B4-BE49-F238E27FC236}">
                <a16:creationId xmlns:a16="http://schemas.microsoft.com/office/drawing/2014/main" id="{D536D666-D8BA-DFE5-9574-78589D3BD6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475861"/>
            <a:ext cx="3033322" cy="170847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680F8BF-296F-21FC-2D56-1E67FB5776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56" y="755709"/>
            <a:ext cx="1614056" cy="480101"/>
          </a:xfrm>
          <a:prstGeom prst="rect">
            <a:avLst/>
          </a:prstGeom>
        </p:spPr>
      </p:pic>
      <p:pic>
        <p:nvPicPr>
          <p:cNvPr id="11" name="Графіка 10" descr="Badge 3 with solid fill">
            <a:extLst>
              <a:ext uri="{FF2B5EF4-FFF2-40B4-BE49-F238E27FC236}">
                <a16:creationId xmlns:a16="http://schemas.microsoft.com/office/drawing/2014/main" id="{F3BC0583-31B8-2FB9-52E2-437264E0C1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4440" y="559000"/>
            <a:ext cx="453224" cy="45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5604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03848" y="1945432"/>
            <a:ext cx="5526614" cy="4147864"/>
          </a:xfrm>
        </p:spPr>
        <p:txBody>
          <a:bodyPr>
            <a:normAutofit fontScale="92500" lnSpcReduction="20000"/>
          </a:bodyPr>
          <a:lstStyle/>
          <a:p>
            <a:pPr marL="428625" indent="-342900" algn="just">
              <a:buAutoNum type="arabicPeriod"/>
            </a:pPr>
            <a:r>
              <a:rPr lang="en-GB" dirty="0">
                <a:solidFill>
                  <a:schemeClr val="tx1"/>
                </a:solidFill>
                <a:latin typeface="+mj-lt"/>
                <a:ea typeface="Cambria" pitchFamily="18" charset="0"/>
              </a:rPr>
              <a:t>a woman directly participating in military actions: </a:t>
            </a:r>
            <a:r>
              <a:rPr lang="uk-UA" i="1" dirty="0" err="1">
                <a:solidFill>
                  <a:schemeClr val="tx1"/>
                </a:solidFill>
                <a:latin typeface="+mj-lt"/>
                <a:ea typeface="Cambria" pitchFamily="18" charset="0"/>
              </a:rPr>
              <a:t>сержантка</a:t>
            </a:r>
            <a:r>
              <a:rPr lang="uk-UA" dirty="0">
                <a:solidFill>
                  <a:schemeClr val="tx1"/>
                </a:solidFill>
                <a:latin typeface="+mj-lt"/>
                <a:ea typeface="Cambria" pitchFamily="18" charset="0"/>
              </a:rPr>
              <a:t> ‘(</a:t>
            </a:r>
            <a:r>
              <a:rPr lang="en-GB" dirty="0">
                <a:solidFill>
                  <a:schemeClr val="tx1"/>
                </a:solidFill>
                <a:latin typeface="+mj-lt"/>
                <a:ea typeface="Cambria" pitchFamily="18" charset="0"/>
              </a:rPr>
              <a:t>female) sergeant’, </a:t>
            </a:r>
            <a:r>
              <a:rPr lang="uk-UA" i="1" dirty="0" err="1">
                <a:solidFill>
                  <a:schemeClr val="tx1"/>
                </a:solidFill>
                <a:latin typeface="+mj-lt"/>
                <a:ea typeface="Cambria" pitchFamily="18" charset="0"/>
              </a:rPr>
              <a:t>танкістка</a:t>
            </a:r>
            <a:r>
              <a:rPr lang="uk-UA" dirty="0">
                <a:solidFill>
                  <a:schemeClr val="tx1"/>
                </a:solidFill>
                <a:latin typeface="+mj-lt"/>
                <a:ea typeface="Cambria" pitchFamily="18" charset="0"/>
              </a:rPr>
              <a:t> ‘</a:t>
            </a:r>
            <a:r>
              <a:rPr lang="en-GB" dirty="0" err="1">
                <a:solidFill>
                  <a:schemeClr val="tx1"/>
                </a:solidFill>
                <a:latin typeface="+mj-lt"/>
                <a:ea typeface="Cambria" pitchFamily="18" charset="0"/>
              </a:rPr>
              <a:t>tankwoman</a:t>
            </a:r>
            <a:r>
              <a:rPr lang="en-GB" dirty="0">
                <a:solidFill>
                  <a:schemeClr val="tx1"/>
                </a:solidFill>
                <a:latin typeface="+mj-lt"/>
                <a:ea typeface="Cambria" pitchFamily="18" charset="0"/>
              </a:rPr>
              <a:t>’ etc.; </a:t>
            </a:r>
          </a:p>
          <a:p>
            <a:pPr marL="428625" indent="-342900" algn="just">
              <a:buAutoNum type="arabicPeriod"/>
            </a:pPr>
            <a:r>
              <a:rPr lang="en-GB" dirty="0">
                <a:solidFill>
                  <a:schemeClr val="tx1"/>
                </a:solidFill>
                <a:latin typeface="+mj-lt"/>
                <a:ea typeface="Cambria" pitchFamily="18" charset="0"/>
              </a:rPr>
              <a:t>a woman who serves in the supply and assistance link of the army: </a:t>
            </a:r>
            <a:r>
              <a:rPr lang="uk-UA" i="1" dirty="0">
                <a:solidFill>
                  <a:schemeClr val="tx1"/>
                </a:solidFill>
                <a:latin typeface="+mj-lt"/>
                <a:ea typeface="Cambria" pitchFamily="18" charset="0"/>
              </a:rPr>
              <a:t>волонтерка</a:t>
            </a:r>
            <a:r>
              <a:rPr lang="uk-UA" dirty="0">
                <a:solidFill>
                  <a:schemeClr val="tx1"/>
                </a:solidFill>
                <a:latin typeface="+mj-lt"/>
                <a:ea typeface="Cambria" pitchFamily="18" charset="0"/>
              </a:rPr>
              <a:t> ‘(</a:t>
            </a:r>
            <a:r>
              <a:rPr lang="en-GB" dirty="0">
                <a:solidFill>
                  <a:schemeClr val="tx1"/>
                </a:solidFill>
                <a:latin typeface="+mj-lt"/>
                <a:ea typeface="Cambria" pitchFamily="18" charset="0"/>
              </a:rPr>
              <a:t>female) volunteer’, </a:t>
            </a:r>
            <a:r>
              <a:rPr lang="uk-UA" i="1" dirty="0">
                <a:solidFill>
                  <a:schemeClr val="tx1"/>
                </a:solidFill>
                <a:latin typeface="+mj-lt"/>
                <a:ea typeface="Cambria" pitchFamily="18" charset="0"/>
              </a:rPr>
              <a:t>парамедиця</a:t>
            </a:r>
            <a:r>
              <a:rPr lang="uk-UA" dirty="0">
                <a:solidFill>
                  <a:schemeClr val="tx1"/>
                </a:solidFill>
                <a:latin typeface="+mj-lt"/>
                <a:ea typeface="Cambria" pitchFamily="18" charset="0"/>
              </a:rPr>
              <a:t> ‘(</a:t>
            </a:r>
            <a:r>
              <a:rPr lang="en-GB" dirty="0">
                <a:solidFill>
                  <a:schemeClr val="tx1"/>
                </a:solidFill>
                <a:latin typeface="+mj-lt"/>
                <a:ea typeface="Cambria" pitchFamily="18" charset="0"/>
              </a:rPr>
              <a:t>female) paramedic’ etc.; </a:t>
            </a:r>
          </a:p>
          <a:p>
            <a:pPr marL="428625" indent="-342900" algn="just">
              <a:buAutoNum type="arabicPeriod"/>
            </a:pPr>
            <a:r>
              <a:rPr lang="en-GB" dirty="0">
                <a:solidFill>
                  <a:schemeClr val="tx1"/>
                </a:solidFill>
                <a:latin typeface="+mj-lt"/>
                <a:ea typeface="Cambria" pitchFamily="18" charset="0"/>
              </a:rPr>
              <a:t>a woman involved in or affected by war: </a:t>
            </a:r>
            <a:r>
              <a:rPr lang="uk-UA" i="1" dirty="0">
                <a:solidFill>
                  <a:schemeClr val="tx1"/>
                </a:solidFill>
                <a:latin typeface="+mj-lt"/>
                <a:ea typeface="Cambria" pitchFamily="18" charset="0"/>
              </a:rPr>
              <a:t>партизанка </a:t>
            </a:r>
            <a:r>
              <a:rPr lang="uk-UA" dirty="0">
                <a:solidFill>
                  <a:schemeClr val="tx1"/>
                </a:solidFill>
                <a:latin typeface="+mj-lt"/>
                <a:ea typeface="Cambria" pitchFamily="18" charset="0"/>
              </a:rPr>
              <a:t>‘(</a:t>
            </a:r>
            <a:r>
              <a:rPr lang="en-GB" dirty="0">
                <a:solidFill>
                  <a:schemeClr val="tx1"/>
                </a:solidFill>
                <a:latin typeface="+mj-lt"/>
                <a:ea typeface="Cambria" pitchFamily="18" charset="0"/>
              </a:rPr>
              <a:t>female) partisan’, </a:t>
            </a:r>
            <a:r>
              <a:rPr lang="uk-UA" i="1" dirty="0">
                <a:solidFill>
                  <a:schemeClr val="tx1"/>
                </a:solidFill>
                <a:latin typeface="+mj-lt"/>
                <a:ea typeface="Cambria" pitchFamily="18" charset="0"/>
              </a:rPr>
              <a:t>заручниця</a:t>
            </a:r>
            <a:r>
              <a:rPr lang="uk-UA" dirty="0">
                <a:solidFill>
                  <a:schemeClr val="tx1"/>
                </a:solidFill>
                <a:latin typeface="+mj-lt"/>
                <a:ea typeface="Cambria" pitchFamily="18" charset="0"/>
              </a:rPr>
              <a:t> ‘</a:t>
            </a:r>
            <a:r>
              <a:rPr lang="en-GB" dirty="0">
                <a:solidFill>
                  <a:schemeClr val="tx1"/>
                </a:solidFill>
                <a:latin typeface="+mj-lt"/>
                <a:ea typeface="Cambria" pitchFamily="18" charset="0"/>
              </a:rPr>
              <a:t>hostage’ etc. </a:t>
            </a:r>
            <a:endParaRPr lang="uk-UA" dirty="0">
              <a:solidFill>
                <a:schemeClr val="tx1"/>
              </a:solidFill>
              <a:latin typeface="+mj-lt"/>
              <a:ea typeface="Cambria" pitchFamily="18" charset="0"/>
            </a:endParaRPr>
          </a:p>
          <a:p>
            <a:pPr marL="85725" indent="0" algn="just">
              <a:buNone/>
            </a:pPr>
            <a:endParaRPr lang="en-GB" dirty="0">
              <a:solidFill>
                <a:schemeClr val="tx1"/>
              </a:solidFill>
              <a:latin typeface="+mj-lt"/>
              <a:ea typeface="Cambria" pitchFamily="18" charset="0"/>
            </a:endParaRPr>
          </a:p>
          <a:p>
            <a:pPr marL="85725" indent="0" algn="just">
              <a:buNone/>
            </a:pPr>
            <a:r>
              <a:rPr lang="en-GB" dirty="0">
                <a:solidFill>
                  <a:schemeClr val="tx1"/>
                </a:solidFill>
                <a:latin typeface="+mj-lt"/>
                <a:ea typeface="Cambria" pitchFamily="18" charset="0"/>
              </a:rPr>
              <a:t>Most of the terms (97%) refer to Ukrainian women and only 3% denote women engaged in the war from the Russian side: </a:t>
            </a:r>
            <a:r>
              <a:rPr lang="uk-UA" i="1" dirty="0" err="1">
                <a:solidFill>
                  <a:schemeClr val="tx1"/>
                </a:solidFill>
                <a:latin typeface="+mj-lt"/>
                <a:ea typeface="Cambria" pitchFamily="18" charset="0"/>
              </a:rPr>
              <a:t>гауляйтерка</a:t>
            </a:r>
            <a:r>
              <a:rPr lang="uk-UA" dirty="0">
                <a:solidFill>
                  <a:schemeClr val="tx1"/>
                </a:solidFill>
                <a:latin typeface="+mj-lt"/>
                <a:ea typeface="Cambria" pitchFamily="18" charset="0"/>
              </a:rPr>
              <a:t> ‘(</a:t>
            </a:r>
            <a:r>
              <a:rPr lang="en-GB" dirty="0">
                <a:solidFill>
                  <a:schemeClr val="tx1"/>
                </a:solidFill>
                <a:latin typeface="+mj-lt"/>
                <a:ea typeface="Cambria" pitchFamily="18" charset="0"/>
              </a:rPr>
              <a:t>female) gauleiter’, </a:t>
            </a:r>
            <a:r>
              <a:rPr lang="uk-UA" i="1" dirty="0" err="1">
                <a:solidFill>
                  <a:schemeClr val="tx1"/>
                </a:solidFill>
                <a:latin typeface="+mj-lt"/>
                <a:ea typeface="Cambria" pitchFamily="18" charset="0"/>
              </a:rPr>
              <a:t>окупантка</a:t>
            </a:r>
            <a:r>
              <a:rPr lang="uk-UA" dirty="0">
                <a:solidFill>
                  <a:schemeClr val="tx1"/>
                </a:solidFill>
                <a:latin typeface="+mj-lt"/>
                <a:ea typeface="Cambria" pitchFamily="18" charset="0"/>
              </a:rPr>
              <a:t> ‘(</a:t>
            </a:r>
            <a:r>
              <a:rPr lang="en-GB" dirty="0">
                <a:solidFill>
                  <a:schemeClr val="tx1"/>
                </a:solidFill>
                <a:latin typeface="+mj-lt"/>
                <a:ea typeface="Cambria" pitchFamily="18" charset="0"/>
              </a:rPr>
              <a:t>female) occupant’, </a:t>
            </a:r>
            <a:r>
              <a:rPr lang="uk-UA" i="1" dirty="0" err="1">
                <a:solidFill>
                  <a:schemeClr val="tx1"/>
                </a:solidFill>
                <a:latin typeface="+mj-lt"/>
                <a:ea typeface="Cambria" pitchFamily="18" charset="0"/>
              </a:rPr>
              <a:t>ополченка</a:t>
            </a:r>
            <a:r>
              <a:rPr lang="uk-UA" dirty="0">
                <a:solidFill>
                  <a:schemeClr val="tx1"/>
                </a:solidFill>
                <a:latin typeface="+mj-lt"/>
                <a:ea typeface="Cambria" pitchFamily="18" charset="0"/>
              </a:rPr>
              <a:t> ‘(</a:t>
            </a:r>
            <a:r>
              <a:rPr lang="en-GB" dirty="0">
                <a:solidFill>
                  <a:schemeClr val="tx1"/>
                </a:solidFill>
                <a:latin typeface="+mj-lt"/>
                <a:ea typeface="Cambria" pitchFamily="18" charset="0"/>
              </a:rPr>
              <a:t>female) member of a pro-Russian militia or paramilitary group’, </a:t>
            </a:r>
            <a:r>
              <a:rPr lang="uk-UA" i="1" dirty="0">
                <a:solidFill>
                  <a:schemeClr val="tx1"/>
                </a:solidFill>
                <a:latin typeface="+mj-lt"/>
                <a:ea typeface="Cambria" pitchFamily="18" charset="0"/>
              </a:rPr>
              <a:t>бойовичка</a:t>
            </a:r>
            <a:r>
              <a:rPr lang="uk-UA" dirty="0">
                <a:solidFill>
                  <a:schemeClr val="tx1"/>
                </a:solidFill>
                <a:latin typeface="+mj-lt"/>
                <a:ea typeface="Cambria" pitchFamily="18" charset="0"/>
              </a:rPr>
              <a:t> ‘(</a:t>
            </a:r>
            <a:r>
              <a:rPr lang="en-GB" dirty="0">
                <a:solidFill>
                  <a:schemeClr val="tx1"/>
                </a:solidFill>
                <a:latin typeface="+mj-lt"/>
                <a:ea typeface="Cambria" pitchFamily="18" charset="0"/>
              </a:rPr>
              <a:t>female) combatant fighting in the side of the Russian occupation’.</a:t>
            </a:r>
            <a:endParaRPr lang="uk-UA" dirty="0">
              <a:solidFill>
                <a:schemeClr val="tx1"/>
              </a:solidFill>
              <a:latin typeface="+mj-lt"/>
              <a:ea typeface="Cambria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D8E3DC-A4BF-1CF7-5DEA-0C859A64FD59}"/>
              </a:ext>
            </a:extLst>
          </p:cNvPr>
          <p:cNvSpPr txBox="1"/>
          <p:nvPr/>
        </p:nvSpPr>
        <p:spPr>
          <a:xfrm>
            <a:off x="1403648" y="483263"/>
            <a:ext cx="747083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Century Gothic" panose="020B0502020202020204" pitchFamily="34" charset="0"/>
              </a:rPr>
              <a:t>Military Feminine Personal Nouns – 134 items </a:t>
            </a:r>
          </a:p>
        </p:txBody>
      </p:sp>
      <p:pic>
        <p:nvPicPr>
          <p:cNvPr id="7" name="Рисунок 6" descr="Зображення, що містить зброя, камуфляж, військові, армія&#10;&#10;Автоматично згенерований опис">
            <a:extLst>
              <a:ext uri="{FF2B5EF4-FFF2-40B4-BE49-F238E27FC236}">
                <a16:creationId xmlns:a16="http://schemas.microsoft.com/office/drawing/2014/main" id="{9B5FC92B-F2F1-3B0D-9F42-A719DFA6B5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2149013"/>
            <a:ext cx="3197354" cy="2559973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D1C619DC-9382-2297-007E-147C9286FF83}"/>
              </a:ext>
            </a:extLst>
          </p:cNvPr>
          <p:cNvSpPr txBox="1">
            <a:spLocks/>
          </p:cNvSpPr>
          <p:nvPr/>
        </p:nvSpPr>
        <p:spPr>
          <a:xfrm>
            <a:off x="396" y="836712"/>
            <a:ext cx="1566174" cy="408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 fontScale="4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Century Gothic"/>
              <a:buNone/>
              <a:defRPr sz="36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300" b="1" dirty="0"/>
              <a:t>Definition</a:t>
            </a:r>
            <a:br>
              <a:rPr lang="en-US" sz="2700" dirty="0"/>
            </a:br>
            <a:endParaRPr lang="uk-UA" sz="2700" dirty="0"/>
          </a:p>
        </p:txBody>
      </p:sp>
    </p:spTree>
    <p:extLst>
      <p:ext uri="{BB962C8B-B14F-4D97-AF65-F5344CB8AC3E}">
        <p14:creationId xmlns:p14="http://schemas.microsoft.com/office/powerpoint/2010/main" val="22889159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ACB2E8-9F96-BF12-B2C1-6F7BB35C7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640" y="292310"/>
            <a:ext cx="7560840" cy="1620819"/>
          </a:xfrm>
        </p:spPr>
        <p:txBody>
          <a:bodyPr>
            <a:normAutofit fontScale="90000"/>
          </a:bodyPr>
          <a:lstStyle/>
          <a:p>
            <a:r>
              <a:rPr lang="en-US" dirty="0"/>
              <a:t>It is not a linguistic fashion, but a response to social demands after 2014 and 2022  </a:t>
            </a:r>
            <a:endParaRPr lang="uk-UA" dirty="0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6B32110-496B-F63C-D1B7-50209F1EC0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12160" y="4653136"/>
            <a:ext cx="2778318" cy="1239602"/>
          </a:xfrm>
        </p:spPr>
        <p:txBody>
          <a:bodyPr>
            <a:normAutofit/>
          </a:bodyPr>
          <a:lstStyle/>
          <a:p>
            <a:pPr marL="85725" indent="0">
              <a:buNone/>
            </a:pPr>
            <a:endParaRPr lang="en-US" dirty="0"/>
          </a:p>
          <a:p>
            <a:pPr marL="85725" indent="0">
              <a:buNone/>
            </a:pPr>
            <a:endParaRPr lang="en-US" dirty="0"/>
          </a:p>
          <a:p>
            <a:pPr marL="85725" indent="0">
              <a:buNone/>
            </a:pPr>
            <a:endParaRPr lang="en-US" dirty="0"/>
          </a:p>
          <a:p>
            <a:pPr marL="85725" indent="0">
              <a:buNone/>
            </a:pPr>
            <a:endParaRPr lang="en-US" dirty="0"/>
          </a:p>
          <a:p>
            <a:pPr marL="85725" indent="0">
              <a:buNone/>
            </a:pPr>
            <a:endParaRPr lang="en-US" dirty="0"/>
          </a:p>
          <a:p>
            <a:pPr marL="85725" indent="0">
              <a:buNone/>
            </a:pPr>
            <a:endParaRPr lang="en-US" dirty="0"/>
          </a:p>
          <a:p>
            <a:pPr marL="85725" indent="0">
              <a:buNone/>
            </a:pPr>
            <a:endParaRPr lang="en-US" dirty="0"/>
          </a:p>
          <a:p>
            <a:pPr marL="85725" indent="0">
              <a:buNone/>
            </a:pPr>
            <a:endParaRPr lang="en-US" dirty="0"/>
          </a:p>
          <a:p>
            <a:pPr marL="85725" indent="0">
              <a:buNone/>
            </a:pPr>
            <a:endParaRPr lang="en-US" dirty="0"/>
          </a:p>
          <a:p>
            <a:pPr marL="85725" indent="0">
              <a:buNone/>
            </a:pPr>
            <a:endParaRPr lang="en-US" dirty="0"/>
          </a:p>
          <a:p>
            <a:pPr marL="85725" indent="0">
              <a:buNone/>
            </a:pPr>
            <a:endParaRPr lang="en-US" dirty="0"/>
          </a:p>
          <a:p>
            <a:pPr marL="85725" indent="0">
              <a:buNone/>
            </a:pPr>
            <a:endParaRPr lang="en-US" dirty="0"/>
          </a:p>
          <a:p>
            <a:pPr marL="85725" indent="0" algn="ctr">
              <a:buNone/>
            </a:pPr>
            <a:endParaRPr lang="en-US" sz="13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7" name="Діаграма 6">
            <a:extLst>
              <a:ext uri="{FF2B5EF4-FFF2-40B4-BE49-F238E27FC236}">
                <a16:creationId xmlns:a16="http://schemas.microsoft.com/office/drawing/2014/main" id="{592988D8-F45B-FB17-79E8-7A204E0E1A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28771775"/>
              </p:ext>
            </p:extLst>
          </p:nvPr>
        </p:nvGraphicFramePr>
        <p:xfrm>
          <a:off x="1817694" y="1989646"/>
          <a:ext cx="6426714" cy="45760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33421F7-B5D8-00DD-A788-1EB2EC85E976}"/>
              </a:ext>
            </a:extLst>
          </p:cNvPr>
          <p:cNvSpPr txBox="1"/>
          <p:nvPr/>
        </p:nvSpPr>
        <p:spPr>
          <a:xfrm>
            <a:off x="4746011" y="4828292"/>
            <a:ext cx="144016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100" i="1" dirty="0"/>
              <a:t>автоматниця</a:t>
            </a:r>
          </a:p>
          <a:p>
            <a:r>
              <a:rPr lang="uk-UA" sz="1100" i="1" dirty="0"/>
              <a:t>воячка</a:t>
            </a:r>
          </a:p>
          <a:p>
            <a:r>
              <a:rPr lang="uk-UA" sz="1100" i="1" dirty="0"/>
              <a:t>зенітниця</a:t>
            </a:r>
          </a:p>
          <a:p>
            <a:r>
              <a:rPr lang="uk-UA" sz="1100" i="1" dirty="0"/>
              <a:t>кулеметниця</a:t>
            </a:r>
          </a:p>
          <a:p>
            <a:r>
              <a:rPr lang="uk-UA" sz="1100" i="1" dirty="0"/>
              <a:t>фронтовичка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F49EBE-B6E5-C289-6AF3-E1ADECCC1B48}"/>
              </a:ext>
            </a:extLst>
          </p:cNvPr>
          <p:cNvSpPr txBox="1"/>
          <p:nvPr/>
        </p:nvSpPr>
        <p:spPr>
          <a:xfrm>
            <a:off x="6060170" y="4828292"/>
            <a:ext cx="2376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‘(female) sub-machine gunner’</a:t>
            </a:r>
            <a:endParaRPr lang="uk-UA" sz="1200" dirty="0"/>
          </a:p>
          <a:p>
            <a:r>
              <a:rPr lang="en-US" sz="1200" dirty="0"/>
              <a:t>‘virago’</a:t>
            </a:r>
            <a:endParaRPr lang="uk-UA" sz="1200" dirty="0"/>
          </a:p>
          <a:p>
            <a:r>
              <a:rPr lang="en-GB" sz="1200" dirty="0"/>
              <a:t>‘(female) antiair crafter’</a:t>
            </a:r>
          </a:p>
          <a:p>
            <a:r>
              <a:rPr lang="en-GB" sz="1200" dirty="0"/>
              <a:t>‘(female) machine-gunner’ ‘frontwoman’</a:t>
            </a:r>
            <a:endParaRPr lang="uk-UA" sz="1200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CA7FD757-ADD2-193A-87A8-24A917EE91CC}"/>
              </a:ext>
            </a:extLst>
          </p:cNvPr>
          <p:cNvSpPr txBox="1">
            <a:spLocks/>
          </p:cNvSpPr>
          <p:nvPr/>
        </p:nvSpPr>
        <p:spPr>
          <a:xfrm>
            <a:off x="107504" y="848497"/>
            <a:ext cx="1566174" cy="408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 fontScale="4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Century Gothic"/>
              <a:buNone/>
              <a:defRPr sz="36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300" b="1" dirty="0"/>
              <a:t>Results</a:t>
            </a:r>
            <a:br>
              <a:rPr lang="en-US" sz="2700" dirty="0"/>
            </a:br>
            <a:endParaRPr lang="uk-UA" sz="2700" dirty="0"/>
          </a:p>
        </p:txBody>
      </p:sp>
    </p:spTree>
    <p:extLst>
      <p:ext uri="{BB962C8B-B14F-4D97-AF65-F5344CB8AC3E}">
        <p14:creationId xmlns:p14="http://schemas.microsoft.com/office/powerpoint/2010/main" val="5260359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6B32110-496B-F63C-D1B7-50209F1EC0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15511" y="6102454"/>
            <a:ext cx="7416824" cy="845944"/>
          </a:xfrm>
        </p:spPr>
        <p:txBody>
          <a:bodyPr>
            <a:normAutofit/>
          </a:bodyPr>
          <a:lstStyle/>
          <a:p>
            <a:pPr marL="85725" indent="0">
              <a:buNone/>
            </a:pPr>
            <a:r>
              <a:rPr lang="en-US" i="1" dirty="0"/>
              <a:t>Servicewoman</a:t>
            </a:r>
            <a:r>
              <a:rPr lang="en-US" dirty="0"/>
              <a:t> and </a:t>
            </a:r>
            <a:r>
              <a:rPr lang="en-US" i="1" dirty="0"/>
              <a:t>(female) soldier</a:t>
            </a:r>
            <a:r>
              <a:rPr lang="en-US" dirty="0"/>
              <a:t>: the dynamics in news texts in GRAC</a:t>
            </a:r>
          </a:p>
          <a:p>
            <a:pPr marL="85725" indent="0">
              <a:buNone/>
            </a:pPr>
            <a:endParaRPr lang="en-US" dirty="0"/>
          </a:p>
          <a:p>
            <a:pPr marL="85725" indent="0">
              <a:buNone/>
            </a:pPr>
            <a:endParaRPr lang="en-US" dirty="0"/>
          </a:p>
          <a:p>
            <a:pPr marL="85725" indent="0">
              <a:buNone/>
            </a:pPr>
            <a:endParaRPr lang="en-US" dirty="0"/>
          </a:p>
          <a:p>
            <a:pPr marL="85725" indent="0">
              <a:buNone/>
            </a:pPr>
            <a:endParaRPr lang="en-US" dirty="0"/>
          </a:p>
          <a:p>
            <a:pPr marL="85725" indent="0">
              <a:buNone/>
            </a:pPr>
            <a:endParaRPr lang="en-US" dirty="0"/>
          </a:p>
          <a:p>
            <a:pPr marL="85725" indent="0">
              <a:buNone/>
            </a:pPr>
            <a:endParaRPr lang="en-US" dirty="0"/>
          </a:p>
          <a:p>
            <a:pPr marL="85725" indent="0">
              <a:buNone/>
            </a:pPr>
            <a:endParaRPr lang="en-US" dirty="0"/>
          </a:p>
          <a:p>
            <a:pPr marL="85725" indent="0">
              <a:buNone/>
            </a:pPr>
            <a:endParaRPr lang="en-US" dirty="0"/>
          </a:p>
          <a:p>
            <a:pPr marL="85725" indent="0">
              <a:buNone/>
            </a:pPr>
            <a:endParaRPr lang="en-US" dirty="0"/>
          </a:p>
          <a:p>
            <a:pPr marL="85725" indent="0">
              <a:buNone/>
            </a:pPr>
            <a:endParaRPr lang="en-US" dirty="0"/>
          </a:p>
          <a:p>
            <a:pPr marL="85725" indent="0" algn="ctr">
              <a:buNone/>
            </a:pPr>
            <a:endParaRPr lang="en-US" sz="13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4" name="Діаграма 3">
            <a:extLst>
              <a:ext uri="{FF2B5EF4-FFF2-40B4-BE49-F238E27FC236}">
                <a16:creationId xmlns:a16="http://schemas.microsoft.com/office/drawing/2014/main" id="{6A1F630E-FFA8-1DA8-62FB-0045BA11B9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4708540"/>
              </p:ext>
            </p:extLst>
          </p:nvPr>
        </p:nvGraphicFramePr>
        <p:xfrm>
          <a:off x="1673677" y="1700808"/>
          <a:ext cx="6054811" cy="4401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4CD1DB81-578A-F478-574B-7DF64F3C9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4836" y="440491"/>
            <a:ext cx="7561660" cy="1011509"/>
          </a:xfrm>
        </p:spPr>
        <p:txBody>
          <a:bodyPr>
            <a:noAutofit/>
          </a:bodyPr>
          <a:lstStyle/>
          <a:p>
            <a:pPr algn="ctr"/>
            <a:r>
              <a:rPr lang="en-US" sz="2100" i="1" dirty="0"/>
              <a:t>Servicewoman</a:t>
            </a:r>
            <a:r>
              <a:rPr lang="en-US" sz="2100" dirty="0"/>
              <a:t> (red) and </a:t>
            </a:r>
            <a:r>
              <a:rPr lang="en-US" sz="2100" i="1" dirty="0"/>
              <a:t>(female) soldier </a:t>
            </a:r>
            <a:r>
              <a:rPr lang="en-US" sz="2100" dirty="0"/>
              <a:t>(orange): the dynamics in news texts in GRAC</a:t>
            </a:r>
            <a:br>
              <a:rPr lang="en-US" sz="2100" dirty="0"/>
            </a:br>
            <a:endParaRPr lang="uk-UA" sz="210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EE6ED9-6EC2-F3D0-89BF-73AD0E302399}"/>
              </a:ext>
            </a:extLst>
          </p:cNvPr>
          <p:cNvSpPr txBox="1">
            <a:spLocks/>
          </p:cNvSpPr>
          <p:nvPr/>
        </p:nvSpPr>
        <p:spPr>
          <a:xfrm>
            <a:off x="107504" y="755546"/>
            <a:ext cx="1566174" cy="408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 fontScale="4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Century Gothic"/>
              <a:buNone/>
              <a:defRPr sz="36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300" b="1" dirty="0"/>
              <a:t>Results</a:t>
            </a:r>
            <a:br>
              <a:rPr lang="en-US" sz="2700" dirty="0"/>
            </a:br>
            <a:endParaRPr lang="uk-UA" sz="2700" dirty="0"/>
          </a:p>
        </p:txBody>
      </p:sp>
    </p:spTree>
    <p:extLst>
      <p:ext uri="{BB962C8B-B14F-4D97-AF65-F5344CB8AC3E}">
        <p14:creationId xmlns:p14="http://schemas.microsoft.com/office/powerpoint/2010/main" val="21386377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ACB2E8-9F96-BF12-B2C1-6F7BB35C7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256" y="5745602"/>
            <a:ext cx="8028384" cy="618407"/>
          </a:xfrm>
        </p:spPr>
        <p:txBody>
          <a:bodyPr>
            <a:noAutofit/>
          </a:bodyPr>
          <a:lstStyle/>
          <a:p>
            <a:r>
              <a:rPr lang="en-US" sz="1500" dirty="0"/>
              <a:t>If women are active in a war-related domain, then language acknowledges their achievements by offering certain feminine term.</a:t>
            </a:r>
            <a:endParaRPr lang="uk-UA" sz="1500" dirty="0"/>
          </a:p>
        </p:txBody>
      </p:sp>
      <p:graphicFrame>
        <p:nvGraphicFramePr>
          <p:cNvPr id="5" name="Діаграма 4">
            <a:extLst>
              <a:ext uri="{FF2B5EF4-FFF2-40B4-BE49-F238E27FC236}">
                <a16:creationId xmlns:a16="http://schemas.microsoft.com/office/drawing/2014/main" id="{6DBF20D9-DF29-0C7E-3021-B58B217B7A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11568277"/>
              </p:ext>
            </p:extLst>
          </p:nvPr>
        </p:nvGraphicFramePr>
        <p:xfrm>
          <a:off x="1169779" y="1327237"/>
          <a:ext cx="7362661" cy="4360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22179B8-B447-052D-2FC3-69FC6F31A7EE}"/>
              </a:ext>
            </a:extLst>
          </p:cNvPr>
          <p:cNvSpPr txBox="1"/>
          <p:nvPr/>
        </p:nvSpPr>
        <p:spPr>
          <a:xfrm>
            <a:off x="1418215" y="1860310"/>
            <a:ext cx="13681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i="1" dirty="0" err="1"/>
              <a:t>офіцерка</a:t>
            </a:r>
            <a:endParaRPr lang="uk-UA" sz="1200" i="1" dirty="0"/>
          </a:p>
          <a:p>
            <a:r>
              <a:rPr lang="uk-UA" sz="1200" dirty="0"/>
              <a:t>‘(</a:t>
            </a:r>
            <a:r>
              <a:rPr lang="en-GB" sz="1200" dirty="0"/>
              <a:t>female) officer’</a:t>
            </a:r>
          </a:p>
          <a:p>
            <a:endParaRPr lang="en-GB" sz="1200" dirty="0"/>
          </a:p>
          <a:p>
            <a:r>
              <a:rPr lang="uk-UA" sz="1200" i="1" dirty="0"/>
              <a:t>полковниця</a:t>
            </a:r>
          </a:p>
          <a:p>
            <a:r>
              <a:rPr lang="uk-UA" sz="1200" dirty="0"/>
              <a:t>‘(</a:t>
            </a:r>
            <a:r>
              <a:rPr lang="en-GB" sz="1200" dirty="0"/>
              <a:t>female) colonel’</a:t>
            </a:r>
          </a:p>
          <a:p>
            <a:endParaRPr lang="en-GB" sz="1200" dirty="0"/>
          </a:p>
          <a:p>
            <a:r>
              <a:rPr lang="uk-UA" sz="1200" i="1" dirty="0" err="1"/>
              <a:t>лейтенантка</a:t>
            </a:r>
            <a:endParaRPr lang="uk-UA" sz="1200" i="1" dirty="0"/>
          </a:p>
          <a:p>
            <a:r>
              <a:rPr lang="uk-UA" sz="1200" dirty="0"/>
              <a:t>‘(</a:t>
            </a:r>
            <a:r>
              <a:rPr lang="en-GB" sz="1200" dirty="0"/>
              <a:t>female) lieutenant’</a:t>
            </a:r>
          </a:p>
          <a:p>
            <a:endParaRPr lang="en-GB" sz="1200" dirty="0"/>
          </a:p>
          <a:p>
            <a:r>
              <a:rPr lang="uk-UA" sz="1200" i="1" dirty="0" err="1"/>
              <a:t>генералка</a:t>
            </a:r>
            <a:endParaRPr lang="uk-UA" sz="1200" i="1" dirty="0"/>
          </a:p>
          <a:p>
            <a:r>
              <a:rPr lang="uk-UA" sz="1200" dirty="0"/>
              <a:t>‘(</a:t>
            </a:r>
            <a:r>
              <a:rPr lang="en-GB" sz="1200" dirty="0"/>
              <a:t>female) general’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2FFAEDD7-F4E6-51FB-96DE-F5629EE31768}"/>
              </a:ext>
            </a:extLst>
          </p:cNvPr>
          <p:cNvSpPr txBox="1">
            <a:spLocks/>
          </p:cNvSpPr>
          <p:nvPr/>
        </p:nvSpPr>
        <p:spPr>
          <a:xfrm>
            <a:off x="245442" y="861551"/>
            <a:ext cx="1566174" cy="408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 fontScale="4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Century Gothic"/>
              <a:buNone/>
              <a:defRPr sz="36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300" b="1" dirty="0"/>
              <a:t>Results</a:t>
            </a:r>
            <a:br>
              <a:rPr lang="en-US" sz="2700" dirty="0"/>
            </a:br>
            <a:endParaRPr lang="uk-UA" sz="27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4736E1-41F6-325F-8E06-E9FEE036AE6D}"/>
              </a:ext>
            </a:extLst>
          </p:cNvPr>
          <p:cNvSpPr txBox="1"/>
          <p:nvPr/>
        </p:nvSpPr>
        <p:spPr>
          <a:xfrm>
            <a:off x="1439721" y="496240"/>
            <a:ext cx="745883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/>
              <a:t>Lexico</a:t>
            </a:r>
            <a:r>
              <a:rPr lang="en-US" sz="2400" dirty="0"/>
              <a:t>-semantic groups of military feminine personal nouns (134 items)</a:t>
            </a:r>
            <a:endParaRPr lang="uk-UA" sz="2400" dirty="0"/>
          </a:p>
        </p:txBody>
      </p:sp>
      <p:sp>
        <p:nvSpPr>
          <p:cNvPr id="7" name="Права фігурна дужка 6">
            <a:extLst>
              <a:ext uri="{FF2B5EF4-FFF2-40B4-BE49-F238E27FC236}">
                <a16:creationId xmlns:a16="http://schemas.microsoft.com/office/drawing/2014/main" id="{25C23019-A097-9D0C-1EFE-BC0AF12E4298}"/>
              </a:ext>
            </a:extLst>
          </p:cNvPr>
          <p:cNvSpPr/>
          <p:nvPr/>
        </p:nvSpPr>
        <p:spPr>
          <a:xfrm rot="5400000">
            <a:off x="3020231" y="3229141"/>
            <a:ext cx="241220" cy="318635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 sz="1050"/>
          </a:p>
        </p:txBody>
      </p:sp>
    </p:spTree>
    <p:extLst>
      <p:ext uri="{BB962C8B-B14F-4D97-AF65-F5344CB8AC3E}">
        <p14:creationId xmlns:p14="http://schemas.microsoft.com/office/powerpoint/2010/main" val="4572437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ACB2E8-9F96-BF12-B2C1-6F7BB35C7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4311" y="568903"/>
            <a:ext cx="7704856" cy="560598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Feminization of Ukrainian military ranks</a:t>
            </a:r>
            <a:endParaRPr lang="uk-UA" sz="3200" dirty="0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6B32110-496B-F63C-D1B7-50209F1EC0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23628" y="5346745"/>
            <a:ext cx="7296819" cy="560598"/>
          </a:xfrm>
        </p:spPr>
        <p:txBody>
          <a:bodyPr>
            <a:normAutofit/>
          </a:bodyPr>
          <a:lstStyle/>
          <a:p>
            <a:pPr marL="85725" indent="0">
              <a:buNone/>
            </a:pPr>
            <a:endParaRPr lang="en-US" dirty="0"/>
          </a:p>
          <a:p>
            <a:pPr marL="85725" indent="0">
              <a:buNone/>
            </a:pPr>
            <a:endParaRPr lang="en-US" dirty="0"/>
          </a:p>
          <a:p>
            <a:pPr marL="85725" indent="0">
              <a:buNone/>
            </a:pPr>
            <a:endParaRPr lang="en-US" dirty="0"/>
          </a:p>
          <a:p>
            <a:pPr marL="85725" indent="0">
              <a:buNone/>
            </a:pPr>
            <a:endParaRPr lang="en-US" dirty="0"/>
          </a:p>
          <a:p>
            <a:pPr marL="85725" indent="0">
              <a:buNone/>
            </a:pPr>
            <a:endParaRPr lang="en-US" dirty="0"/>
          </a:p>
          <a:p>
            <a:pPr marL="85725" indent="0">
              <a:buNone/>
            </a:pPr>
            <a:endParaRPr lang="en-US" dirty="0"/>
          </a:p>
          <a:p>
            <a:pPr marL="85725" indent="0">
              <a:buNone/>
            </a:pPr>
            <a:endParaRPr lang="en-US" dirty="0"/>
          </a:p>
          <a:p>
            <a:pPr marL="85725" indent="0">
              <a:buNone/>
            </a:pPr>
            <a:endParaRPr lang="en-US" dirty="0"/>
          </a:p>
          <a:p>
            <a:pPr marL="85725" indent="0">
              <a:buNone/>
            </a:pPr>
            <a:endParaRPr lang="en-US" dirty="0"/>
          </a:p>
          <a:p>
            <a:pPr marL="85725" indent="0" algn="ctr">
              <a:buNone/>
            </a:pPr>
            <a:endParaRPr lang="en-US" sz="13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2FFAEDD7-F4E6-51FB-96DE-F5629EE31768}"/>
              </a:ext>
            </a:extLst>
          </p:cNvPr>
          <p:cNvSpPr txBox="1">
            <a:spLocks/>
          </p:cNvSpPr>
          <p:nvPr/>
        </p:nvSpPr>
        <p:spPr>
          <a:xfrm>
            <a:off x="136838" y="820305"/>
            <a:ext cx="1566174" cy="408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 fontScale="4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Century Gothic"/>
              <a:buNone/>
              <a:defRPr sz="36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300" b="1" dirty="0"/>
              <a:t>Results</a:t>
            </a:r>
            <a:br>
              <a:rPr lang="en-US" sz="2700" dirty="0"/>
            </a:br>
            <a:endParaRPr lang="uk-UA" sz="2700" dirty="0"/>
          </a:p>
        </p:txBody>
      </p:sp>
      <p:pic>
        <p:nvPicPr>
          <p:cNvPr id="8" name="Рисунок 7" descr="Зображення, що містить текст, алкоголь, пляшка, вино&#10;&#10;Автоматично згенерований опис">
            <a:extLst>
              <a:ext uri="{FF2B5EF4-FFF2-40B4-BE49-F238E27FC236}">
                <a16:creationId xmlns:a16="http://schemas.microsoft.com/office/drawing/2014/main" id="{BDB6B48C-203D-587C-3791-B27B11EEC0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9647" y="1439854"/>
            <a:ext cx="3925786" cy="3344188"/>
          </a:xfrm>
          <a:prstGeom prst="rect">
            <a:avLst/>
          </a:prstGeom>
        </p:spPr>
      </p:pic>
      <p:sp>
        <p:nvSpPr>
          <p:cNvPr id="4" name="Місце для тексту 2">
            <a:extLst>
              <a:ext uri="{FF2B5EF4-FFF2-40B4-BE49-F238E27FC236}">
                <a16:creationId xmlns:a16="http://schemas.microsoft.com/office/drawing/2014/main" id="{8EFDEE86-2AFF-ACF1-661E-A890E00F1AE7}"/>
              </a:ext>
            </a:extLst>
          </p:cNvPr>
          <p:cNvSpPr txBox="1">
            <a:spLocks/>
          </p:cNvSpPr>
          <p:nvPr/>
        </p:nvSpPr>
        <p:spPr>
          <a:xfrm>
            <a:off x="899349" y="4512279"/>
            <a:ext cx="4150298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🠶"/>
              <a:defRPr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🠶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🠶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85725" indent="0" algn="just">
              <a:buNone/>
            </a:pPr>
            <a:r>
              <a:rPr lang="en-US" sz="1350" b="1" dirty="0" err="1"/>
              <a:t>Andronymic</a:t>
            </a:r>
            <a:r>
              <a:rPr lang="en-US" sz="1350" b="1" dirty="0"/>
              <a:t> titles                   Rank of women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uk-UA" sz="1400" i="1" dirty="0"/>
              <a:t>солдатка</a:t>
            </a:r>
            <a:r>
              <a:rPr lang="uk-UA" sz="1400" dirty="0"/>
              <a:t> ‘(</a:t>
            </a:r>
            <a:r>
              <a:rPr lang="en-GB" sz="1400" dirty="0"/>
              <a:t>female) soldier’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uk-UA" sz="1400" i="1" dirty="0"/>
              <a:t>полковниця</a:t>
            </a:r>
            <a:r>
              <a:rPr lang="uk-UA" sz="1400" dirty="0"/>
              <a:t> ‘(</a:t>
            </a:r>
            <a:r>
              <a:rPr lang="en-GB" sz="1400" dirty="0"/>
              <a:t>female) colonel’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uk-UA" sz="1400" i="1" dirty="0"/>
              <a:t>підполковниця</a:t>
            </a:r>
            <a:r>
              <a:rPr lang="uk-UA" sz="1400" dirty="0"/>
              <a:t> ‘(</a:t>
            </a:r>
            <a:r>
              <a:rPr lang="en-GB" sz="1400" dirty="0"/>
              <a:t>female) lieutenant-colonel’</a:t>
            </a:r>
            <a:endParaRPr lang="uk-UA" sz="1400" dirty="0"/>
          </a:p>
        </p:txBody>
      </p:sp>
      <p:pic>
        <p:nvPicPr>
          <p:cNvPr id="5" name="Графіка 4" descr="Arrow Right with solid fill">
            <a:extLst>
              <a:ext uri="{FF2B5EF4-FFF2-40B4-BE49-F238E27FC236}">
                <a16:creationId xmlns:a16="http://schemas.microsoft.com/office/drawing/2014/main" id="{CA48E4FB-6340-3126-1105-534D3A891D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12607" y="4441142"/>
            <a:ext cx="523782" cy="6858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FB732FB-29AC-644D-BA63-FCF55F41C582}"/>
              </a:ext>
            </a:extLst>
          </p:cNvPr>
          <p:cNvSpPr txBox="1"/>
          <p:nvPr/>
        </p:nvSpPr>
        <p:spPr>
          <a:xfrm>
            <a:off x="919925" y="1596869"/>
            <a:ext cx="3923685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dirty="0"/>
              <a:t>солдатка</a:t>
            </a:r>
            <a:r>
              <a:rPr lang="en-US" sz="1800" dirty="0"/>
              <a:t> </a:t>
            </a:r>
            <a:r>
              <a:rPr lang="uk-UA" sz="1800" dirty="0"/>
              <a:t>‘(</a:t>
            </a:r>
            <a:r>
              <a:rPr lang="en-GB" sz="1800" dirty="0"/>
              <a:t>female) soldier’</a:t>
            </a:r>
          </a:p>
          <a:p>
            <a:r>
              <a:rPr lang="uk-UA" sz="1800" dirty="0" err="1"/>
              <a:t>офіцерка</a:t>
            </a:r>
            <a:r>
              <a:rPr lang="uk-UA" sz="1800" dirty="0"/>
              <a:t> ‘(</a:t>
            </a:r>
            <a:r>
              <a:rPr lang="en-GB" sz="1800" dirty="0"/>
              <a:t>female) officer’</a:t>
            </a:r>
          </a:p>
          <a:p>
            <a:r>
              <a:rPr lang="uk-UA" sz="1800" dirty="0"/>
              <a:t>полковниця ‘(</a:t>
            </a:r>
            <a:r>
              <a:rPr lang="en-GB" sz="1800" dirty="0"/>
              <a:t>female) colonel’</a:t>
            </a:r>
          </a:p>
          <a:p>
            <a:r>
              <a:rPr lang="uk-UA" sz="1800" dirty="0" err="1"/>
              <a:t>лейтенантка</a:t>
            </a:r>
            <a:r>
              <a:rPr lang="uk-UA" sz="1800" dirty="0"/>
              <a:t> ‘(</a:t>
            </a:r>
            <a:r>
              <a:rPr lang="en-GB" sz="1800" dirty="0"/>
              <a:t>female) lieutenant’</a:t>
            </a:r>
          </a:p>
          <a:p>
            <a:r>
              <a:rPr lang="uk-UA" sz="1800" dirty="0" err="1"/>
              <a:t>генералка</a:t>
            </a:r>
            <a:r>
              <a:rPr lang="en-US" sz="1800" dirty="0"/>
              <a:t> </a:t>
            </a:r>
            <a:r>
              <a:rPr lang="uk-UA" sz="1800" dirty="0"/>
              <a:t>‘(</a:t>
            </a:r>
            <a:r>
              <a:rPr lang="en-GB" sz="1800" dirty="0"/>
              <a:t>female) general’</a:t>
            </a:r>
          </a:p>
          <a:p>
            <a:r>
              <a:rPr lang="uk-UA" sz="1800" dirty="0" err="1"/>
              <a:t>сержантка</a:t>
            </a:r>
            <a:r>
              <a:rPr lang="uk-UA" sz="1800" dirty="0"/>
              <a:t> ‘(</a:t>
            </a:r>
            <a:r>
              <a:rPr lang="en-GB" sz="1800" dirty="0"/>
              <a:t>female) sergeant’</a:t>
            </a:r>
          </a:p>
          <a:p>
            <a:r>
              <a:rPr lang="uk-UA" sz="1800" dirty="0"/>
              <a:t>капітанка ‘(</a:t>
            </a:r>
            <a:r>
              <a:rPr lang="en-GB" sz="1800" dirty="0"/>
              <a:t>female) captain’</a:t>
            </a:r>
          </a:p>
          <a:p>
            <a:r>
              <a:rPr lang="uk-UA" sz="1800" dirty="0" err="1"/>
              <a:t>адміралка</a:t>
            </a:r>
            <a:r>
              <a:rPr lang="uk-UA" sz="1800" dirty="0"/>
              <a:t> ‘(</a:t>
            </a:r>
            <a:r>
              <a:rPr lang="en-GB" sz="1800" dirty="0"/>
              <a:t>female) admiral’</a:t>
            </a:r>
          </a:p>
          <a:p>
            <a:r>
              <a:rPr lang="uk-UA" sz="1800" dirty="0" err="1"/>
              <a:t>майорка</a:t>
            </a:r>
            <a:r>
              <a:rPr lang="uk-UA" sz="1800" dirty="0"/>
              <a:t> ‘(</a:t>
            </a:r>
            <a:r>
              <a:rPr lang="en-GB" sz="1800" dirty="0"/>
              <a:t>female) major’</a:t>
            </a:r>
          </a:p>
        </p:txBody>
      </p:sp>
    </p:spTree>
    <p:extLst>
      <p:ext uri="{BB962C8B-B14F-4D97-AF65-F5344CB8AC3E}">
        <p14:creationId xmlns:p14="http://schemas.microsoft.com/office/powerpoint/2010/main" val="32692855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ACB2E8-9F96-BF12-B2C1-6F7BB35C7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640" y="345557"/>
            <a:ext cx="7668852" cy="1306345"/>
          </a:xfrm>
        </p:spPr>
        <p:txBody>
          <a:bodyPr>
            <a:normAutofit/>
          </a:bodyPr>
          <a:lstStyle/>
          <a:p>
            <a:r>
              <a:rPr lang="en-US" sz="3200" dirty="0"/>
              <a:t>Theory of symbolic power by Pierre Bourdieu</a:t>
            </a:r>
            <a:endParaRPr lang="uk-UA" sz="3200" dirty="0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6B32110-496B-F63C-D1B7-50209F1EC0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97814" y="2024844"/>
            <a:ext cx="5922658" cy="4284476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“A whole social structure is present in every act of linguistic interaction"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symbolic power of language is manifested in its ability to construct reality, to establish an epistemological order</a:t>
            </a:r>
            <a:endParaRPr lang="uk-UA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Those who dominate the social space also dominate the space of symbolic production</a:t>
            </a:r>
            <a:endParaRPr lang="uk-UA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Language legitimizes the current distribution of power in society by virtue of its authority to signify and express meaning.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Acknowledgments – symbolic capital – symbolic power</a:t>
            </a:r>
            <a:endParaRPr lang="uk-UA" dirty="0"/>
          </a:p>
        </p:txBody>
      </p:sp>
      <p:pic>
        <p:nvPicPr>
          <p:cNvPr id="5" name="Рисунок 4" descr="Зображення, що містить текст, постер, Обкладинка книги, Колекційна річ&#10;&#10;Автоматично згенерований опис">
            <a:extLst>
              <a:ext uri="{FF2B5EF4-FFF2-40B4-BE49-F238E27FC236}">
                <a16:creationId xmlns:a16="http://schemas.microsoft.com/office/drawing/2014/main" id="{8A81B31F-581D-EF73-8653-CA49D5A971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321" y="2156119"/>
            <a:ext cx="2221706" cy="3571875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BCDD09DB-95A3-1D15-AD12-3442E49A126E}"/>
              </a:ext>
            </a:extLst>
          </p:cNvPr>
          <p:cNvSpPr txBox="1">
            <a:spLocks/>
          </p:cNvSpPr>
          <p:nvPr/>
        </p:nvSpPr>
        <p:spPr>
          <a:xfrm>
            <a:off x="0" y="886915"/>
            <a:ext cx="1566174" cy="408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 fontScale="4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Century Gothic"/>
              <a:buNone/>
              <a:defRPr sz="36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300" b="1" dirty="0"/>
              <a:t>Discussion</a:t>
            </a:r>
            <a:br>
              <a:rPr lang="en-US" sz="2700" dirty="0"/>
            </a:br>
            <a:endParaRPr lang="uk-UA" sz="2700" dirty="0"/>
          </a:p>
        </p:txBody>
      </p:sp>
    </p:spTree>
    <p:extLst>
      <p:ext uri="{BB962C8B-B14F-4D97-AF65-F5344CB8AC3E}">
        <p14:creationId xmlns:p14="http://schemas.microsoft.com/office/powerpoint/2010/main" val="34525881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9F8AE2-9BA1-8D22-6CFC-C958D945D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656" y="632778"/>
            <a:ext cx="7242812" cy="5915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Attitudes towards feminization</a:t>
            </a:r>
            <a:endParaRPr lang="uk-UA" dirty="0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A0115C4-FB51-B406-6B14-F8BD80EC0E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1600" y="2051324"/>
            <a:ext cx="4015104" cy="2043227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unusual or ad hoc coinages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non convenient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aesthetically unappealing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offensive</a:t>
            </a:r>
          </a:p>
          <a:p>
            <a:pPr marL="85725" indent="0">
              <a:buNone/>
            </a:pPr>
            <a:endParaRPr lang="uk-UA" dirty="0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E6DF2EE-F78A-21AD-C0EA-EA7E24AAE208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986704" y="2060848"/>
            <a:ext cx="3851770" cy="3636404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1950" dirty="0"/>
              <a:t>the attitude towards women that prevails in society</a:t>
            </a:r>
            <a:endParaRPr lang="uk-UA" sz="195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1950" dirty="0"/>
              <a:t>accepted in the community relations between women and men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950" dirty="0"/>
              <a:t>the state of the women's movement</a:t>
            </a:r>
            <a:endParaRPr lang="uk-UA" sz="1950" dirty="0"/>
          </a:p>
          <a:p>
            <a:pPr marL="85725" indent="0">
              <a:buNone/>
            </a:pPr>
            <a:endParaRPr lang="en-US" dirty="0"/>
          </a:p>
          <a:p>
            <a:pPr marL="85725" indent="0">
              <a:buNone/>
            </a:pPr>
            <a:r>
              <a:rPr lang="en-US" sz="1425" dirty="0"/>
              <a:t>Hellinger </a:t>
            </a:r>
            <a:r>
              <a:rPr lang="en-US" sz="1425" dirty="0" err="1"/>
              <a:t>Marlis</a:t>
            </a:r>
            <a:r>
              <a:rPr lang="en-US" sz="1425" dirty="0"/>
              <a:t>. Revising the patriarchal paradigm. Language change and feminist language politics (1989)</a:t>
            </a:r>
            <a:endParaRPr lang="uk-UA" sz="1425" dirty="0"/>
          </a:p>
          <a:p>
            <a:pPr>
              <a:buFont typeface="Wingdings" panose="05000000000000000000" pitchFamily="2" charset="2"/>
              <a:buChar char="ü"/>
            </a:pPr>
            <a:endParaRPr lang="uk-UA" dirty="0"/>
          </a:p>
          <a:p>
            <a:pPr marL="85725" indent="0">
              <a:buNone/>
            </a:pPr>
            <a:endParaRPr lang="uk-UA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50F55CFE-AACE-A51E-76B7-DF8DF888EDC8}"/>
              </a:ext>
            </a:extLst>
          </p:cNvPr>
          <p:cNvSpPr txBox="1">
            <a:spLocks/>
          </p:cNvSpPr>
          <p:nvPr/>
        </p:nvSpPr>
        <p:spPr>
          <a:xfrm>
            <a:off x="0" y="806277"/>
            <a:ext cx="1566174" cy="408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 fontScale="4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Century Gothic"/>
              <a:buNone/>
              <a:defRPr sz="36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300" b="1" dirty="0"/>
              <a:t>Discussion</a:t>
            </a:r>
            <a:br>
              <a:rPr lang="en-US" sz="2700" dirty="0"/>
            </a:br>
            <a:endParaRPr lang="uk-UA" sz="2700" dirty="0"/>
          </a:p>
        </p:txBody>
      </p:sp>
    </p:spTree>
    <p:extLst>
      <p:ext uri="{BB962C8B-B14F-4D97-AF65-F5344CB8AC3E}">
        <p14:creationId xmlns:p14="http://schemas.microsoft.com/office/powerpoint/2010/main" val="2909754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Graphical user interface, text, application, Word&#10;&#10;Description automatically generated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49636" y="2132856"/>
            <a:ext cx="7524328" cy="417646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A243315-9770-E04F-CB8D-48BDF300D9C1}"/>
              </a:ext>
            </a:extLst>
          </p:cNvPr>
          <p:cNvSpPr txBox="1"/>
          <p:nvPr/>
        </p:nvSpPr>
        <p:spPr>
          <a:xfrm>
            <a:off x="1403648" y="366082"/>
            <a:ext cx="752432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Century Gothic" panose="020B0502020202020204" pitchFamily="34" charset="0"/>
              </a:rPr>
              <a:t>Web dictionary of Ukrainian feminine personal nouns (r2u.org.ua, 2022) </a:t>
            </a:r>
          </a:p>
          <a:p>
            <a:r>
              <a:rPr lang="uk-UA" sz="3200" dirty="0">
                <a:latin typeface="Century Gothic" panose="020B0502020202020204" pitchFamily="34" charset="0"/>
              </a:rPr>
              <a:t>2 000 слів </a:t>
            </a:r>
          </a:p>
        </p:txBody>
      </p:sp>
    </p:spTree>
  </p:cSld>
  <p:clrMapOvr>
    <a:masterClrMapping/>
  </p:clrMapOvr>
  <p:transition advTm="50768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691A51-5C30-1323-2D31-540D278A7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2679" y="588503"/>
            <a:ext cx="6918776" cy="537494"/>
          </a:xfrm>
        </p:spPr>
        <p:txBody>
          <a:bodyPr>
            <a:noAutofit/>
          </a:bodyPr>
          <a:lstStyle/>
          <a:p>
            <a:pPr algn="ctr"/>
            <a:r>
              <a:rPr lang="uk-UA" sz="3200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Semantic</a:t>
            </a:r>
            <a:r>
              <a:rPr lang="uk-UA" sz="32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3200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change</a:t>
            </a:r>
            <a:r>
              <a:rPr lang="en-US" sz="32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uk-UA" sz="32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uk-UA" sz="3200" dirty="0">
              <a:latin typeface="Century Gothic" panose="020B0502020202020204" pitchFamily="34" charset="0"/>
            </a:endParaRP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4A03C37-3F0E-EE54-51AA-A59F825B4D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7584" y="1534474"/>
            <a:ext cx="4034365" cy="3694726"/>
          </a:xfrm>
        </p:spPr>
        <p:txBody>
          <a:bodyPr>
            <a:normAutofit fontScale="62500" lnSpcReduction="20000"/>
          </a:bodyPr>
          <a:lstStyle/>
          <a:p>
            <a:pPr marL="85725" indent="0">
              <a:buNone/>
            </a:pPr>
            <a:r>
              <a:rPr lang="uk-UA" b="1" dirty="0"/>
              <a:t>ГЕРОЇНЯ</a:t>
            </a:r>
            <a:r>
              <a:rPr lang="en-US" b="1" dirty="0"/>
              <a:t> </a:t>
            </a:r>
            <a:r>
              <a:rPr lang="uk-UA" b="1" dirty="0"/>
              <a:t>[</a:t>
            </a:r>
            <a:r>
              <a:rPr lang="en-GB" b="1" dirty="0" err="1"/>
              <a:t>heroyinia</a:t>
            </a:r>
            <a:r>
              <a:rPr lang="en-GB" b="1" dirty="0"/>
              <a:t>] ‘heroine’</a:t>
            </a:r>
          </a:p>
          <a:p>
            <a:pPr marL="85725" indent="0">
              <a:buNone/>
            </a:pPr>
            <a:r>
              <a:rPr lang="en-GB" dirty="0"/>
              <a:t>1.	a woman outstanding in her abilities and activities, who shows courage, dedication and bravery in work and battle. – </a:t>
            </a:r>
            <a:r>
              <a:rPr lang="en-GB" dirty="0" err="1"/>
              <a:t>Heroyi</a:t>
            </a:r>
            <a:r>
              <a:rPr lang="en-GB" dirty="0"/>
              <a:t> ta </a:t>
            </a:r>
            <a:r>
              <a:rPr lang="en-GB" dirty="0" err="1"/>
              <a:t>heroyini</a:t>
            </a:r>
            <a:r>
              <a:rPr lang="en-GB" dirty="0"/>
              <a:t> ZSU ne </a:t>
            </a:r>
            <a:r>
              <a:rPr lang="en-GB" dirty="0" err="1"/>
              <a:t>vidpuskaiut</a:t>
            </a:r>
            <a:r>
              <a:rPr lang="en-GB" dirty="0"/>
              <a:t> </a:t>
            </a:r>
            <a:r>
              <a:rPr lang="en-GB" dirty="0" err="1"/>
              <a:t>vorohiv</a:t>
            </a:r>
            <a:r>
              <a:rPr lang="en-GB" dirty="0"/>
              <a:t> bez </a:t>
            </a:r>
            <a:r>
              <a:rPr lang="en-GB" dirty="0" err="1"/>
              <a:t>boiu</a:t>
            </a:r>
            <a:r>
              <a:rPr lang="en-GB" dirty="0"/>
              <a:t>. (24 </a:t>
            </a:r>
            <a:r>
              <a:rPr lang="en-GB" dirty="0" err="1"/>
              <a:t>kanal</a:t>
            </a:r>
            <a:r>
              <a:rPr lang="en-GB" dirty="0"/>
              <a:t>, 2022). Vin </a:t>
            </a:r>
            <a:r>
              <a:rPr lang="en-GB" dirty="0" err="1"/>
              <a:t>podiakuvav</a:t>
            </a:r>
            <a:r>
              <a:rPr lang="en-GB" dirty="0"/>
              <a:t> </a:t>
            </a:r>
            <a:r>
              <a:rPr lang="en-GB" dirty="0" err="1"/>
              <a:t>kozhnomu</a:t>
            </a:r>
            <a:r>
              <a:rPr lang="en-GB" dirty="0"/>
              <a:t> </a:t>
            </a:r>
            <a:r>
              <a:rPr lang="en-GB" dirty="0" err="1"/>
              <a:t>heroievi</a:t>
            </a:r>
            <a:r>
              <a:rPr lang="en-GB" dirty="0"/>
              <a:t> ta </a:t>
            </a:r>
            <a:r>
              <a:rPr lang="en-GB" dirty="0" err="1"/>
              <a:t>heroini</a:t>
            </a:r>
            <a:r>
              <a:rPr lang="en-GB" dirty="0"/>
              <a:t>, yaki </a:t>
            </a:r>
            <a:r>
              <a:rPr lang="en-GB" dirty="0" err="1"/>
              <a:t>trymaiut</a:t>
            </a:r>
            <a:r>
              <a:rPr lang="en-GB" dirty="0"/>
              <a:t> </a:t>
            </a:r>
            <a:r>
              <a:rPr lang="en-GB" dirty="0" err="1"/>
              <a:t>oboronu</a:t>
            </a:r>
            <a:r>
              <a:rPr lang="en-GB" dirty="0"/>
              <a:t> </a:t>
            </a:r>
            <a:r>
              <a:rPr lang="en-GB" dirty="0" err="1"/>
              <a:t>Ukrainy</a:t>
            </a:r>
            <a:r>
              <a:rPr lang="en-GB" dirty="0"/>
              <a:t> vid </a:t>
            </a:r>
            <a:r>
              <a:rPr lang="en-GB" dirty="0" err="1"/>
              <a:t>tsoho</a:t>
            </a:r>
            <a:r>
              <a:rPr lang="en-GB" dirty="0"/>
              <a:t> </a:t>
            </a:r>
            <a:r>
              <a:rPr lang="en-GB" dirty="0" err="1"/>
              <a:t>teroru</a:t>
            </a:r>
            <a:r>
              <a:rPr lang="en-GB" dirty="0"/>
              <a:t>. (24 </a:t>
            </a:r>
            <a:r>
              <a:rPr lang="en-GB" dirty="0" err="1"/>
              <a:t>kanal</a:t>
            </a:r>
            <a:r>
              <a:rPr lang="en-GB" dirty="0"/>
              <a:t>, 2022). </a:t>
            </a:r>
            <a:r>
              <a:rPr lang="en-GB" dirty="0" err="1"/>
              <a:t>Heroi</a:t>
            </a:r>
            <a:r>
              <a:rPr lang="en-GB" dirty="0"/>
              <a:t> ta </a:t>
            </a:r>
            <a:r>
              <a:rPr lang="en-GB" dirty="0" err="1"/>
              <a:t>heroini</a:t>
            </a:r>
            <a:r>
              <a:rPr lang="en-GB" dirty="0"/>
              <a:t> </a:t>
            </a:r>
            <a:r>
              <a:rPr lang="en-GB" dirty="0" err="1"/>
              <a:t>shchodnia</a:t>
            </a:r>
            <a:r>
              <a:rPr lang="en-GB" dirty="0"/>
              <a:t> </a:t>
            </a:r>
            <a:r>
              <a:rPr lang="en-GB" dirty="0" err="1"/>
              <a:t>vmyraiut</a:t>
            </a:r>
            <a:r>
              <a:rPr lang="en-GB" dirty="0"/>
              <a:t> za </a:t>
            </a:r>
            <a:r>
              <a:rPr lang="en-GB" dirty="0" err="1"/>
              <a:t>nashu</a:t>
            </a:r>
            <a:r>
              <a:rPr lang="en-GB" dirty="0"/>
              <a:t> </a:t>
            </a:r>
            <a:r>
              <a:rPr lang="en-GB" dirty="0" err="1"/>
              <a:t>svobodu</a:t>
            </a:r>
            <a:r>
              <a:rPr lang="en-GB" dirty="0"/>
              <a:t> y </a:t>
            </a:r>
            <a:r>
              <a:rPr lang="en-GB" dirty="0" err="1"/>
              <a:t>sered</a:t>
            </a:r>
            <a:r>
              <a:rPr lang="en-GB" dirty="0"/>
              <a:t> </a:t>
            </a:r>
            <a:r>
              <a:rPr lang="en-GB" dirty="0" err="1"/>
              <a:t>nykh</a:t>
            </a:r>
            <a:r>
              <a:rPr lang="en-GB" dirty="0"/>
              <a:t> – </a:t>
            </a:r>
            <a:r>
              <a:rPr lang="en-GB" dirty="0" err="1"/>
              <a:t>zovsim</a:t>
            </a:r>
            <a:r>
              <a:rPr lang="en-GB" dirty="0"/>
              <a:t> </a:t>
            </a:r>
            <a:r>
              <a:rPr lang="en-GB" dirty="0" err="1"/>
              <a:t>yuni</a:t>
            </a:r>
            <a:r>
              <a:rPr lang="en-GB" dirty="0"/>
              <a:t> </a:t>
            </a:r>
            <a:r>
              <a:rPr lang="en-GB" dirty="0" err="1"/>
              <a:t>voiny</a:t>
            </a:r>
            <a:r>
              <a:rPr lang="en-GB" dirty="0"/>
              <a:t>, </a:t>
            </a:r>
            <a:r>
              <a:rPr lang="en-GB" dirty="0" err="1"/>
              <a:t>taki</a:t>
            </a:r>
            <a:r>
              <a:rPr lang="en-GB" dirty="0"/>
              <a:t> yak </a:t>
            </a:r>
            <a:r>
              <a:rPr lang="en-GB" dirty="0" err="1"/>
              <a:t>Oleksandra</a:t>
            </a:r>
            <a:r>
              <a:rPr lang="en-GB" dirty="0"/>
              <a:t> </a:t>
            </a:r>
            <a:r>
              <a:rPr lang="en-GB" dirty="0" err="1"/>
              <a:t>Anikieva</a:t>
            </a:r>
            <a:r>
              <a:rPr lang="en-GB" dirty="0"/>
              <a:t>. (24 </a:t>
            </a:r>
            <a:r>
              <a:rPr lang="en-GB" dirty="0" err="1"/>
              <a:t>kanal</a:t>
            </a:r>
            <a:r>
              <a:rPr lang="en-GB" dirty="0"/>
              <a:t>, 2022). </a:t>
            </a:r>
            <a:r>
              <a:rPr lang="en-GB" dirty="0" err="1"/>
              <a:t>Spodivaiemos</a:t>
            </a:r>
            <a:r>
              <a:rPr lang="en-GB" dirty="0"/>
              <a:t>, </a:t>
            </a:r>
            <a:r>
              <a:rPr lang="en-GB" dirty="0" err="1"/>
              <a:t>shcho</a:t>
            </a:r>
            <a:r>
              <a:rPr lang="en-GB" dirty="0"/>
              <a:t> </a:t>
            </a:r>
            <a:r>
              <a:rPr lang="en-GB" dirty="0" err="1"/>
              <a:t>naiblyzhchym</a:t>
            </a:r>
            <a:r>
              <a:rPr lang="en-GB" dirty="0"/>
              <a:t> </a:t>
            </a:r>
            <a:r>
              <a:rPr lang="en-GB" dirty="0" err="1"/>
              <a:t>chasom</a:t>
            </a:r>
            <a:r>
              <a:rPr lang="en-GB" dirty="0"/>
              <a:t> “</a:t>
            </a:r>
            <a:r>
              <a:rPr lang="en-GB" dirty="0" err="1"/>
              <a:t>Ptashka</a:t>
            </a:r>
            <a:r>
              <a:rPr lang="en-GB" dirty="0"/>
              <a:t>” </a:t>
            </a:r>
            <a:r>
              <a:rPr lang="en-GB" dirty="0" err="1"/>
              <a:t>povernetsia</a:t>
            </a:r>
            <a:r>
              <a:rPr lang="en-GB" dirty="0"/>
              <a:t> </a:t>
            </a:r>
            <a:r>
              <a:rPr lang="en-GB" dirty="0" err="1"/>
              <a:t>razom</a:t>
            </a:r>
            <a:r>
              <a:rPr lang="en-GB" dirty="0"/>
              <a:t> </a:t>
            </a:r>
            <a:r>
              <a:rPr lang="en-GB" dirty="0" err="1"/>
              <a:t>iz</a:t>
            </a:r>
            <a:r>
              <a:rPr lang="en-GB" dirty="0"/>
              <a:t> </a:t>
            </a:r>
            <a:r>
              <a:rPr lang="en-GB" dirty="0" err="1"/>
              <a:t>inshymy</a:t>
            </a:r>
            <a:r>
              <a:rPr lang="en-GB" dirty="0"/>
              <a:t> </a:t>
            </a:r>
            <a:r>
              <a:rPr lang="en-GB" dirty="0" err="1"/>
              <a:t>ukrainskymy</a:t>
            </a:r>
            <a:r>
              <a:rPr lang="en-GB" dirty="0"/>
              <a:t> </a:t>
            </a:r>
            <a:r>
              <a:rPr lang="en-GB" dirty="0" err="1"/>
              <a:t>heroiniamy</a:t>
            </a:r>
            <a:r>
              <a:rPr lang="en-GB" dirty="0"/>
              <a:t>. (www.0352.ua, Ternopil, 2022).</a:t>
            </a:r>
          </a:p>
          <a:p>
            <a:pPr marL="85725" indent="0">
              <a:buNone/>
            </a:pPr>
            <a:r>
              <a:rPr lang="en-GB" dirty="0"/>
              <a:t>// </a:t>
            </a:r>
            <a:r>
              <a:rPr lang="en-GB" b="1" dirty="0"/>
              <a:t>Slava </a:t>
            </a:r>
            <a:r>
              <a:rPr lang="en-GB" b="1" dirty="0" err="1"/>
              <a:t>heroyam</a:t>
            </a:r>
            <a:r>
              <a:rPr lang="en-GB" b="1" dirty="0"/>
              <a:t> </a:t>
            </a:r>
            <a:r>
              <a:rPr lang="en-GB" b="1" dirty="0" err="1"/>
              <a:t>i</a:t>
            </a:r>
            <a:r>
              <a:rPr lang="en-GB" b="1" dirty="0"/>
              <a:t> </a:t>
            </a:r>
            <a:r>
              <a:rPr lang="en-GB" b="1" dirty="0" err="1"/>
              <a:t>heroyiniam</a:t>
            </a:r>
            <a:r>
              <a:rPr lang="en-GB" b="1" dirty="0"/>
              <a:t>! </a:t>
            </a:r>
            <a:r>
              <a:rPr lang="en-GB" dirty="0"/>
              <a:t>– one of the versions of the response to the greeting "Glory to Ukraine!"; the slogan of the struggle for the independence of Ukraine.</a:t>
            </a:r>
          </a:p>
          <a:p>
            <a:pPr marL="85725" indent="0">
              <a:buNone/>
            </a:pPr>
            <a:r>
              <a:rPr lang="en-GB" dirty="0"/>
              <a:t>2.	woman who performed a heroic deed, distinguished herself in something. – </a:t>
            </a:r>
            <a:r>
              <a:rPr lang="en-GB" dirty="0" err="1"/>
              <a:t>Mariupolskyi</a:t>
            </a:r>
            <a:r>
              <a:rPr lang="en-GB" dirty="0"/>
              <a:t> </a:t>
            </a:r>
            <a:r>
              <a:rPr lang="en-GB" dirty="0" err="1"/>
              <a:t>fotohraf</a:t>
            </a:r>
            <a:r>
              <a:rPr lang="en-GB" dirty="0"/>
              <a:t> </a:t>
            </a:r>
            <a:r>
              <a:rPr lang="en-GB" dirty="0" err="1"/>
              <a:t>naholosyv</a:t>
            </a:r>
            <a:r>
              <a:rPr lang="en-GB" dirty="0"/>
              <a:t>, </a:t>
            </a:r>
            <a:r>
              <a:rPr lang="en-GB" dirty="0" err="1"/>
              <a:t>shcho</a:t>
            </a:r>
            <a:r>
              <a:rPr lang="en-GB" dirty="0"/>
              <a:t> </a:t>
            </a:r>
            <a:r>
              <a:rPr lang="en-GB" dirty="0" err="1"/>
              <a:t>matir</a:t>
            </a:r>
            <a:r>
              <a:rPr lang="en-GB" dirty="0"/>
              <a:t> </a:t>
            </a:r>
            <a:r>
              <a:rPr lang="en-GB" dirty="0" err="1"/>
              <a:t>khlopchyka</a:t>
            </a:r>
            <a:r>
              <a:rPr lang="en-GB" dirty="0"/>
              <a:t> – </a:t>
            </a:r>
            <a:r>
              <a:rPr lang="en-GB" dirty="0" err="1"/>
              <a:t>heroinia</a:t>
            </a:r>
            <a:r>
              <a:rPr lang="en-GB" dirty="0"/>
              <a:t>, </a:t>
            </a:r>
            <a:r>
              <a:rPr lang="en-GB" dirty="0" err="1"/>
              <a:t>adzhe</a:t>
            </a:r>
            <a:r>
              <a:rPr lang="en-GB" dirty="0"/>
              <a:t> </a:t>
            </a:r>
            <a:r>
              <a:rPr lang="en-GB" dirty="0" err="1"/>
              <a:t>vriatuvala</a:t>
            </a:r>
            <a:r>
              <a:rPr lang="en-GB" dirty="0"/>
              <a:t> </a:t>
            </a:r>
            <a:r>
              <a:rPr lang="en-GB" dirty="0" err="1"/>
              <a:t>svoikh</a:t>
            </a:r>
            <a:r>
              <a:rPr lang="en-GB" dirty="0"/>
              <a:t> </a:t>
            </a:r>
            <a:r>
              <a:rPr lang="en-GB" dirty="0" err="1"/>
              <a:t>ditei</a:t>
            </a:r>
            <a:r>
              <a:rPr lang="en-GB" dirty="0"/>
              <a:t>. (24 </a:t>
            </a:r>
            <a:r>
              <a:rPr lang="en-GB" dirty="0" err="1"/>
              <a:t>kanal</a:t>
            </a:r>
            <a:r>
              <a:rPr lang="en-GB" dirty="0"/>
              <a:t>, 2022). Ne </a:t>
            </a:r>
            <a:r>
              <a:rPr lang="en-GB" dirty="0" err="1"/>
              <a:t>heroinia</a:t>
            </a:r>
            <a:r>
              <a:rPr lang="en-GB" dirty="0"/>
              <a:t> </a:t>
            </a:r>
            <a:r>
              <a:rPr lang="en-GB" dirty="0" err="1"/>
              <a:t>ya</a:t>
            </a:r>
            <a:r>
              <a:rPr lang="en-GB" dirty="0"/>
              <a:t>, ale </a:t>
            </a:r>
            <a:r>
              <a:rPr lang="en-GB" dirty="0" err="1"/>
              <a:t>chyniu</a:t>
            </a:r>
            <a:r>
              <a:rPr lang="en-GB" dirty="0"/>
              <a:t> </a:t>
            </a:r>
            <a:r>
              <a:rPr lang="en-GB" dirty="0" err="1"/>
              <a:t>tak</a:t>
            </a:r>
            <a:r>
              <a:rPr lang="en-GB" dirty="0"/>
              <a:t>, yak </a:t>
            </a:r>
            <a:r>
              <a:rPr lang="en-GB" dirty="0" err="1"/>
              <a:t>vchynyla</a:t>
            </a:r>
            <a:r>
              <a:rPr lang="en-GB" dirty="0"/>
              <a:t> b </a:t>
            </a:r>
            <a:r>
              <a:rPr lang="en-GB" dirty="0" err="1"/>
              <a:t>usiaka</a:t>
            </a:r>
            <a:r>
              <a:rPr lang="en-GB" dirty="0"/>
              <a:t> </a:t>
            </a:r>
            <a:r>
              <a:rPr lang="en-GB" dirty="0" err="1"/>
              <a:t>normalna</a:t>
            </a:r>
            <a:r>
              <a:rPr lang="en-GB" dirty="0"/>
              <a:t> </a:t>
            </a:r>
            <a:r>
              <a:rPr lang="en-GB" dirty="0" err="1"/>
              <a:t>zhinka</a:t>
            </a:r>
            <a:r>
              <a:rPr lang="en-GB" dirty="0"/>
              <a:t> &lt;...&gt;. (O. </a:t>
            </a:r>
            <a:r>
              <a:rPr lang="en-GB" dirty="0" err="1"/>
              <a:t>Pylypenko</a:t>
            </a:r>
            <a:r>
              <a:rPr lang="en-GB" dirty="0"/>
              <a:t> «</a:t>
            </a:r>
            <a:r>
              <a:rPr lang="en-GB" dirty="0" err="1"/>
              <a:t>Normalni</a:t>
            </a:r>
            <a:r>
              <a:rPr lang="en-GB" dirty="0"/>
              <a:t> </a:t>
            </a:r>
            <a:r>
              <a:rPr lang="en-GB" dirty="0" err="1"/>
              <a:t>liudy</a:t>
            </a:r>
            <a:r>
              <a:rPr lang="en-GB" dirty="0"/>
              <a:t> abo </a:t>
            </a:r>
            <a:r>
              <a:rPr lang="en-GB" dirty="0" err="1"/>
              <a:t>Dekameron</a:t>
            </a:r>
            <a:r>
              <a:rPr lang="en-GB" dirty="0"/>
              <a:t> </a:t>
            </a:r>
            <a:r>
              <a:rPr lang="en-GB" dirty="0" err="1"/>
              <a:t>staroi</a:t>
            </a:r>
            <a:r>
              <a:rPr lang="en-GB" dirty="0"/>
              <a:t> </a:t>
            </a:r>
            <a:r>
              <a:rPr lang="en-GB" dirty="0" err="1"/>
              <a:t>divy</a:t>
            </a:r>
            <a:r>
              <a:rPr lang="en-GB" dirty="0"/>
              <a:t>», 2011).</a:t>
            </a:r>
          </a:p>
          <a:p>
            <a:pPr marL="85725" indent="0">
              <a:buNone/>
            </a:pPr>
            <a:endParaRPr lang="uk-UA" dirty="0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E8DDDEA-C96C-0600-699C-E6673E528A6C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932040" y="1534475"/>
            <a:ext cx="4034366" cy="3694726"/>
          </a:xfrm>
        </p:spPr>
        <p:txBody>
          <a:bodyPr>
            <a:normAutofit fontScale="62500" lnSpcReduction="20000"/>
          </a:bodyPr>
          <a:lstStyle/>
          <a:p>
            <a:pPr marL="85725" indent="0">
              <a:buNone/>
            </a:pPr>
            <a:r>
              <a:rPr lang="uk-UA" b="1" dirty="0"/>
              <a:t>ГЕРОЙКА</a:t>
            </a:r>
            <a:r>
              <a:rPr lang="en-US" b="1" dirty="0"/>
              <a:t> </a:t>
            </a:r>
            <a:r>
              <a:rPr lang="uk-UA" b="1" dirty="0"/>
              <a:t>[</a:t>
            </a:r>
            <a:r>
              <a:rPr lang="en-US" b="1" dirty="0" err="1"/>
              <a:t>heroyka</a:t>
            </a:r>
            <a:r>
              <a:rPr lang="en-US" b="1" dirty="0"/>
              <a:t>] ‘heroine’</a:t>
            </a:r>
          </a:p>
          <a:p>
            <a:pPr marL="85725" indent="0">
              <a:buNone/>
            </a:pPr>
            <a:r>
              <a:rPr lang="en-GB" dirty="0"/>
              <a:t>1.	a woman outstanding in her abilities and activities, who shows courage, dedication and bravery in work and battle. – My ne </a:t>
            </a:r>
            <a:r>
              <a:rPr lang="en-GB" dirty="0" err="1"/>
              <a:t>vtomymosia</a:t>
            </a:r>
            <a:r>
              <a:rPr lang="en-GB" dirty="0"/>
              <a:t> </a:t>
            </a:r>
            <a:r>
              <a:rPr lang="en-GB" dirty="0" err="1"/>
              <a:t>diakuvaty</a:t>
            </a:r>
            <a:r>
              <a:rPr lang="en-GB" dirty="0"/>
              <a:t> </a:t>
            </a:r>
            <a:r>
              <a:rPr lang="en-GB" dirty="0" err="1"/>
              <a:t>nashym</a:t>
            </a:r>
            <a:r>
              <a:rPr lang="en-GB" dirty="0"/>
              <a:t> </a:t>
            </a:r>
            <a:r>
              <a:rPr lang="en-GB" dirty="0" err="1"/>
              <a:t>vidvazhnym</a:t>
            </a:r>
            <a:r>
              <a:rPr lang="en-GB" dirty="0"/>
              <a:t> </a:t>
            </a:r>
            <a:r>
              <a:rPr lang="en-GB" dirty="0" err="1"/>
              <a:t>heroyam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heroykam</a:t>
            </a:r>
            <a:r>
              <a:rPr lang="en-GB" dirty="0"/>
              <a:t>, yaki </a:t>
            </a:r>
            <a:r>
              <a:rPr lang="en-GB" dirty="0" err="1"/>
              <a:t>shchodnia</a:t>
            </a:r>
            <a:r>
              <a:rPr lang="en-GB" dirty="0"/>
              <a:t> </a:t>
            </a:r>
            <a:r>
              <a:rPr lang="en-GB" dirty="0" err="1"/>
              <a:t>boroniat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zvilniaiut</a:t>
            </a:r>
            <a:r>
              <a:rPr lang="en-GB" dirty="0"/>
              <a:t> </a:t>
            </a:r>
            <a:r>
              <a:rPr lang="en-GB" dirty="0" err="1"/>
              <a:t>nashu</a:t>
            </a:r>
            <a:r>
              <a:rPr lang="en-GB" dirty="0"/>
              <a:t> </a:t>
            </a:r>
            <a:r>
              <a:rPr lang="en-GB" dirty="0" err="1"/>
              <a:t>Ukrainu</a:t>
            </a:r>
            <a:r>
              <a:rPr lang="en-GB" dirty="0"/>
              <a:t> vid </a:t>
            </a:r>
            <a:r>
              <a:rPr lang="en-GB" dirty="0" err="1"/>
              <a:t>okupanta</a:t>
            </a:r>
            <a:r>
              <a:rPr lang="en-GB" dirty="0"/>
              <a:t>. (</a:t>
            </a:r>
            <a:r>
              <a:rPr lang="en-GB" dirty="0" err="1"/>
              <a:t>Svoi.City</a:t>
            </a:r>
            <a:r>
              <a:rPr lang="en-GB" dirty="0"/>
              <a:t>, 2022). </a:t>
            </a:r>
            <a:r>
              <a:rPr lang="en-GB" dirty="0" err="1"/>
              <a:t>Pered</a:t>
            </a:r>
            <a:r>
              <a:rPr lang="en-GB" dirty="0"/>
              <a:t> </a:t>
            </a:r>
            <a:r>
              <a:rPr lang="en-GB" dirty="0" err="1"/>
              <a:t>vitanniamy</a:t>
            </a:r>
            <a:r>
              <a:rPr lang="en-GB" dirty="0"/>
              <a:t> </a:t>
            </a:r>
            <a:r>
              <a:rPr lang="en-GB" dirty="0" err="1"/>
              <a:t>khvylynoiu</a:t>
            </a:r>
            <a:r>
              <a:rPr lang="en-GB" dirty="0"/>
              <a:t> </a:t>
            </a:r>
            <a:r>
              <a:rPr lang="en-GB" dirty="0" err="1"/>
              <a:t>movchannia</a:t>
            </a:r>
            <a:r>
              <a:rPr lang="en-GB" dirty="0"/>
              <a:t> </a:t>
            </a:r>
            <a:r>
              <a:rPr lang="en-GB" dirty="0" err="1"/>
              <a:t>vshanuvaly</a:t>
            </a:r>
            <a:r>
              <a:rPr lang="en-GB" dirty="0"/>
              <a:t> </a:t>
            </a:r>
            <a:r>
              <a:rPr lang="en-GB" dirty="0" err="1"/>
              <a:t>pamiat</a:t>
            </a:r>
            <a:r>
              <a:rPr lang="en-GB" dirty="0"/>
              <a:t> </a:t>
            </a:r>
            <a:r>
              <a:rPr lang="en-GB" dirty="0" err="1"/>
              <a:t>vsikh</a:t>
            </a:r>
            <a:r>
              <a:rPr lang="en-GB" dirty="0"/>
              <a:t> </a:t>
            </a:r>
            <a:r>
              <a:rPr lang="en-GB" dirty="0" err="1"/>
              <a:t>heroiv</a:t>
            </a:r>
            <a:r>
              <a:rPr lang="en-GB" dirty="0"/>
              <a:t> ta </a:t>
            </a:r>
            <a:r>
              <a:rPr lang="en-GB" dirty="0" err="1"/>
              <a:t>heroyok</a:t>
            </a:r>
            <a:r>
              <a:rPr lang="en-GB" dirty="0"/>
              <a:t>, yaki </a:t>
            </a:r>
            <a:r>
              <a:rPr lang="en-GB" dirty="0" err="1"/>
              <a:t>zahynuly</a:t>
            </a:r>
            <a:r>
              <a:rPr lang="en-GB" dirty="0"/>
              <a:t>, </a:t>
            </a:r>
            <a:r>
              <a:rPr lang="en-GB" dirty="0" err="1"/>
              <a:t>zakhyshchaiuchy</a:t>
            </a:r>
            <a:r>
              <a:rPr lang="en-GB" dirty="0"/>
              <a:t> </a:t>
            </a:r>
            <a:r>
              <a:rPr lang="en-GB" dirty="0" err="1"/>
              <a:t>Ukrainu</a:t>
            </a:r>
            <a:r>
              <a:rPr lang="en-GB" dirty="0"/>
              <a:t> vid </a:t>
            </a:r>
            <a:r>
              <a:rPr lang="en-GB" dirty="0" err="1"/>
              <a:t>voroha</a:t>
            </a:r>
            <a:r>
              <a:rPr lang="en-GB" dirty="0"/>
              <a:t>. (</a:t>
            </a:r>
            <a:r>
              <a:rPr lang="en-GB" dirty="0" err="1"/>
              <a:t>Biliaivka.City</a:t>
            </a:r>
            <a:r>
              <a:rPr lang="en-GB" dirty="0"/>
              <a:t>, 2022). 84 </a:t>
            </a:r>
            <a:r>
              <a:rPr lang="en-GB" dirty="0" err="1"/>
              <a:t>riatuvalnyky</a:t>
            </a:r>
            <a:r>
              <a:rPr lang="en-GB" dirty="0"/>
              <a:t>, a </a:t>
            </a:r>
            <a:r>
              <a:rPr lang="en-GB" dirty="0" err="1"/>
              <a:t>zaraz</a:t>
            </a:r>
            <a:r>
              <a:rPr lang="en-GB" dirty="0"/>
              <a:t> </a:t>
            </a:r>
            <a:r>
              <a:rPr lang="en-GB" dirty="0" err="1"/>
              <a:t>spravzhni</a:t>
            </a:r>
            <a:r>
              <a:rPr lang="en-GB" dirty="0"/>
              <a:t> </a:t>
            </a:r>
            <a:r>
              <a:rPr lang="en-GB" dirty="0" err="1"/>
              <a:t>heroyi</a:t>
            </a:r>
            <a:r>
              <a:rPr lang="en-GB" dirty="0"/>
              <a:t> ta </a:t>
            </a:r>
            <a:r>
              <a:rPr lang="en-GB" dirty="0" err="1"/>
              <a:t>heroyky</a:t>
            </a:r>
            <a:r>
              <a:rPr lang="en-GB" dirty="0"/>
              <a:t>, </a:t>
            </a:r>
            <a:r>
              <a:rPr lang="en-GB" dirty="0" err="1"/>
              <a:t>buly</a:t>
            </a:r>
            <a:r>
              <a:rPr lang="en-GB" dirty="0"/>
              <a:t> </a:t>
            </a:r>
            <a:r>
              <a:rPr lang="en-GB" dirty="0" err="1"/>
              <a:t>zmusheni</a:t>
            </a:r>
            <a:r>
              <a:rPr lang="en-GB" dirty="0"/>
              <a:t> </a:t>
            </a:r>
            <a:r>
              <a:rPr lang="en-GB" dirty="0" err="1"/>
              <a:t>vyzhyvaty</a:t>
            </a:r>
            <a:r>
              <a:rPr lang="en-GB" dirty="0"/>
              <a:t> </a:t>
            </a:r>
            <a:r>
              <a:rPr lang="en-GB" dirty="0" err="1"/>
              <a:t>pid</a:t>
            </a:r>
            <a:r>
              <a:rPr lang="en-GB" dirty="0"/>
              <a:t> </a:t>
            </a:r>
            <a:r>
              <a:rPr lang="en-GB" dirty="0" err="1"/>
              <a:t>prytsilom</a:t>
            </a:r>
            <a:r>
              <a:rPr lang="en-GB" dirty="0"/>
              <a:t> </a:t>
            </a:r>
            <a:r>
              <a:rPr lang="en-GB" dirty="0" err="1"/>
              <a:t>putinskykh</a:t>
            </a:r>
            <a:r>
              <a:rPr lang="en-GB" dirty="0"/>
              <a:t> </a:t>
            </a:r>
            <a:r>
              <a:rPr lang="en-GB" dirty="0" err="1"/>
              <a:t>voiak</a:t>
            </a:r>
            <a:r>
              <a:rPr lang="en-GB" dirty="0"/>
              <a:t> </a:t>
            </a:r>
            <a:r>
              <a:rPr lang="en-GB" dirty="0" err="1"/>
              <a:t>bilshe</a:t>
            </a:r>
            <a:r>
              <a:rPr lang="en-GB" dirty="0"/>
              <a:t> </a:t>
            </a:r>
            <a:r>
              <a:rPr lang="en-GB" dirty="0" err="1"/>
              <a:t>misiatsia</a:t>
            </a:r>
            <a:r>
              <a:rPr lang="en-GB" dirty="0"/>
              <a:t>. (</a:t>
            </a:r>
            <a:r>
              <a:rPr lang="en-GB" dirty="0" err="1"/>
              <a:t>Apostrof</a:t>
            </a:r>
            <a:r>
              <a:rPr lang="en-GB" dirty="0"/>
              <a:t>, 2022).</a:t>
            </a:r>
          </a:p>
          <a:p>
            <a:pPr marL="85725" indent="0">
              <a:buNone/>
            </a:pPr>
            <a:r>
              <a:rPr lang="en-GB" dirty="0"/>
              <a:t>// </a:t>
            </a:r>
            <a:r>
              <a:rPr lang="en-GB" b="1" dirty="0" err="1"/>
              <a:t>Heroyka</a:t>
            </a:r>
            <a:r>
              <a:rPr lang="en-GB" b="1" dirty="0"/>
              <a:t> </a:t>
            </a:r>
            <a:r>
              <a:rPr lang="en-GB" b="1" dirty="0" err="1"/>
              <a:t>Ukrayiny</a:t>
            </a:r>
            <a:r>
              <a:rPr lang="en-GB" b="1" dirty="0"/>
              <a:t> </a:t>
            </a:r>
            <a:r>
              <a:rPr lang="en-GB" dirty="0"/>
              <a:t>– the highest honorary title for exceptional services to the state and people of Ukraine. – </a:t>
            </a:r>
            <a:r>
              <a:rPr lang="en-GB" dirty="0" err="1"/>
              <a:t>Prochytaye</a:t>
            </a:r>
            <a:r>
              <a:rPr lang="en-GB" dirty="0"/>
              <a:t> </a:t>
            </a:r>
            <a:r>
              <a:rPr lang="en-GB" dirty="0" err="1"/>
              <a:t>yiyi</a:t>
            </a:r>
            <a:r>
              <a:rPr lang="en-GB" dirty="0"/>
              <a:t> </a:t>
            </a:r>
            <a:r>
              <a:rPr lang="en-GB" dirty="0" err="1"/>
              <a:t>tvir</a:t>
            </a:r>
            <a:r>
              <a:rPr lang="en-GB" dirty="0"/>
              <a:t> </a:t>
            </a:r>
            <a:r>
              <a:rPr lang="en-GB" dirty="0" err="1"/>
              <a:t>Heroyka</a:t>
            </a:r>
            <a:r>
              <a:rPr lang="en-GB" dirty="0"/>
              <a:t> </a:t>
            </a:r>
            <a:r>
              <a:rPr lang="en-GB" dirty="0" err="1"/>
              <a:t>Ukrayiny</a:t>
            </a:r>
            <a:r>
              <a:rPr lang="en-GB" dirty="0"/>
              <a:t>, </a:t>
            </a:r>
            <a:r>
              <a:rPr lang="en-GB" dirty="0" err="1"/>
              <a:t>narodna</a:t>
            </a:r>
            <a:r>
              <a:rPr lang="en-GB" dirty="0"/>
              <a:t> </a:t>
            </a:r>
            <a:r>
              <a:rPr lang="en-GB" dirty="0" err="1"/>
              <a:t>artystka</a:t>
            </a:r>
            <a:r>
              <a:rPr lang="en-GB" dirty="0"/>
              <a:t> Ada </a:t>
            </a:r>
            <a:r>
              <a:rPr lang="en-GB" dirty="0" err="1"/>
              <a:t>Rohovtseva</a:t>
            </a:r>
            <a:r>
              <a:rPr lang="en-GB" dirty="0"/>
              <a:t>. (24 </a:t>
            </a:r>
            <a:r>
              <a:rPr lang="en-GB" dirty="0" err="1"/>
              <a:t>kanal</a:t>
            </a:r>
            <a:r>
              <a:rPr lang="en-GB" dirty="0"/>
              <a:t>, 2022).</a:t>
            </a:r>
          </a:p>
          <a:p>
            <a:pPr marL="85725" indent="0">
              <a:buNone/>
            </a:pPr>
            <a:r>
              <a:rPr lang="en-GB" dirty="0"/>
              <a:t>2.	fearless woman who performed a heroic deed. – </a:t>
            </a:r>
            <a:r>
              <a:rPr lang="en-GB" dirty="0" err="1"/>
              <a:t>Heroyka</a:t>
            </a:r>
            <a:r>
              <a:rPr lang="en-GB" dirty="0"/>
              <a:t> </a:t>
            </a:r>
            <a:r>
              <a:rPr lang="en-GB" dirty="0" err="1"/>
              <a:t>vykhodyla</a:t>
            </a:r>
            <a:r>
              <a:rPr lang="en-GB" dirty="0"/>
              <a:t> do </a:t>
            </a:r>
            <a:r>
              <a:rPr lang="en-GB" dirty="0" err="1"/>
              <a:t>vorohiv</a:t>
            </a:r>
            <a:r>
              <a:rPr lang="en-GB" dirty="0"/>
              <a:t> ta </a:t>
            </a:r>
            <a:r>
              <a:rPr lang="en-GB" dirty="0" err="1"/>
              <a:t>rakhuvala</a:t>
            </a:r>
            <a:r>
              <a:rPr lang="en-GB" dirty="0"/>
              <a:t> </a:t>
            </a:r>
            <a:r>
              <a:rPr lang="en-GB" dirty="0" err="1"/>
              <a:t>vorozhu</a:t>
            </a:r>
            <a:r>
              <a:rPr lang="en-GB" dirty="0"/>
              <a:t> </a:t>
            </a:r>
            <a:r>
              <a:rPr lang="en-GB" dirty="0" err="1"/>
              <a:t>tekhniku</a:t>
            </a:r>
            <a:r>
              <a:rPr lang="en-GB" dirty="0"/>
              <a:t>. (24 </a:t>
            </a:r>
            <a:r>
              <a:rPr lang="en-GB" dirty="0" err="1"/>
              <a:t>kanal</a:t>
            </a:r>
            <a:r>
              <a:rPr lang="en-GB" dirty="0"/>
              <a:t>, 2022). </a:t>
            </a:r>
            <a:r>
              <a:rPr lang="en-GB" dirty="0" err="1"/>
              <a:t>Pid</a:t>
            </a:r>
            <a:r>
              <a:rPr lang="en-GB" dirty="0"/>
              <a:t> </a:t>
            </a:r>
            <a:r>
              <a:rPr lang="en-GB" dirty="0" err="1"/>
              <a:t>chas</a:t>
            </a:r>
            <a:r>
              <a:rPr lang="en-GB" dirty="0"/>
              <a:t> </a:t>
            </a:r>
            <a:r>
              <a:rPr lang="en-GB" dirty="0" err="1"/>
              <a:t>aktyvnykh</a:t>
            </a:r>
            <a:r>
              <a:rPr lang="en-GB" dirty="0"/>
              <a:t> </a:t>
            </a:r>
            <a:r>
              <a:rPr lang="en-GB" dirty="0" err="1"/>
              <a:t>boiovykh</a:t>
            </a:r>
            <a:r>
              <a:rPr lang="en-GB" dirty="0"/>
              <a:t> dii u </a:t>
            </a:r>
            <a:r>
              <a:rPr lang="en-GB" dirty="0" err="1"/>
              <a:t>Volnovasi</a:t>
            </a:r>
            <a:r>
              <a:rPr lang="en-GB" dirty="0"/>
              <a:t> Iryna </a:t>
            </a:r>
            <a:r>
              <a:rPr lang="en-GB" dirty="0" err="1"/>
              <a:t>Romanchenko</a:t>
            </a:r>
            <a:r>
              <a:rPr lang="en-GB" dirty="0"/>
              <a:t> </a:t>
            </a:r>
            <a:r>
              <a:rPr lang="en-GB" dirty="0" err="1"/>
              <a:t>pokazala</a:t>
            </a:r>
            <a:r>
              <a:rPr lang="en-GB" dirty="0"/>
              <a:t> </a:t>
            </a:r>
            <a:r>
              <a:rPr lang="en-GB" dirty="0" err="1"/>
              <a:t>sebe</a:t>
            </a:r>
            <a:r>
              <a:rPr lang="en-GB" dirty="0"/>
              <a:t> yak </a:t>
            </a:r>
            <a:r>
              <a:rPr lang="en-GB" dirty="0" err="1"/>
              <a:t>spravzhnia</a:t>
            </a:r>
            <a:r>
              <a:rPr lang="en-GB" dirty="0"/>
              <a:t> </a:t>
            </a:r>
            <a:r>
              <a:rPr lang="en-GB" dirty="0" err="1"/>
              <a:t>heroyka</a:t>
            </a:r>
            <a:r>
              <a:rPr lang="en-GB" dirty="0"/>
              <a:t>, </a:t>
            </a:r>
            <a:r>
              <a:rPr lang="en-GB" dirty="0" err="1"/>
              <a:t>khocha</a:t>
            </a:r>
            <a:r>
              <a:rPr lang="en-GB" dirty="0"/>
              <a:t> </a:t>
            </a:r>
            <a:r>
              <a:rPr lang="en-GB" dirty="0" err="1"/>
              <a:t>sama</a:t>
            </a:r>
            <a:r>
              <a:rPr lang="en-GB" dirty="0"/>
              <a:t> </a:t>
            </a:r>
            <a:r>
              <a:rPr lang="en-GB" dirty="0" err="1"/>
              <a:t>zhinka</a:t>
            </a:r>
            <a:r>
              <a:rPr lang="en-GB" dirty="0"/>
              <a:t> </a:t>
            </a:r>
            <a:r>
              <a:rPr lang="en-GB" dirty="0" err="1"/>
              <a:t>sebe</a:t>
            </a:r>
            <a:r>
              <a:rPr lang="en-GB" dirty="0"/>
              <a:t> </a:t>
            </a:r>
            <a:r>
              <a:rPr lang="en-GB" dirty="0" err="1"/>
              <a:t>takoiu</a:t>
            </a:r>
            <a:r>
              <a:rPr lang="en-GB" dirty="0"/>
              <a:t> ne </a:t>
            </a:r>
            <a:r>
              <a:rPr lang="en-GB" dirty="0" err="1"/>
              <a:t>vvazhaie</a:t>
            </a:r>
            <a:r>
              <a:rPr lang="en-GB" dirty="0"/>
              <a:t>. (</a:t>
            </a:r>
            <a:r>
              <a:rPr lang="en-GB" dirty="0" err="1"/>
              <a:t>Volnovakha.City</a:t>
            </a:r>
            <a:r>
              <a:rPr lang="en-GB" dirty="0"/>
              <a:t>, 2022).</a:t>
            </a:r>
          </a:p>
          <a:p>
            <a:pPr marL="85725" indent="0">
              <a:buNone/>
            </a:pPr>
            <a:endParaRPr lang="uk-UA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DE503791-2DFE-2CC3-C7F8-1F6C04228902}"/>
              </a:ext>
            </a:extLst>
          </p:cNvPr>
          <p:cNvSpPr txBox="1">
            <a:spLocks/>
          </p:cNvSpPr>
          <p:nvPr/>
        </p:nvSpPr>
        <p:spPr>
          <a:xfrm>
            <a:off x="179512" y="857250"/>
            <a:ext cx="1566174" cy="408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 fontScale="4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Century Gothic"/>
              <a:buNone/>
              <a:defRPr sz="36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300" b="1" dirty="0"/>
              <a:t>Results</a:t>
            </a:r>
            <a:br>
              <a:rPr lang="en-US" sz="2700" dirty="0"/>
            </a:br>
            <a:endParaRPr lang="uk-UA" sz="2700" dirty="0"/>
          </a:p>
        </p:txBody>
      </p:sp>
    </p:spTree>
    <p:extLst>
      <p:ext uri="{BB962C8B-B14F-4D97-AF65-F5344CB8AC3E}">
        <p14:creationId xmlns:p14="http://schemas.microsoft.com/office/powerpoint/2010/main" val="25002450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4C502DC-1D75-6778-822C-43D755922B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87624" y="1484784"/>
            <a:ext cx="7440835" cy="3805883"/>
          </a:xfrm>
        </p:spPr>
        <p:txBody>
          <a:bodyPr>
            <a:normAutofit fontScale="92500" lnSpcReduction="20000"/>
          </a:bodyPr>
          <a:lstStyle/>
          <a:p>
            <a:pPr marL="85725" indent="0" algn="ctr">
              <a:buNone/>
            </a:pPr>
            <a:r>
              <a:rPr lang="uk-UA" b="1" dirty="0"/>
              <a:t>ЗАХИСНИЦЯ [</a:t>
            </a:r>
            <a:r>
              <a:rPr lang="en-GB" b="1" dirty="0" err="1"/>
              <a:t>zakhysnytsia</a:t>
            </a:r>
            <a:r>
              <a:rPr lang="en-GB" b="1" dirty="0"/>
              <a:t>]</a:t>
            </a:r>
            <a:r>
              <a:rPr lang="uk-UA" b="1" dirty="0"/>
              <a:t> </a:t>
            </a:r>
            <a:r>
              <a:rPr lang="en-GB" b="1" dirty="0"/>
              <a:t>‘(female) defender’</a:t>
            </a:r>
          </a:p>
          <a:p>
            <a:pPr marL="85725" indent="0">
              <a:buNone/>
            </a:pPr>
            <a:r>
              <a:rPr lang="en-GB" dirty="0"/>
              <a:t>1.	woman who protects the citizens of her country, protects the territorial integrity of her state. – </a:t>
            </a:r>
            <a:r>
              <a:rPr lang="en-GB" dirty="0" err="1"/>
              <a:t>Boroniachy</a:t>
            </a:r>
            <a:r>
              <a:rPr lang="en-GB" dirty="0"/>
              <a:t> </a:t>
            </a:r>
            <a:r>
              <a:rPr lang="en-GB" dirty="0" err="1"/>
              <a:t>Ukrainu</a:t>
            </a:r>
            <a:r>
              <a:rPr lang="en-GB" dirty="0"/>
              <a:t> vid </a:t>
            </a:r>
            <a:r>
              <a:rPr lang="en-GB" dirty="0" err="1"/>
              <a:t>rosiiskoho</a:t>
            </a:r>
            <a:r>
              <a:rPr lang="en-GB" dirty="0"/>
              <a:t> </a:t>
            </a:r>
            <a:r>
              <a:rPr lang="en-GB" dirty="0" err="1"/>
              <a:t>vtorhnennia</a:t>
            </a:r>
            <a:r>
              <a:rPr lang="en-GB" dirty="0"/>
              <a:t>, </a:t>
            </a:r>
            <a:r>
              <a:rPr lang="en-GB" dirty="0" err="1"/>
              <a:t>zahynula</a:t>
            </a:r>
            <a:r>
              <a:rPr lang="en-GB" dirty="0"/>
              <a:t> </a:t>
            </a:r>
            <a:r>
              <a:rPr lang="en-GB" dirty="0" err="1"/>
              <a:t>zakhysnytsia</a:t>
            </a:r>
            <a:r>
              <a:rPr lang="en-GB" dirty="0"/>
              <a:t> </a:t>
            </a:r>
            <a:r>
              <a:rPr lang="en-GB" dirty="0" err="1"/>
              <a:t>Ukrainy</a:t>
            </a:r>
            <a:r>
              <a:rPr lang="en-GB" dirty="0"/>
              <a:t> Mariana «</a:t>
            </a:r>
            <a:r>
              <a:rPr lang="en-GB" dirty="0" err="1"/>
              <a:t>Kvitka</a:t>
            </a:r>
            <a:r>
              <a:rPr lang="en-GB" dirty="0"/>
              <a:t>». (</a:t>
            </a:r>
            <a:r>
              <a:rPr lang="en-GB" dirty="0" err="1"/>
              <a:t>Ukrainskyi</a:t>
            </a:r>
            <a:r>
              <a:rPr lang="en-GB" dirty="0"/>
              <a:t> </a:t>
            </a:r>
            <a:r>
              <a:rPr lang="en-GB" dirty="0" err="1"/>
              <a:t>prostir</a:t>
            </a:r>
            <a:r>
              <a:rPr lang="en-GB" dirty="0"/>
              <a:t>, 2022). Ta </a:t>
            </a:r>
            <a:r>
              <a:rPr lang="en-GB" dirty="0" err="1"/>
              <a:t>vona</a:t>
            </a:r>
            <a:r>
              <a:rPr lang="en-GB" dirty="0"/>
              <a:t> </a:t>
            </a:r>
            <a:r>
              <a:rPr lang="en-GB" dirty="0" err="1"/>
              <a:t>zalyshylas</a:t>
            </a:r>
            <a:r>
              <a:rPr lang="en-GB" dirty="0"/>
              <a:t>, </a:t>
            </a:r>
            <a:r>
              <a:rPr lang="en-GB" dirty="0" err="1"/>
              <a:t>prosyla</a:t>
            </a:r>
            <a:r>
              <a:rPr lang="en-GB" dirty="0"/>
              <a:t> ne </a:t>
            </a:r>
            <a:r>
              <a:rPr lang="en-GB" dirty="0" err="1"/>
              <a:t>zhality</a:t>
            </a:r>
            <a:r>
              <a:rPr lang="en-GB" dirty="0"/>
              <a:t> </a:t>
            </a:r>
            <a:r>
              <a:rPr lang="en-GB" dirty="0" err="1"/>
              <a:t>yii</a:t>
            </a:r>
            <a:r>
              <a:rPr lang="en-GB" dirty="0"/>
              <a:t>, </a:t>
            </a:r>
            <a:r>
              <a:rPr lang="en-GB" dirty="0" err="1"/>
              <a:t>bo</a:t>
            </a:r>
            <a:r>
              <a:rPr lang="en-GB" dirty="0"/>
              <a:t> </a:t>
            </a:r>
            <a:r>
              <a:rPr lang="en-GB" dirty="0" err="1"/>
              <a:t>vona</a:t>
            </a:r>
            <a:r>
              <a:rPr lang="en-GB" dirty="0"/>
              <a:t> </a:t>
            </a:r>
            <a:r>
              <a:rPr lang="en-GB" dirty="0" err="1"/>
              <a:t>zakhysnytsia</a:t>
            </a:r>
            <a:r>
              <a:rPr lang="en-GB" dirty="0"/>
              <a:t> ta </a:t>
            </a:r>
            <a:r>
              <a:rPr lang="en-GB" dirty="0" err="1"/>
              <a:t>ukrainka</a:t>
            </a:r>
            <a:r>
              <a:rPr lang="en-GB" dirty="0"/>
              <a:t>, </a:t>
            </a:r>
            <a:r>
              <a:rPr lang="en-GB" dirty="0" err="1"/>
              <a:t>yaka</a:t>
            </a:r>
            <a:r>
              <a:rPr lang="en-GB" dirty="0"/>
              <a:t> </a:t>
            </a:r>
            <a:r>
              <a:rPr lang="en-GB" dirty="0" err="1"/>
              <a:t>vykonuie</a:t>
            </a:r>
            <a:r>
              <a:rPr lang="en-GB" dirty="0"/>
              <a:t> </a:t>
            </a:r>
            <a:r>
              <a:rPr lang="en-GB" dirty="0" err="1"/>
              <a:t>svii</a:t>
            </a:r>
            <a:r>
              <a:rPr lang="en-GB" dirty="0"/>
              <a:t> </a:t>
            </a:r>
            <a:r>
              <a:rPr lang="en-GB" dirty="0" err="1"/>
              <a:t>oboviazok</a:t>
            </a:r>
            <a:r>
              <a:rPr lang="en-GB" dirty="0"/>
              <a:t> — </a:t>
            </a:r>
            <a:r>
              <a:rPr lang="en-GB" dirty="0" err="1"/>
              <a:t>riatuie</a:t>
            </a:r>
            <a:r>
              <a:rPr lang="en-GB" dirty="0"/>
              <a:t> </a:t>
            </a:r>
            <a:r>
              <a:rPr lang="en-GB" dirty="0" err="1"/>
              <a:t>pobratymiv</a:t>
            </a:r>
            <a:r>
              <a:rPr lang="en-GB" dirty="0"/>
              <a:t> ta </a:t>
            </a:r>
            <a:r>
              <a:rPr lang="en-GB" dirty="0" err="1"/>
              <a:t>tsyvilnykh</a:t>
            </a:r>
            <a:r>
              <a:rPr lang="en-GB" dirty="0"/>
              <a:t>. (</a:t>
            </a:r>
            <a:r>
              <a:rPr lang="en-GB" dirty="0" err="1"/>
              <a:t>Ukrainskyi</a:t>
            </a:r>
            <a:r>
              <a:rPr lang="en-GB" dirty="0"/>
              <a:t> </a:t>
            </a:r>
            <a:r>
              <a:rPr lang="en-GB" dirty="0" err="1"/>
              <a:t>prostir</a:t>
            </a:r>
            <a:r>
              <a:rPr lang="en-GB" dirty="0"/>
              <a:t>, 2022). </a:t>
            </a:r>
            <a:r>
              <a:rPr lang="en-GB" dirty="0" err="1"/>
              <a:t>Nekhai</a:t>
            </a:r>
            <a:r>
              <a:rPr lang="en-GB" dirty="0"/>
              <a:t> </a:t>
            </a:r>
            <a:r>
              <a:rPr lang="en-GB" dirty="0" err="1"/>
              <a:t>kozhen</a:t>
            </a:r>
            <a:r>
              <a:rPr lang="en-GB" dirty="0"/>
              <a:t> </a:t>
            </a:r>
            <a:r>
              <a:rPr lang="en-GB" dirty="0" err="1"/>
              <a:t>ukrainskyi</a:t>
            </a:r>
            <a:r>
              <a:rPr lang="en-GB" dirty="0"/>
              <a:t> </a:t>
            </a:r>
            <a:r>
              <a:rPr lang="en-GB" dirty="0" err="1"/>
              <a:t>zakhysnyk</a:t>
            </a:r>
            <a:r>
              <a:rPr lang="en-GB" dirty="0"/>
              <a:t> ta </a:t>
            </a:r>
            <a:r>
              <a:rPr lang="en-GB" dirty="0" err="1"/>
              <a:t>kozhna</a:t>
            </a:r>
            <a:r>
              <a:rPr lang="en-GB" dirty="0"/>
              <a:t> </a:t>
            </a:r>
            <a:r>
              <a:rPr lang="en-GB" dirty="0" err="1"/>
              <a:t>zakhysnytsia</a:t>
            </a:r>
            <a:r>
              <a:rPr lang="en-GB" dirty="0"/>
              <a:t> </a:t>
            </a:r>
            <a:r>
              <a:rPr lang="en-GB" dirty="0" err="1"/>
              <a:t>povernutsia</a:t>
            </a:r>
            <a:r>
              <a:rPr lang="en-GB" dirty="0"/>
              <a:t> </a:t>
            </a:r>
            <a:r>
              <a:rPr lang="en-GB" dirty="0" err="1"/>
              <a:t>dodomu</a:t>
            </a:r>
            <a:r>
              <a:rPr lang="en-GB" dirty="0"/>
              <a:t>, do </a:t>
            </a:r>
            <a:r>
              <a:rPr lang="en-GB" dirty="0" err="1"/>
              <a:t>svoikh</a:t>
            </a:r>
            <a:r>
              <a:rPr lang="en-GB" dirty="0"/>
              <a:t> </a:t>
            </a:r>
            <a:r>
              <a:rPr lang="en-GB" dirty="0" err="1"/>
              <a:t>ridnykh</a:t>
            </a:r>
            <a:r>
              <a:rPr lang="en-GB" dirty="0"/>
              <a:t> ta </a:t>
            </a:r>
            <a:r>
              <a:rPr lang="en-GB" dirty="0" err="1"/>
              <a:t>blyzkykh</a:t>
            </a:r>
            <a:r>
              <a:rPr lang="en-GB" dirty="0"/>
              <a:t>! (www.0352.ua, Ternopil, 2022). </a:t>
            </a:r>
            <a:r>
              <a:rPr lang="en-GB" dirty="0" err="1"/>
              <a:t>Zakhysnytsia</a:t>
            </a:r>
            <a:r>
              <a:rPr lang="en-GB" dirty="0"/>
              <a:t> </a:t>
            </a:r>
            <a:r>
              <a:rPr lang="en-GB" dirty="0" err="1"/>
              <a:t>Ukrainy</a:t>
            </a:r>
            <a:r>
              <a:rPr lang="en-GB" dirty="0"/>
              <a:t> z 26 </a:t>
            </a:r>
            <a:r>
              <a:rPr lang="en-GB" dirty="0" err="1"/>
              <a:t>okremoi</a:t>
            </a:r>
            <a:r>
              <a:rPr lang="en-GB" dirty="0"/>
              <a:t> </a:t>
            </a:r>
            <a:r>
              <a:rPr lang="en-GB" dirty="0" err="1"/>
              <a:t>artyleriiskoi</a:t>
            </a:r>
            <a:r>
              <a:rPr lang="en-GB" dirty="0"/>
              <a:t> </a:t>
            </a:r>
            <a:r>
              <a:rPr lang="en-GB" dirty="0" err="1"/>
              <a:t>bryhady</a:t>
            </a:r>
            <a:r>
              <a:rPr lang="en-GB" dirty="0"/>
              <a:t> </a:t>
            </a:r>
            <a:r>
              <a:rPr lang="en-GB" dirty="0" err="1"/>
              <a:t>ranishe</a:t>
            </a:r>
            <a:r>
              <a:rPr lang="en-GB" dirty="0"/>
              <a:t> </a:t>
            </a:r>
            <a:r>
              <a:rPr lang="en-GB" dirty="0" err="1"/>
              <a:t>pratsiuvala</a:t>
            </a:r>
            <a:r>
              <a:rPr lang="en-GB" dirty="0"/>
              <a:t> </a:t>
            </a:r>
            <a:r>
              <a:rPr lang="en-GB" dirty="0" err="1"/>
              <a:t>vchytelkoiu</a:t>
            </a:r>
            <a:r>
              <a:rPr lang="en-GB" dirty="0"/>
              <a:t> </a:t>
            </a:r>
            <a:r>
              <a:rPr lang="en-GB" dirty="0" err="1"/>
              <a:t>istorii</a:t>
            </a:r>
            <a:r>
              <a:rPr lang="en-GB" dirty="0"/>
              <a:t> ta </a:t>
            </a:r>
            <a:r>
              <a:rPr lang="en-GB" dirty="0" err="1"/>
              <a:t>vykladala</a:t>
            </a:r>
            <a:r>
              <a:rPr lang="en-GB" dirty="0"/>
              <a:t> do 2016 </a:t>
            </a:r>
            <a:r>
              <a:rPr lang="en-GB" dirty="0" err="1"/>
              <a:t>roku</a:t>
            </a:r>
            <a:r>
              <a:rPr lang="en-GB" dirty="0"/>
              <a:t>. (www.0352.ua, Ternopil, 2022).</a:t>
            </a:r>
          </a:p>
          <a:p>
            <a:pPr marL="85725" indent="0">
              <a:buNone/>
            </a:pPr>
            <a:r>
              <a:rPr lang="en-GB" dirty="0"/>
              <a:t>// </a:t>
            </a:r>
            <a:r>
              <a:rPr lang="en-GB" b="1" dirty="0"/>
              <a:t>Den </a:t>
            </a:r>
            <a:r>
              <a:rPr lang="en-GB" b="1" dirty="0" err="1"/>
              <a:t>zakhysnykiv</a:t>
            </a:r>
            <a:r>
              <a:rPr lang="en-GB" b="1" dirty="0"/>
              <a:t> </a:t>
            </a:r>
            <a:r>
              <a:rPr lang="en-GB" b="1" dirty="0" err="1"/>
              <a:t>i</a:t>
            </a:r>
            <a:r>
              <a:rPr lang="en-GB" b="1" dirty="0"/>
              <a:t> </a:t>
            </a:r>
            <a:r>
              <a:rPr lang="en-GB" b="1" dirty="0" err="1"/>
              <a:t>zakhysnyts</a:t>
            </a:r>
            <a:r>
              <a:rPr lang="en-GB" b="1" dirty="0"/>
              <a:t> </a:t>
            </a:r>
            <a:r>
              <a:rPr lang="en-GB" b="1" dirty="0" err="1"/>
              <a:t>Ukrayiny</a:t>
            </a:r>
            <a:r>
              <a:rPr lang="en-GB" b="1" dirty="0"/>
              <a:t> </a:t>
            </a:r>
            <a:r>
              <a:rPr lang="en-GB" dirty="0"/>
              <a:t>– the national holiday of Ukraine, which is celebrated on October 14. – 4 </a:t>
            </a:r>
            <a:r>
              <a:rPr lang="en-GB" dirty="0" err="1"/>
              <a:t>lypnia</a:t>
            </a:r>
            <a:r>
              <a:rPr lang="en-GB" dirty="0"/>
              <a:t> 2021 </a:t>
            </a:r>
            <a:r>
              <a:rPr lang="en-GB" dirty="0" err="1"/>
              <a:t>roku</a:t>
            </a:r>
            <a:r>
              <a:rPr lang="en-GB" dirty="0"/>
              <a:t> Verkhovna Rada </a:t>
            </a:r>
            <a:r>
              <a:rPr lang="en-GB" dirty="0" err="1"/>
              <a:t>pereimenuvala</a:t>
            </a:r>
            <a:r>
              <a:rPr lang="en-GB" dirty="0"/>
              <a:t> </a:t>
            </a:r>
            <a:r>
              <a:rPr lang="en-GB" dirty="0" err="1"/>
              <a:t>sviato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"Den </a:t>
            </a:r>
            <a:r>
              <a:rPr lang="en-GB" dirty="0" err="1"/>
              <a:t>zakhysnykiv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zakhysnyts</a:t>
            </a:r>
            <a:r>
              <a:rPr lang="en-GB" dirty="0"/>
              <a:t> </a:t>
            </a:r>
            <a:r>
              <a:rPr lang="en-GB" dirty="0" err="1"/>
              <a:t>Ukrainy</a:t>
            </a:r>
            <a:r>
              <a:rPr lang="en-GB" dirty="0"/>
              <a:t>". (www.0352.ua, Ternopil, 2022).</a:t>
            </a:r>
          </a:p>
          <a:p>
            <a:pPr marL="85725" indent="0">
              <a:buNone/>
            </a:pPr>
            <a:endParaRPr lang="uk-UA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DC90CFD2-9864-9DEA-95B5-EE12576C1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680" y="692696"/>
            <a:ext cx="6684169" cy="483394"/>
          </a:xfrm>
        </p:spPr>
        <p:txBody>
          <a:bodyPr>
            <a:noAutofit/>
          </a:bodyPr>
          <a:lstStyle/>
          <a:p>
            <a:pPr algn="ctr"/>
            <a:r>
              <a:rPr lang="uk-UA" sz="3200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Semantic</a:t>
            </a:r>
            <a:r>
              <a:rPr lang="uk-UA" sz="32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3200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change</a:t>
            </a:r>
            <a:r>
              <a:rPr lang="en-US" sz="32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uk-UA" sz="32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uk-UA" sz="3200" dirty="0">
              <a:latin typeface="Century Gothic" panose="020B0502020202020204" pitchFamily="34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50CA0BF6-381F-6DBD-F7D0-1F1C4883E96B}"/>
              </a:ext>
            </a:extLst>
          </p:cNvPr>
          <p:cNvSpPr txBox="1">
            <a:spLocks/>
          </p:cNvSpPr>
          <p:nvPr/>
        </p:nvSpPr>
        <p:spPr>
          <a:xfrm>
            <a:off x="179512" y="857250"/>
            <a:ext cx="1566174" cy="408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 fontScale="4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Century Gothic"/>
              <a:buNone/>
              <a:defRPr sz="36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300" b="1" dirty="0"/>
              <a:t>Results</a:t>
            </a:r>
            <a:br>
              <a:rPr lang="en-US" sz="2700" dirty="0"/>
            </a:br>
            <a:endParaRPr lang="uk-UA" sz="2700" dirty="0"/>
          </a:p>
        </p:txBody>
      </p:sp>
    </p:spTree>
    <p:extLst>
      <p:ext uri="{BB962C8B-B14F-4D97-AF65-F5344CB8AC3E}">
        <p14:creationId xmlns:p14="http://schemas.microsoft.com/office/powerpoint/2010/main" val="6789102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691A51-5C30-1323-2D31-540D278A7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6678" y="623253"/>
            <a:ext cx="6918776" cy="537494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Stylistic labels and collocations</a:t>
            </a:r>
            <a:endParaRPr lang="uk-UA" sz="3200" dirty="0">
              <a:latin typeface="Century Gothic" panose="020B0502020202020204" pitchFamily="34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DE503791-2DFE-2CC3-C7F8-1F6C04228902}"/>
              </a:ext>
            </a:extLst>
          </p:cNvPr>
          <p:cNvSpPr txBox="1">
            <a:spLocks/>
          </p:cNvSpPr>
          <p:nvPr/>
        </p:nvSpPr>
        <p:spPr>
          <a:xfrm>
            <a:off x="163485" y="845289"/>
            <a:ext cx="1566174" cy="408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 fontScale="4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Century Gothic"/>
              <a:buNone/>
              <a:defRPr sz="36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300" b="1" dirty="0"/>
              <a:t>Results</a:t>
            </a:r>
            <a:br>
              <a:rPr lang="en-US" sz="2700" dirty="0"/>
            </a:br>
            <a:endParaRPr lang="uk-UA" sz="2700" dirty="0"/>
          </a:p>
        </p:txBody>
      </p:sp>
      <p:sp>
        <p:nvSpPr>
          <p:cNvPr id="7" name="Місце для тексту 6">
            <a:extLst>
              <a:ext uri="{FF2B5EF4-FFF2-40B4-BE49-F238E27FC236}">
                <a16:creationId xmlns:a16="http://schemas.microsoft.com/office/drawing/2014/main" id="{402AF2D0-EFB7-78D1-0677-2AA9D08395B7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83568" y="1988840"/>
            <a:ext cx="4644516" cy="3708413"/>
          </a:xfrm>
        </p:spPr>
        <p:txBody>
          <a:bodyPr>
            <a:normAutofit fontScale="85000" lnSpcReduction="10000"/>
          </a:bodyPr>
          <a:lstStyle/>
          <a:p>
            <a:pPr marL="85725" indent="0">
              <a:buNone/>
            </a:pPr>
            <a:r>
              <a:rPr lang="en-US" i="1" dirty="0" err="1"/>
              <a:t>полонянка</a:t>
            </a:r>
            <a:r>
              <a:rPr lang="en-US" dirty="0"/>
              <a:t> ‘bondswoman’ </a:t>
            </a:r>
          </a:p>
          <a:p>
            <a:pPr marL="85725" indent="0">
              <a:buNone/>
            </a:pPr>
            <a:r>
              <a:rPr lang="en-US" dirty="0"/>
              <a:t>(also designated as folklore),         not archaic</a:t>
            </a:r>
          </a:p>
          <a:p>
            <a:pPr marL="85725" indent="0">
              <a:buNone/>
            </a:pPr>
            <a:r>
              <a:rPr lang="en-US" i="1" dirty="0" err="1"/>
              <a:t>войовниця</a:t>
            </a:r>
            <a:r>
              <a:rPr lang="en-US" i="1" dirty="0"/>
              <a:t> </a:t>
            </a:r>
            <a:r>
              <a:rPr lang="en-US" dirty="0"/>
              <a:t>‘warrior woman’ </a:t>
            </a:r>
          </a:p>
          <a:p>
            <a:pPr marL="85725" indent="0">
              <a:buNone/>
            </a:pPr>
            <a:r>
              <a:rPr lang="en-US" i="1" dirty="0"/>
              <a:t>летунка </a:t>
            </a:r>
            <a:r>
              <a:rPr lang="en-US" dirty="0"/>
              <a:t>‘airwoman’ </a:t>
            </a:r>
          </a:p>
          <a:p>
            <a:pPr marL="85725" indent="0">
              <a:buNone/>
            </a:pPr>
            <a:endParaRPr lang="en-US" i="1" dirty="0"/>
          </a:p>
          <a:p>
            <a:pPr marL="85725" indent="0">
              <a:buNone/>
            </a:pPr>
            <a:r>
              <a:rPr lang="en-US" i="1" dirty="0" err="1"/>
              <a:t>ветеранка</a:t>
            </a:r>
            <a:r>
              <a:rPr lang="en-US" dirty="0"/>
              <a:t> ‘(female) veteran’ – not colloquial </a:t>
            </a:r>
          </a:p>
          <a:p>
            <a:pPr marL="85725" indent="0">
              <a:buNone/>
            </a:pPr>
            <a:endParaRPr lang="en-US" i="1" dirty="0"/>
          </a:p>
          <a:p>
            <a:pPr marL="85725" indent="0">
              <a:buNone/>
            </a:pPr>
            <a:r>
              <a:rPr lang="en-US" i="1" dirty="0" err="1"/>
              <a:t>командирка</a:t>
            </a:r>
            <a:r>
              <a:rPr lang="en-US" dirty="0"/>
              <a:t> ‘(female) commander’                  </a:t>
            </a:r>
          </a:p>
          <a:p>
            <a:pPr marL="85725" indent="0">
              <a:buNone/>
            </a:pPr>
            <a:r>
              <a:rPr lang="en-US" dirty="0"/>
              <a:t>                                                                  colloquial</a:t>
            </a:r>
          </a:p>
          <a:p>
            <a:pPr marL="85725" indent="0">
              <a:buNone/>
            </a:pPr>
            <a:r>
              <a:rPr lang="en-US" i="1" dirty="0" err="1"/>
              <a:t>медичка</a:t>
            </a:r>
            <a:r>
              <a:rPr lang="en-US" dirty="0"/>
              <a:t> ‘(female) medic’                          +</a:t>
            </a:r>
          </a:p>
          <a:p>
            <a:pPr marL="85725" indent="0">
              <a:buNone/>
            </a:pPr>
            <a:r>
              <a:rPr lang="en-US" dirty="0"/>
              <a:t>                                                                   neutral</a:t>
            </a:r>
            <a:endParaRPr lang="uk-UA" dirty="0"/>
          </a:p>
        </p:txBody>
      </p:sp>
      <p:sp>
        <p:nvSpPr>
          <p:cNvPr id="12" name="Місце для тексту 11">
            <a:extLst>
              <a:ext uri="{FF2B5EF4-FFF2-40B4-BE49-F238E27FC236}">
                <a16:creationId xmlns:a16="http://schemas.microsoft.com/office/drawing/2014/main" id="{F7A26AF4-A7DD-B785-8628-6E20D12F45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66066" y="1988839"/>
            <a:ext cx="3780420" cy="4245907"/>
          </a:xfrm>
        </p:spPr>
        <p:txBody>
          <a:bodyPr>
            <a:normAutofit fontScale="70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uk-UA" i="1" dirty="0"/>
              <a:t>Слава героям та героїням! </a:t>
            </a:r>
            <a:r>
              <a:rPr lang="uk-UA" dirty="0"/>
              <a:t>‘</a:t>
            </a:r>
            <a:r>
              <a:rPr lang="en-GB" dirty="0"/>
              <a:t>Glory to heroes and heroines!’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i="1" dirty="0"/>
              <a:t>Національна героїня </a:t>
            </a:r>
            <a:r>
              <a:rPr lang="uk-UA" dirty="0"/>
              <a:t>‘</a:t>
            </a:r>
            <a:r>
              <a:rPr lang="en-GB" dirty="0"/>
              <a:t>National heroine’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i="1" dirty="0" err="1"/>
              <a:t>Геройка</a:t>
            </a:r>
            <a:r>
              <a:rPr lang="uk-UA" i="1" dirty="0"/>
              <a:t> України </a:t>
            </a:r>
            <a:r>
              <a:rPr lang="uk-UA" dirty="0"/>
              <a:t>‘</a:t>
            </a:r>
            <a:r>
              <a:rPr lang="en-GB" dirty="0"/>
              <a:t>Heroine of Ukraine’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i="1" dirty="0"/>
              <a:t>Захисниця України </a:t>
            </a:r>
            <a:r>
              <a:rPr lang="uk-UA" dirty="0"/>
              <a:t>‘(</a:t>
            </a:r>
            <a:r>
              <a:rPr lang="en-GB" dirty="0"/>
              <a:t>Female) Defender of Ukraine’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i="1" dirty="0"/>
              <a:t>солдатка-</a:t>
            </a:r>
            <a:r>
              <a:rPr lang="uk-UA" i="1" dirty="0" err="1"/>
              <a:t>контрактниця</a:t>
            </a:r>
            <a:r>
              <a:rPr lang="uk-UA" dirty="0"/>
              <a:t> ‘(</a:t>
            </a:r>
            <a:r>
              <a:rPr lang="en-GB" dirty="0"/>
              <a:t>female) contract soldier’,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i="1" dirty="0"/>
              <a:t>військова летунка </a:t>
            </a:r>
            <a:r>
              <a:rPr lang="uk-UA" dirty="0"/>
              <a:t>‘</a:t>
            </a:r>
            <a:r>
              <a:rPr lang="en-GB" dirty="0"/>
              <a:t>military airwoman’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i="1" dirty="0"/>
              <a:t>морська </a:t>
            </a:r>
            <a:r>
              <a:rPr lang="uk-UA" i="1" dirty="0" err="1"/>
              <a:t>піхотинка</a:t>
            </a:r>
            <a:r>
              <a:rPr lang="uk-UA" i="1" dirty="0"/>
              <a:t> </a:t>
            </a:r>
            <a:r>
              <a:rPr lang="uk-UA" dirty="0"/>
              <a:t>‘(</a:t>
            </a:r>
            <a:r>
              <a:rPr lang="en-GB" dirty="0"/>
              <a:t>female) amphibious soldier’,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i="1" dirty="0" err="1"/>
              <a:t>дешифрувальниця</a:t>
            </a:r>
            <a:r>
              <a:rPr lang="uk-UA" i="1" dirty="0"/>
              <a:t> польотів </a:t>
            </a:r>
            <a:r>
              <a:rPr lang="uk-UA" dirty="0"/>
              <a:t>‘(</a:t>
            </a:r>
            <a:r>
              <a:rPr lang="en-GB" dirty="0"/>
              <a:t>female) flight decipherer’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i="1" dirty="0"/>
              <a:t>бригадна </a:t>
            </a:r>
            <a:r>
              <a:rPr lang="uk-UA" i="1" dirty="0" err="1"/>
              <a:t>генералка</a:t>
            </a:r>
            <a:r>
              <a:rPr lang="uk-UA" i="1" dirty="0"/>
              <a:t> </a:t>
            </a:r>
            <a:r>
              <a:rPr lang="uk-UA" dirty="0"/>
              <a:t>‘(</a:t>
            </a:r>
            <a:r>
              <a:rPr lang="en-GB" dirty="0"/>
              <a:t>female) brigadier general’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uk-UA" i="1" dirty="0"/>
              <a:t>заручниця обставин </a:t>
            </a:r>
            <a:r>
              <a:rPr lang="uk-UA" dirty="0"/>
              <a:t>‘</a:t>
            </a:r>
            <a:r>
              <a:rPr lang="en-GB" dirty="0"/>
              <a:t>hostage of circumstances’</a:t>
            </a:r>
            <a:endParaRPr lang="uk-UA" dirty="0"/>
          </a:p>
        </p:txBody>
      </p:sp>
      <p:sp>
        <p:nvSpPr>
          <p:cNvPr id="13" name="Права фігурна дужка 12">
            <a:extLst>
              <a:ext uri="{FF2B5EF4-FFF2-40B4-BE49-F238E27FC236}">
                <a16:creationId xmlns:a16="http://schemas.microsoft.com/office/drawing/2014/main" id="{3C76160E-A1DD-DCD8-0CDC-611E20D1BD7C}"/>
              </a:ext>
            </a:extLst>
          </p:cNvPr>
          <p:cNvSpPr/>
          <p:nvPr/>
        </p:nvSpPr>
        <p:spPr>
          <a:xfrm>
            <a:off x="3635896" y="2189430"/>
            <a:ext cx="162018" cy="102611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 sz="1050"/>
          </a:p>
        </p:txBody>
      </p:sp>
      <p:sp>
        <p:nvSpPr>
          <p:cNvPr id="14" name="Права фігурна дужка 13">
            <a:extLst>
              <a:ext uri="{FF2B5EF4-FFF2-40B4-BE49-F238E27FC236}">
                <a16:creationId xmlns:a16="http://schemas.microsoft.com/office/drawing/2014/main" id="{FCF8434B-D473-203B-D000-794135A48EF5}"/>
              </a:ext>
            </a:extLst>
          </p:cNvPr>
          <p:cNvSpPr/>
          <p:nvPr/>
        </p:nvSpPr>
        <p:spPr>
          <a:xfrm>
            <a:off x="4211960" y="4221088"/>
            <a:ext cx="216024" cy="129614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 sz="1050"/>
          </a:p>
        </p:txBody>
      </p:sp>
    </p:spTree>
    <p:extLst>
      <p:ext uri="{BB962C8B-B14F-4D97-AF65-F5344CB8AC3E}">
        <p14:creationId xmlns:p14="http://schemas.microsoft.com/office/powerpoint/2010/main" val="25677666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691A51-5C30-1323-2D31-540D278A7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624" y="379393"/>
            <a:ext cx="7464833" cy="900246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Ambiguous and figurative meanings</a:t>
            </a:r>
            <a:endParaRPr lang="uk-UA" sz="3200" dirty="0">
              <a:latin typeface="Century Gothic" panose="020B0502020202020204" pitchFamily="34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DE503791-2DFE-2CC3-C7F8-1F6C04228902}"/>
              </a:ext>
            </a:extLst>
          </p:cNvPr>
          <p:cNvSpPr txBox="1">
            <a:spLocks/>
          </p:cNvSpPr>
          <p:nvPr/>
        </p:nvSpPr>
        <p:spPr>
          <a:xfrm>
            <a:off x="179512" y="871162"/>
            <a:ext cx="1566174" cy="408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 fontScale="4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Century Gothic"/>
              <a:buNone/>
              <a:defRPr sz="36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300" b="1" dirty="0"/>
              <a:t>Results</a:t>
            </a:r>
            <a:br>
              <a:rPr lang="en-US" sz="2700" dirty="0"/>
            </a:br>
            <a:endParaRPr lang="uk-UA" sz="2700" dirty="0"/>
          </a:p>
        </p:txBody>
      </p:sp>
      <p:sp>
        <p:nvSpPr>
          <p:cNvPr id="7" name="Місце для тексту 6">
            <a:extLst>
              <a:ext uri="{FF2B5EF4-FFF2-40B4-BE49-F238E27FC236}">
                <a16:creationId xmlns:a16="http://schemas.microsoft.com/office/drawing/2014/main" id="{402AF2D0-EFB7-78D1-0677-2AA9D08395B7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572001" y="4782663"/>
            <a:ext cx="4320478" cy="1202755"/>
          </a:xfrm>
        </p:spPr>
        <p:txBody>
          <a:bodyPr>
            <a:normAutofit fontScale="40000" lnSpcReduction="20000"/>
          </a:bodyPr>
          <a:lstStyle/>
          <a:p>
            <a:pPr marL="85725" indent="0" algn="ctr">
              <a:buNone/>
            </a:pPr>
            <a:r>
              <a:rPr lang="en-US" sz="3500" b="1" i="1" dirty="0">
                <a:latin typeface="+mn-lt"/>
              </a:rPr>
              <a:t>Idioms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3500" i="1" dirty="0">
                <a:latin typeface="+mn-lt"/>
              </a:rPr>
              <a:t>одна в полі </a:t>
            </a:r>
            <a:r>
              <a:rPr lang="uk-UA" sz="3500" i="1" dirty="0" err="1">
                <a:latin typeface="+mn-lt"/>
              </a:rPr>
              <a:t>воїнка</a:t>
            </a:r>
            <a:r>
              <a:rPr lang="uk-UA" sz="3500" i="1" dirty="0">
                <a:latin typeface="+mn-lt"/>
              </a:rPr>
              <a:t> </a:t>
            </a:r>
            <a:r>
              <a:rPr lang="uk-UA" sz="3500" dirty="0">
                <a:latin typeface="+mn-lt"/>
              </a:rPr>
              <a:t>‘</a:t>
            </a:r>
            <a:r>
              <a:rPr lang="en-GB" sz="3500" dirty="0">
                <a:latin typeface="+mn-lt"/>
              </a:rPr>
              <a:t>alone in the field a warrior’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3500" i="1" dirty="0">
                <a:latin typeface="+mn-lt"/>
              </a:rPr>
              <a:t>звитяжниця духу </a:t>
            </a:r>
            <a:r>
              <a:rPr lang="uk-UA" sz="3500" dirty="0">
                <a:latin typeface="+mn-lt"/>
              </a:rPr>
              <a:t>‘(</a:t>
            </a:r>
            <a:r>
              <a:rPr lang="en-GB" sz="3500" dirty="0">
                <a:latin typeface="+mn-lt"/>
              </a:rPr>
              <a:t>female) conqueror of the spirit’</a:t>
            </a:r>
            <a:endParaRPr lang="uk-UA" sz="35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uk-UA" dirty="0"/>
          </a:p>
        </p:txBody>
      </p:sp>
      <p:sp>
        <p:nvSpPr>
          <p:cNvPr id="12" name="Місце для тексту 11">
            <a:extLst>
              <a:ext uri="{FF2B5EF4-FFF2-40B4-BE49-F238E27FC236}">
                <a16:creationId xmlns:a16="http://schemas.microsoft.com/office/drawing/2014/main" id="{F7A26AF4-A7DD-B785-8628-6E20D12F45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48063" y="1268933"/>
            <a:ext cx="3744416" cy="3233392"/>
          </a:xfrm>
        </p:spPr>
        <p:txBody>
          <a:bodyPr>
            <a:noAutofit/>
          </a:bodyPr>
          <a:lstStyle/>
          <a:p>
            <a:pPr marL="85725" indent="0">
              <a:buNone/>
            </a:pPr>
            <a:r>
              <a:rPr lang="uk-UA" sz="1400" b="1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кулеметниця</a:t>
            </a:r>
            <a:r>
              <a:rPr lang="en-US" sz="14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‘(female) </a:t>
            </a:r>
            <a:r>
              <a:rPr lang="uk-UA" sz="1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machine-gunner</a:t>
            </a:r>
            <a:r>
              <a:rPr lang="en-US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lang="uk-UA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uk-UA" sz="1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fighter</a:t>
            </a:r>
            <a:r>
              <a:rPr lang="uk-UA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uk-UA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uk-UA" sz="1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machine</a:t>
            </a:r>
            <a:r>
              <a:rPr lang="uk-UA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gun</a:t>
            </a:r>
            <a:r>
              <a:rPr lang="uk-UA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unit</a:t>
            </a:r>
            <a:r>
              <a:rPr lang="uk-UA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uk-UA" sz="1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machine</a:t>
            </a:r>
            <a:r>
              <a:rPr lang="uk-UA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gun</a:t>
            </a:r>
            <a:r>
              <a:rPr lang="uk-UA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shooter</a:t>
            </a:r>
            <a:endParaRPr lang="en-US" sz="1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uk-UA" sz="1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woman</a:t>
            </a:r>
            <a:r>
              <a:rPr lang="uk-UA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who</a:t>
            </a:r>
            <a:r>
              <a:rPr lang="uk-UA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works</a:t>
            </a:r>
            <a:r>
              <a:rPr lang="uk-UA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very</a:t>
            </a:r>
            <a:r>
              <a:rPr lang="uk-UA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fast</a:t>
            </a:r>
            <a:endParaRPr lang="en-US" sz="1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5725" indent="0">
              <a:buNone/>
            </a:pPr>
            <a:r>
              <a:rPr lang="en-US" sz="1400" b="1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бійчиня</a:t>
            </a:r>
            <a:r>
              <a:rPr lang="en-US" sz="14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‘(female) fighter’</a:t>
            </a:r>
          </a:p>
          <a:p>
            <a:pPr>
              <a:buAutoNum type="arabicPeriod"/>
            </a:pPr>
            <a:r>
              <a:rPr lang="en-US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female combatant during military operations </a:t>
            </a:r>
          </a:p>
          <a:p>
            <a:pPr>
              <a:buAutoNum type="arabicPeriod"/>
            </a:pPr>
            <a:r>
              <a:rPr lang="en-US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soldier, private</a:t>
            </a:r>
          </a:p>
          <a:p>
            <a:pPr>
              <a:buAutoNum type="arabicPeriod"/>
            </a:pPr>
            <a:r>
              <a:rPr lang="en-US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athlete who engages in combat sports</a:t>
            </a:r>
          </a:p>
          <a:p>
            <a:pPr>
              <a:buAutoNum type="arabicPeriod"/>
            </a:pPr>
            <a:r>
              <a:rPr lang="en-US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woman who fights to achieve something’ </a:t>
            </a:r>
            <a:r>
              <a:rPr lang="uk-UA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uk-UA" sz="1400" dirty="0">
              <a:latin typeface="+mj-lt"/>
            </a:endParaRP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55695CDA-5E8C-5AA3-8F05-DB27691006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0104201"/>
              </p:ext>
            </p:extLst>
          </p:nvPr>
        </p:nvGraphicFramePr>
        <p:xfrm>
          <a:off x="611560" y="1400361"/>
          <a:ext cx="3672408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846A4B46-99A2-C539-F962-27C18AD2E9F0}"/>
              </a:ext>
            </a:extLst>
          </p:cNvPr>
          <p:cNvSpPr txBox="1"/>
          <p:nvPr/>
        </p:nvSpPr>
        <p:spPr>
          <a:xfrm>
            <a:off x="1187624" y="4221088"/>
            <a:ext cx="338437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i="1" dirty="0"/>
              <a:t>military + sport </a:t>
            </a:r>
          </a:p>
          <a:p>
            <a:r>
              <a:rPr lang="uk-UA" sz="1600" i="1" dirty="0" err="1"/>
              <a:t>снайперка</a:t>
            </a:r>
            <a:r>
              <a:rPr lang="uk-UA" sz="1600" dirty="0"/>
              <a:t> ‘(</a:t>
            </a:r>
            <a:r>
              <a:rPr lang="en-GB" sz="1600" dirty="0"/>
              <a:t>female) sniper’</a:t>
            </a:r>
          </a:p>
          <a:p>
            <a:r>
              <a:rPr lang="uk-UA" sz="1600" i="1" dirty="0"/>
              <a:t>бійчиня</a:t>
            </a:r>
            <a:r>
              <a:rPr lang="uk-UA" sz="1600" dirty="0"/>
              <a:t> ‘(</a:t>
            </a:r>
            <a:r>
              <a:rPr lang="en-GB" sz="1600" dirty="0"/>
              <a:t>female) fighter’            </a:t>
            </a:r>
          </a:p>
          <a:p>
            <a:r>
              <a:rPr lang="uk-UA" sz="1600" i="1" dirty="0"/>
              <a:t>капітанка</a:t>
            </a:r>
            <a:r>
              <a:rPr lang="uk-UA" sz="1600" dirty="0"/>
              <a:t> ‘(</a:t>
            </a:r>
            <a:r>
              <a:rPr lang="en-GB" sz="1600" dirty="0"/>
              <a:t>female) captain’</a:t>
            </a:r>
          </a:p>
          <a:p>
            <a:r>
              <a:rPr lang="uk-UA" sz="1600" i="1" dirty="0" err="1"/>
              <a:t>стрільчиня</a:t>
            </a:r>
            <a:r>
              <a:rPr lang="uk-UA" sz="1600" dirty="0"/>
              <a:t> ‘(</a:t>
            </a:r>
            <a:r>
              <a:rPr lang="en-GB" sz="1600" dirty="0"/>
              <a:t>female) shooter’</a:t>
            </a:r>
          </a:p>
          <a:p>
            <a:r>
              <a:rPr lang="uk-UA" sz="1600" i="1" dirty="0" err="1"/>
              <a:t>резервістка</a:t>
            </a:r>
            <a:r>
              <a:rPr lang="uk-UA" sz="1600" dirty="0"/>
              <a:t> ‘(</a:t>
            </a:r>
            <a:r>
              <a:rPr lang="en-GB" sz="1600" dirty="0"/>
              <a:t>female) reservist’</a:t>
            </a:r>
            <a:endParaRPr lang="uk-UA" sz="1600" dirty="0"/>
          </a:p>
        </p:txBody>
      </p:sp>
    </p:spTree>
    <p:extLst>
      <p:ext uri="{BB962C8B-B14F-4D97-AF65-F5344CB8AC3E}">
        <p14:creationId xmlns:p14="http://schemas.microsoft.com/office/powerpoint/2010/main" val="3988561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04F7CE-96C9-0296-16A3-809426B60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648" y="413416"/>
            <a:ext cx="7344816" cy="1296144"/>
          </a:xfrm>
        </p:spPr>
        <p:txBody>
          <a:bodyPr>
            <a:normAutofit/>
          </a:bodyPr>
          <a:lstStyle/>
          <a:p>
            <a:r>
              <a:rPr lang="en-US" sz="3200" dirty="0"/>
              <a:t>Derivational variants of </a:t>
            </a:r>
            <a:br>
              <a:rPr lang="uk-UA" sz="3200" dirty="0"/>
            </a:br>
            <a:r>
              <a:rPr lang="en-US" sz="3200" dirty="0"/>
              <a:t>military feminine terms</a:t>
            </a:r>
            <a:endParaRPr lang="uk-UA" sz="32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92EDB8F-B510-A759-948F-9A36DCBB9A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905950"/>
            <a:ext cx="8225163" cy="4122458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28067250-E29F-F2D0-01D1-769BA395D180}"/>
              </a:ext>
            </a:extLst>
          </p:cNvPr>
          <p:cNvSpPr txBox="1">
            <a:spLocks/>
          </p:cNvSpPr>
          <p:nvPr/>
        </p:nvSpPr>
        <p:spPr>
          <a:xfrm>
            <a:off x="179512" y="857250"/>
            <a:ext cx="1566174" cy="408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 fontScale="4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Century Gothic"/>
              <a:buNone/>
              <a:defRPr sz="36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300" b="1" dirty="0"/>
              <a:t>Results</a:t>
            </a:r>
            <a:br>
              <a:rPr lang="en-US" sz="2700" dirty="0"/>
            </a:br>
            <a:endParaRPr lang="uk-UA" sz="27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CBD196-E56B-3B3B-C289-7829B8C76ED3}"/>
              </a:ext>
            </a:extLst>
          </p:cNvPr>
          <p:cNvSpPr txBox="1"/>
          <p:nvPr/>
        </p:nvSpPr>
        <p:spPr>
          <a:xfrm>
            <a:off x="1745686" y="6010061"/>
            <a:ext cx="563462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(</a:t>
            </a:r>
            <a:r>
              <a:rPr lang="en-US" sz="1600" dirty="0"/>
              <a:t>With relative frequency indicators from GRAK-16)</a:t>
            </a:r>
            <a:endParaRPr lang="uk-UA" sz="1600" dirty="0"/>
          </a:p>
        </p:txBody>
      </p:sp>
    </p:spTree>
    <p:extLst>
      <p:ext uri="{BB962C8B-B14F-4D97-AF65-F5344CB8AC3E}">
        <p14:creationId xmlns:p14="http://schemas.microsoft.com/office/powerpoint/2010/main" val="22372102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584" y="1484784"/>
            <a:ext cx="8010890" cy="4248473"/>
          </a:xfrm>
        </p:spPr>
        <p:txBody>
          <a:bodyPr>
            <a:norm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j-lt"/>
                <a:ea typeface="Cambria" panose="02040503050406030204" pitchFamily="18" charset="0"/>
              </a:rPr>
              <a:t>The sharp rise in the number of military feminine nouns strongly proves that their use is not a tribute to fashion but rather the language system's response to a social demand: the majority of the feminine personal nouns in the military (67.3%) were produced between 2014 and 2022.</a:t>
            </a:r>
            <a:endParaRPr lang="uk-UA" dirty="0">
              <a:solidFill>
                <a:schemeClr val="tx1"/>
              </a:solidFill>
              <a:latin typeface="+mj-lt"/>
              <a:ea typeface="Cambria" panose="020405030504060302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j-lt"/>
                <a:ea typeface="Cambria" panose="02040503050406030204" pitchFamily="18" charset="0"/>
              </a:rPr>
              <a:t>If Ukrainian explanatory dictionaries contain only a third (32.6%) of the military feminine personal nouns discussed in this study, then corpus-based dictionaries for describing such novel linguistic material have greater functionality at all stages of lexicographical work</a:t>
            </a:r>
            <a:r>
              <a:rPr lang="uk-UA" dirty="0">
                <a:solidFill>
                  <a:schemeClr val="tx1"/>
                </a:solidFill>
                <a:latin typeface="+mj-lt"/>
                <a:ea typeface="Cambria" panose="02040503050406030204" pitchFamily="18" charset="0"/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j-lt"/>
                <a:ea typeface="Cambria" panose="02040503050406030204" pitchFamily="18" charset="0"/>
              </a:rPr>
              <a:t>In the updated version of WDUF, the quantitative data obtained from the corpus will be used in the arrangement of the word-forming variant, as well as in the usage note to argue in favor of one of them. </a:t>
            </a:r>
            <a:endParaRPr lang="uk-UA" dirty="0">
              <a:solidFill>
                <a:schemeClr val="tx1"/>
              </a:solidFill>
              <a:latin typeface="+mj-lt"/>
              <a:ea typeface="Cambria" panose="02040503050406030204" pitchFamily="18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1020B0-AA79-D2BC-5496-01C89200183F}"/>
              </a:ext>
            </a:extLst>
          </p:cNvPr>
          <p:cNvSpPr txBox="1">
            <a:spLocks/>
          </p:cNvSpPr>
          <p:nvPr/>
        </p:nvSpPr>
        <p:spPr>
          <a:xfrm>
            <a:off x="-5067" y="848497"/>
            <a:ext cx="1566174" cy="408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 fontScale="4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Century Gothic"/>
              <a:buNone/>
              <a:defRPr sz="36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300" b="1" dirty="0"/>
              <a:t>Conclusion</a:t>
            </a:r>
            <a:br>
              <a:rPr lang="en-US" sz="2700" dirty="0"/>
            </a:br>
            <a:endParaRPr lang="uk-UA" sz="27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C575E6-DFDB-A3F3-60E0-2CEC83BFED3F}"/>
              </a:ext>
            </a:extLst>
          </p:cNvPr>
          <p:cNvSpPr txBox="1"/>
          <p:nvPr/>
        </p:nvSpPr>
        <p:spPr>
          <a:xfrm>
            <a:off x="1691680" y="616806"/>
            <a:ext cx="45982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dirty="0">
                <a:latin typeface="Century Gothic" panose="020B0502020202020204" pitchFamily="34" charset="0"/>
              </a:rPr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2720669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C957DE-4146-BBC7-8F2B-6DA07C2C5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688" y="260648"/>
            <a:ext cx="6683765" cy="788666"/>
          </a:xfrm>
        </p:spPr>
        <p:txBody>
          <a:bodyPr>
            <a:normAutofit/>
          </a:bodyPr>
          <a:lstStyle/>
          <a:p>
            <a:r>
              <a:rPr lang="en-US" sz="3200" dirty="0"/>
              <a:t>Literature</a:t>
            </a:r>
            <a:endParaRPr lang="uk-UA" sz="3200" dirty="0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A427FC1-6C9A-405F-B821-B7260D40DE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1438" y="1089635"/>
            <a:ext cx="8460432" cy="5976664"/>
          </a:xfrm>
        </p:spPr>
        <p:txBody>
          <a:bodyPr>
            <a:normAutofit fontScale="70000" lnSpcReduction="20000"/>
          </a:bodyPr>
          <a:lstStyle/>
          <a:p>
            <a:pPr marL="85725" indent="0">
              <a:buNone/>
            </a:pPr>
            <a:r>
              <a:rPr lang="en-GB" dirty="0" err="1"/>
              <a:t>Abetka</a:t>
            </a:r>
            <a:r>
              <a:rPr lang="en-GB" dirty="0"/>
              <a:t> </a:t>
            </a:r>
            <a:r>
              <a:rPr lang="en-GB" dirty="0" err="1"/>
              <a:t>feminityviv</a:t>
            </a:r>
            <a:r>
              <a:rPr lang="en-GB" dirty="0"/>
              <a:t> (2022). [Alphabet of Ukrainian Feminine Personal Nouns]. Comp. by O. Synchak, 2022. URL: https://behindthenews.ua/spetsproiekti/po-toy-bik-genderu/abetka-feminitiviv-358/ (07.11.2022).</a:t>
            </a:r>
          </a:p>
          <a:p>
            <a:pPr marL="85725" indent="0">
              <a:buNone/>
            </a:pPr>
            <a:r>
              <a:rPr lang="en-GB" dirty="0" err="1"/>
              <a:t>Arkhanhelska</a:t>
            </a:r>
            <a:r>
              <a:rPr lang="en-GB" dirty="0"/>
              <a:t>, A. (2019). </a:t>
            </a:r>
            <a:r>
              <a:rPr lang="en-GB" dirty="0" err="1"/>
              <a:t>Femina</a:t>
            </a:r>
            <a:r>
              <a:rPr lang="en-GB" dirty="0"/>
              <a:t> </a:t>
            </a:r>
            <a:r>
              <a:rPr lang="en-GB" dirty="0" err="1"/>
              <a:t>cognita</a:t>
            </a:r>
            <a:r>
              <a:rPr lang="en-GB" dirty="0"/>
              <a:t>. </a:t>
            </a:r>
            <a:r>
              <a:rPr lang="en-GB" dirty="0" err="1"/>
              <a:t>Ukrainska</a:t>
            </a:r>
            <a:r>
              <a:rPr lang="en-GB" dirty="0"/>
              <a:t> </a:t>
            </a:r>
            <a:r>
              <a:rPr lang="en-GB" dirty="0" err="1"/>
              <a:t>zhinka</a:t>
            </a:r>
            <a:r>
              <a:rPr lang="en-GB" dirty="0"/>
              <a:t> u </a:t>
            </a:r>
            <a:r>
              <a:rPr lang="en-GB" dirty="0" err="1"/>
              <a:t>slovi</a:t>
            </a:r>
            <a:r>
              <a:rPr lang="en-GB" dirty="0"/>
              <a:t> y </a:t>
            </a:r>
            <a:r>
              <a:rPr lang="en-GB" dirty="0" err="1"/>
              <a:t>slovnyku</a:t>
            </a:r>
            <a:r>
              <a:rPr lang="en-GB" dirty="0"/>
              <a:t> [</a:t>
            </a:r>
            <a:r>
              <a:rPr lang="en-GB" dirty="0" err="1"/>
              <a:t>Femina</a:t>
            </a:r>
            <a:r>
              <a:rPr lang="en-GB" dirty="0"/>
              <a:t> </a:t>
            </a:r>
            <a:r>
              <a:rPr lang="en-GB" dirty="0" err="1"/>
              <a:t>cognita</a:t>
            </a:r>
            <a:r>
              <a:rPr lang="en-GB" dirty="0"/>
              <a:t>. The Ukrainian Woman in Words and Dictionaries]. Kyiv.</a:t>
            </a:r>
          </a:p>
          <a:p>
            <a:pPr marL="85725" indent="0">
              <a:buNone/>
            </a:pPr>
            <a:r>
              <a:rPr lang="en-GB" dirty="0"/>
              <a:t>Brus, M. (2019). </a:t>
            </a:r>
            <a:r>
              <a:rPr lang="en-GB" dirty="0" err="1"/>
              <a:t>Feminityvy</a:t>
            </a:r>
            <a:r>
              <a:rPr lang="en-GB" dirty="0"/>
              <a:t> v </a:t>
            </a:r>
            <a:r>
              <a:rPr lang="en-GB" dirty="0" err="1"/>
              <a:t>ukrainskii</a:t>
            </a:r>
            <a:r>
              <a:rPr lang="en-GB" dirty="0"/>
              <a:t> </a:t>
            </a:r>
            <a:r>
              <a:rPr lang="en-GB" dirty="0" err="1"/>
              <a:t>movi</a:t>
            </a:r>
            <a:r>
              <a:rPr lang="en-GB" dirty="0"/>
              <a:t>: </a:t>
            </a:r>
            <a:r>
              <a:rPr lang="en-GB" dirty="0" err="1"/>
              <a:t>heneza</a:t>
            </a:r>
            <a:r>
              <a:rPr lang="en-GB" dirty="0"/>
              <a:t>, </a:t>
            </a:r>
            <a:r>
              <a:rPr lang="en-GB" dirty="0" err="1"/>
              <a:t>evoliutsiia</a:t>
            </a:r>
            <a:r>
              <a:rPr lang="en-GB" dirty="0"/>
              <a:t>, </a:t>
            </a:r>
            <a:r>
              <a:rPr lang="en-GB" dirty="0" err="1"/>
              <a:t>funktsionuvannia</a:t>
            </a:r>
            <a:r>
              <a:rPr lang="en-GB" dirty="0"/>
              <a:t>. [Feminine Personal Nouns in Ukraine: Genesis, Evolution, and Functioning], Ivano-Frankivsk.</a:t>
            </a:r>
          </a:p>
          <a:p>
            <a:pPr marL="85725" indent="0">
              <a:buNone/>
            </a:pPr>
            <a:r>
              <a:rPr lang="en-GB" dirty="0" err="1"/>
              <a:t>Kostusiak</a:t>
            </a:r>
            <a:r>
              <a:rPr lang="en-GB" dirty="0"/>
              <a:t>, N., </a:t>
            </a:r>
            <a:r>
              <a:rPr lang="en-GB" dirty="0" err="1"/>
              <a:t>Navalna</a:t>
            </a:r>
            <a:r>
              <a:rPr lang="en-GB" dirty="0"/>
              <a:t>, M., </a:t>
            </a:r>
            <a:r>
              <a:rPr lang="en-GB" dirty="0" err="1"/>
              <a:t>Mezhov</a:t>
            </a:r>
            <a:r>
              <a:rPr lang="en-GB" dirty="0"/>
              <a:t>, O. (2020). The Functional-Cognitive Category of Femininity in Modern Ukrainian. Cognitive Studies [Études </a:t>
            </a:r>
            <a:r>
              <a:rPr lang="en-GB" dirty="0" err="1"/>
              <a:t>cognitives</a:t>
            </a:r>
            <a:r>
              <a:rPr lang="en-GB" dirty="0"/>
              <a:t>], 20, Article 2310. DOI: 10.11649/cs.2310</a:t>
            </a:r>
          </a:p>
          <a:p>
            <a:pPr marL="85725" indent="0">
              <a:buNone/>
            </a:pPr>
            <a:r>
              <a:rPr lang="en-GB" dirty="0" err="1"/>
              <a:t>Machek</a:t>
            </a:r>
            <a:r>
              <a:rPr lang="en-GB" dirty="0"/>
              <a:t>, V. (2022). </a:t>
            </a:r>
            <a:r>
              <a:rPr lang="en-GB" dirty="0" err="1"/>
              <a:t>Feminatyvy</a:t>
            </a:r>
            <a:r>
              <a:rPr lang="en-GB" dirty="0"/>
              <a:t> v </a:t>
            </a:r>
            <a:r>
              <a:rPr lang="en-GB" dirty="0" err="1"/>
              <a:t>tekstakh</a:t>
            </a:r>
            <a:r>
              <a:rPr lang="en-GB" dirty="0"/>
              <a:t> </a:t>
            </a:r>
            <a:r>
              <a:rPr lang="en-GB" dirty="0" err="1"/>
              <a:t>slovatskoho</a:t>
            </a:r>
            <a:r>
              <a:rPr lang="en-GB" dirty="0"/>
              <a:t> </a:t>
            </a:r>
            <a:r>
              <a:rPr lang="en-GB" dirty="0" err="1"/>
              <a:t>narodnoho</a:t>
            </a:r>
            <a:r>
              <a:rPr lang="en-GB" dirty="0"/>
              <a:t> </a:t>
            </a:r>
            <a:r>
              <a:rPr lang="en-GB" dirty="0" err="1"/>
              <a:t>korpusu</a:t>
            </a:r>
            <a:r>
              <a:rPr lang="en-GB" dirty="0"/>
              <a:t> 20–30 r. 20 </a:t>
            </a:r>
            <a:r>
              <a:rPr lang="en-GB" dirty="0" err="1"/>
              <a:t>st.</a:t>
            </a:r>
            <a:r>
              <a:rPr lang="en-GB" dirty="0"/>
              <a:t> [Femininities in the Texts of the Slovak Peoples Corpus 20–30 </a:t>
            </a:r>
            <a:r>
              <a:rPr lang="en-GB" dirty="0" err="1"/>
              <a:t>th.</a:t>
            </a:r>
            <a:r>
              <a:rPr lang="en-GB" dirty="0"/>
              <a:t> of the 20th Century]. </a:t>
            </a:r>
            <a:r>
              <a:rPr lang="en-GB" dirty="0" err="1"/>
              <a:t>Naukovi</a:t>
            </a:r>
            <a:r>
              <a:rPr lang="en-GB" dirty="0"/>
              <a:t> </a:t>
            </a:r>
            <a:r>
              <a:rPr lang="en-GB" dirty="0" err="1"/>
              <a:t>zapysky</a:t>
            </a:r>
            <a:r>
              <a:rPr lang="en-GB" dirty="0"/>
              <a:t> </a:t>
            </a:r>
            <a:r>
              <a:rPr lang="en-GB" dirty="0" err="1"/>
              <a:t>Natsionalnoho</a:t>
            </a:r>
            <a:r>
              <a:rPr lang="en-GB" dirty="0"/>
              <a:t> </a:t>
            </a:r>
            <a:r>
              <a:rPr lang="en-GB" dirty="0" err="1"/>
              <a:t>universytetu</a:t>
            </a:r>
            <a:r>
              <a:rPr lang="en-GB" dirty="0"/>
              <a:t> “</a:t>
            </a:r>
            <a:r>
              <a:rPr lang="en-GB" dirty="0" err="1"/>
              <a:t>Ostrozka</a:t>
            </a:r>
            <a:r>
              <a:rPr lang="en-GB" dirty="0"/>
              <a:t> </a:t>
            </a:r>
            <a:r>
              <a:rPr lang="en-GB" dirty="0" err="1"/>
              <a:t>akademiia</a:t>
            </a:r>
            <a:r>
              <a:rPr lang="en-GB" dirty="0"/>
              <a:t>”: </a:t>
            </a:r>
            <a:r>
              <a:rPr lang="en-GB" dirty="0" err="1"/>
              <a:t>seriya</a:t>
            </a:r>
            <a:r>
              <a:rPr lang="en-GB" dirty="0"/>
              <a:t> “</a:t>
            </a:r>
            <a:r>
              <a:rPr lang="en-GB" dirty="0" err="1"/>
              <a:t>Filolohiya</a:t>
            </a:r>
            <a:r>
              <a:rPr lang="en-GB" dirty="0"/>
              <a:t>” [Scientific notes of the National University "</a:t>
            </a:r>
            <a:r>
              <a:rPr lang="en-GB" dirty="0" err="1"/>
              <a:t>Ostroh</a:t>
            </a:r>
            <a:r>
              <a:rPr lang="en-GB" dirty="0"/>
              <a:t> Academy": series "Philology"]. </a:t>
            </a:r>
            <a:r>
              <a:rPr lang="en-GB" dirty="0" err="1"/>
              <a:t>Vyd-vo</a:t>
            </a:r>
            <a:r>
              <a:rPr lang="en-GB" dirty="0"/>
              <a:t> </a:t>
            </a:r>
            <a:r>
              <a:rPr lang="en-GB" dirty="0" err="1"/>
              <a:t>NaUOA</a:t>
            </a:r>
            <a:r>
              <a:rPr lang="en-GB" dirty="0"/>
              <a:t>, </a:t>
            </a:r>
            <a:r>
              <a:rPr lang="en-GB" dirty="0" err="1"/>
              <a:t>Ostroh</a:t>
            </a:r>
            <a:r>
              <a:rPr lang="en-GB" dirty="0"/>
              <a:t>, 13 (81), pp. 81-86.</a:t>
            </a:r>
          </a:p>
          <a:p>
            <a:pPr marL="85725" indent="0">
              <a:buNone/>
            </a:pPr>
            <a:r>
              <a:rPr lang="en-GB" dirty="0"/>
              <a:t>Shvedova, M., </a:t>
            </a:r>
            <a:r>
              <a:rPr lang="en-GB" dirty="0" err="1"/>
              <a:t>Waldenfels</a:t>
            </a:r>
            <a:r>
              <a:rPr lang="en-GB" dirty="0"/>
              <a:t>, R. von, </a:t>
            </a:r>
            <a:r>
              <a:rPr lang="en-GB" dirty="0" err="1"/>
              <a:t>Yarygin</a:t>
            </a:r>
            <a:r>
              <a:rPr lang="en-GB" dirty="0"/>
              <a:t>, S., </a:t>
            </a:r>
            <a:r>
              <a:rPr lang="en-GB" dirty="0" err="1"/>
              <a:t>Rysin</a:t>
            </a:r>
            <a:r>
              <a:rPr lang="en-GB" dirty="0"/>
              <a:t>, A., </a:t>
            </a:r>
            <a:r>
              <a:rPr lang="en-GB" dirty="0" err="1"/>
              <a:t>Starko</a:t>
            </a:r>
            <a:r>
              <a:rPr lang="en-GB" dirty="0"/>
              <a:t>, V., </a:t>
            </a:r>
            <a:r>
              <a:rPr lang="en-GB" dirty="0" err="1"/>
              <a:t>Nikolajenko</a:t>
            </a:r>
            <a:r>
              <a:rPr lang="en-GB" dirty="0"/>
              <a:t>, T. et al. (2017-2023). GRAC: General Regionally Annotated Corpus of Ukrainian. Electronic resource: Kyiv, Lviv, Jena. URL: http://uacorpus.org.</a:t>
            </a:r>
          </a:p>
          <a:p>
            <a:pPr marL="85725" indent="0">
              <a:buNone/>
            </a:pPr>
            <a:r>
              <a:rPr lang="en-GB" dirty="0"/>
              <a:t>SUM-20: </a:t>
            </a:r>
            <a:r>
              <a:rPr lang="en-GB" dirty="0" err="1"/>
              <a:t>Slovnyk</a:t>
            </a:r>
            <a:r>
              <a:rPr lang="en-GB" dirty="0"/>
              <a:t> </a:t>
            </a:r>
            <a:r>
              <a:rPr lang="en-GB" dirty="0" err="1"/>
              <a:t>ukrayinskoyi</a:t>
            </a:r>
            <a:r>
              <a:rPr lang="en-GB" dirty="0"/>
              <a:t> </a:t>
            </a:r>
            <a:r>
              <a:rPr lang="en-GB" dirty="0" err="1"/>
              <a:t>movy</a:t>
            </a:r>
            <a:r>
              <a:rPr lang="en-GB" dirty="0"/>
              <a:t> (2015–2023). [A Dictionary of the Ukrainian Language]. In 20 vols. </a:t>
            </a:r>
            <a:r>
              <a:rPr lang="en-GB" dirty="0" err="1"/>
              <a:t>Naukova</a:t>
            </a:r>
            <a:r>
              <a:rPr lang="en-GB" dirty="0"/>
              <a:t> Dumka, Kyiv. Vols. 1–12. URL: https://services.ulif.org.ua/expl.</a:t>
            </a:r>
          </a:p>
          <a:p>
            <a:pPr marL="85725" indent="0">
              <a:buNone/>
            </a:pPr>
            <a:r>
              <a:rPr lang="en-GB" dirty="0"/>
              <a:t>SUM-11: </a:t>
            </a:r>
            <a:r>
              <a:rPr lang="en-GB" dirty="0" err="1"/>
              <a:t>Slovnyk</a:t>
            </a:r>
            <a:r>
              <a:rPr lang="en-GB" dirty="0"/>
              <a:t> </a:t>
            </a:r>
            <a:r>
              <a:rPr lang="en-GB" dirty="0" err="1"/>
              <a:t>ukrayinskoyi</a:t>
            </a:r>
            <a:r>
              <a:rPr lang="en-GB" dirty="0"/>
              <a:t> </a:t>
            </a:r>
            <a:r>
              <a:rPr lang="en-GB" dirty="0" err="1"/>
              <a:t>movy</a:t>
            </a:r>
            <a:r>
              <a:rPr lang="en-GB" dirty="0"/>
              <a:t> (1970-1980). [A Dictionary of the Ukrainian Language]. In 11 vols. </a:t>
            </a:r>
            <a:r>
              <a:rPr lang="en-GB" dirty="0" err="1"/>
              <a:t>Naukova</a:t>
            </a:r>
            <a:r>
              <a:rPr lang="en-GB" dirty="0"/>
              <a:t> Dumka, Kyiv, 2018–2023. URL: http://sum.in.ua.</a:t>
            </a:r>
          </a:p>
          <a:p>
            <a:pPr marL="85725" indent="0">
              <a:buNone/>
            </a:pPr>
            <a:r>
              <a:rPr lang="en-GB" dirty="0" err="1"/>
              <a:t>Starko</a:t>
            </a:r>
            <a:r>
              <a:rPr lang="en-GB" dirty="0"/>
              <a:t>, V., Synchak, O. (2023). Feminine Personal Nouns in Ukrainian: Dynamics in a Corpus. COLINS-2023: 7th International Conference on Computational Linguistics and Intelligent Systems, National Technical University “Kharkiv Polytechnic Institute”, Kharkiv, Ukraine, pp. 407-425.</a:t>
            </a:r>
          </a:p>
          <a:p>
            <a:pPr marL="85725" indent="0">
              <a:buNone/>
            </a:pPr>
            <a:r>
              <a:rPr lang="en-GB" dirty="0"/>
              <a:t>Synchak, O., </a:t>
            </a:r>
            <a:r>
              <a:rPr lang="en-GB" dirty="0" err="1"/>
              <a:t>Starko</a:t>
            </a:r>
            <a:r>
              <a:rPr lang="en-GB" dirty="0"/>
              <a:t>, V. (2022). Ukrainian Feminine Personal Nouns in Online Dictionaries and Corpora. COLINS-2022: 6th International Conference on Computational Linguistics and Intelligent Systems. Gliwice, Poland. URL: http://ceur-ws.org/Vol-3171/paper58.pdf.</a:t>
            </a:r>
          </a:p>
          <a:p>
            <a:pPr marL="85725" indent="0">
              <a:buNone/>
            </a:pPr>
            <a:r>
              <a:rPr lang="en-GB" dirty="0"/>
              <a:t>WDUF: </a:t>
            </a:r>
            <a:r>
              <a:rPr lang="en-GB" dirty="0" err="1"/>
              <a:t>Vebslovnyk</a:t>
            </a:r>
            <a:r>
              <a:rPr lang="en-GB" dirty="0"/>
              <a:t> </a:t>
            </a:r>
            <a:r>
              <a:rPr lang="en-GB" dirty="0" err="1"/>
              <a:t>zhinochykh</a:t>
            </a:r>
            <a:r>
              <a:rPr lang="en-GB" dirty="0"/>
              <a:t> </a:t>
            </a:r>
            <a:r>
              <a:rPr lang="en-GB" dirty="0" err="1"/>
              <a:t>nazv</a:t>
            </a:r>
            <a:r>
              <a:rPr lang="en-GB" dirty="0"/>
              <a:t> </a:t>
            </a:r>
            <a:r>
              <a:rPr lang="en-GB" dirty="0" err="1"/>
              <a:t>ukrainskoi</a:t>
            </a:r>
            <a:r>
              <a:rPr lang="en-GB" dirty="0"/>
              <a:t> </a:t>
            </a:r>
            <a:r>
              <a:rPr lang="en-GB" dirty="0" err="1"/>
              <a:t>movy</a:t>
            </a:r>
            <a:r>
              <a:rPr lang="en-GB" dirty="0"/>
              <a:t>. (2022). [A Web Dictionary of Ukrainian Feminine Personal Nouns]. Comp. by O. Synchak. URL: https://r2u.org.ua.</a:t>
            </a:r>
          </a:p>
        </p:txBody>
      </p:sp>
    </p:spTree>
    <p:extLst>
      <p:ext uri="{BB962C8B-B14F-4D97-AF65-F5344CB8AC3E}">
        <p14:creationId xmlns:p14="http://schemas.microsoft.com/office/powerpoint/2010/main" val="34150413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038D89-FBD7-A810-8CE8-85911537F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4" y="558526"/>
            <a:ext cx="6683765" cy="644650"/>
          </a:xfrm>
        </p:spPr>
        <p:txBody>
          <a:bodyPr/>
          <a:lstStyle/>
          <a:p>
            <a:r>
              <a:rPr lang="en-US" dirty="0"/>
              <a:t>- </a:t>
            </a:r>
            <a:r>
              <a:rPr lang="uk-UA" dirty="0"/>
              <a:t>Слава Україні!</a:t>
            </a:r>
          </a:p>
        </p:txBody>
      </p:sp>
      <p:pic>
        <p:nvPicPr>
          <p:cNvPr id="5" name="Рисунок 4" descr="Зображення, що містить знімок екрана, текст, Шрифт, Електрик синій&#10;&#10;Автоматично згенерований опис">
            <a:extLst>
              <a:ext uri="{FF2B5EF4-FFF2-40B4-BE49-F238E27FC236}">
                <a16:creationId xmlns:a16="http://schemas.microsoft.com/office/drawing/2014/main" id="{58CF5485-CB42-65F7-8F3E-8AA877FAB4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0" y="1916832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540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6"/>
          <p:cNvSpPr/>
          <p:nvPr/>
        </p:nvSpPr>
        <p:spPr>
          <a:xfrm>
            <a:off x="251520" y="1224180"/>
            <a:ext cx="9017478" cy="4906938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DDE6C3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lvl="0" algn="ctr"/>
            <a:endParaRPr sz="135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6" name="Google Shape;256;p6"/>
          <p:cNvSpPr/>
          <p:nvPr/>
        </p:nvSpPr>
        <p:spPr>
          <a:xfrm>
            <a:off x="0" y="857250"/>
            <a:ext cx="13716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grpSp>
        <p:nvGrpSpPr>
          <p:cNvPr id="2" name="Google Shape;258;p6"/>
          <p:cNvGrpSpPr/>
          <p:nvPr/>
        </p:nvGrpSpPr>
        <p:grpSpPr>
          <a:xfrm>
            <a:off x="467544" y="2264566"/>
            <a:ext cx="8064896" cy="4015074"/>
            <a:chOff x="-202059" y="-952455"/>
            <a:chExt cx="10131731" cy="4090181"/>
          </a:xfrm>
        </p:grpSpPr>
        <p:sp>
          <p:nvSpPr>
            <p:cNvPr id="259" name="Google Shape;259;p6"/>
            <p:cNvSpPr/>
            <p:nvPr/>
          </p:nvSpPr>
          <p:spPr>
            <a:xfrm>
              <a:off x="1382117" y="1279793"/>
              <a:ext cx="2448272" cy="1368152"/>
            </a:xfrm>
            <a:prstGeom prst="roundRect">
              <a:avLst>
                <a:gd name="adj" fmla="val 10000"/>
              </a:avLst>
            </a:prstGeom>
            <a:solidFill>
              <a:srgbClr val="DD7C16"/>
            </a:solidFill>
            <a:ln w="158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60" name="Google Shape;260;p6"/>
            <p:cNvSpPr txBox="1"/>
            <p:nvPr/>
          </p:nvSpPr>
          <p:spPr>
            <a:xfrm>
              <a:off x="1454125" y="1351801"/>
              <a:ext cx="2201754" cy="12889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150" tIns="57150" rIns="57150" bIns="5715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lt1"/>
                </a:buClr>
                <a:buSzPts val="2000"/>
              </a:pPr>
              <a:r>
                <a:rPr lang="en-US" sz="2100" b="1" dirty="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Corpus data</a:t>
              </a:r>
              <a:endParaRPr sz="2100" b="1" dirty="0"/>
            </a:p>
          </p:txBody>
        </p:sp>
        <p:sp>
          <p:nvSpPr>
            <p:cNvPr id="262" name="Google Shape;262;p6"/>
            <p:cNvSpPr txBox="1"/>
            <p:nvPr/>
          </p:nvSpPr>
          <p:spPr>
            <a:xfrm>
              <a:off x="2640752" y="516213"/>
              <a:ext cx="338643" cy="3395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dk1"/>
                </a:buClr>
                <a:buSzPts val="1600"/>
              </a:pPr>
              <a:endPara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63" name="Google Shape;263;p6"/>
            <p:cNvSpPr/>
            <p:nvPr/>
          </p:nvSpPr>
          <p:spPr>
            <a:xfrm>
              <a:off x="7574805" y="1207785"/>
              <a:ext cx="2281958" cy="1369174"/>
            </a:xfrm>
            <a:prstGeom prst="roundRect">
              <a:avLst>
                <a:gd name="adj" fmla="val 10000"/>
              </a:avLst>
            </a:prstGeom>
            <a:solidFill>
              <a:srgbClr val="9F834F"/>
            </a:solidFill>
            <a:ln w="158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64" name="Google Shape;264;p6"/>
            <p:cNvSpPr txBox="1"/>
            <p:nvPr/>
          </p:nvSpPr>
          <p:spPr>
            <a:xfrm>
              <a:off x="7574805" y="1279793"/>
              <a:ext cx="2201754" cy="12889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150" tIns="57150" rIns="57150" bIns="5715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lt1"/>
                </a:buClr>
                <a:buSzPts val="2000"/>
              </a:pPr>
              <a:r>
                <a:rPr lang="en-US" sz="2100" b="1" dirty="0">
                  <a:solidFill>
                    <a:schemeClr val="bg1"/>
                  </a:solidFill>
                  <a:latin typeface="Century Gothic" pitchFamily="34" charset="0"/>
                </a:rPr>
                <a:t>Compiler’s view</a:t>
              </a:r>
              <a:endParaRPr lang="uk-UA" sz="2100" b="1" dirty="0">
                <a:latin typeface="Century Gothic" pitchFamily="34" charset="0"/>
              </a:endParaRPr>
            </a:p>
            <a:p>
              <a:pPr algn="ctr">
                <a:lnSpc>
                  <a:spcPct val="90000"/>
                </a:lnSpc>
                <a:buClr>
                  <a:schemeClr val="lt1"/>
                </a:buClr>
                <a:buSzPts val="2000"/>
              </a:pPr>
              <a:endParaRPr sz="1050" dirty="0">
                <a:latin typeface="Century Gothic" pitchFamily="34" charset="0"/>
              </a:endParaRPr>
            </a:p>
          </p:txBody>
        </p:sp>
        <p:sp>
          <p:nvSpPr>
            <p:cNvPr id="266" name="Google Shape;266;p6"/>
            <p:cNvSpPr txBox="1"/>
            <p:nvPr/>
          </p:nvSpPr>
          <p:spPr>
            <a:xfrm>
              <a:off x="9591029" y="-810207"/>
              <a:ext cx="338643" cy="3395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dk1"/>
                </a:buClr>
                <a:buSzPts val="1600"/>
              </a:pPr>
              <a:endPara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67" name="Google Shape;267;p6"/>
            <p:cNvSpPr/>
            <p:nvPr/>
          </p:nvSpPr>
          <p:spPr>
            <a:xfrm>
              <a:off x="6134645" y="-952455"/>
              <a:ext cx="3096344" cy="1368152"/>
            </a:xfrm>
            <a:prstGeom prst="roundRect">
              <a:avLst>
                <a:gd name="adj" fmla="val 10000"/>
              </a:avLst>
            </a:prstGeom>
            <a:solidFill>
              <a:srgbClr val="708553"/>
            </a:solidFill>
            <a:ln w="158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68" name="Google Shape;268;p6"/>
            <p:cNvSpPr txBox="1"/>
            <p:nvPr/>
          </p:nvSpPr>
          <p:spPr>
            <a:xfrm>
              <a:off x="6134645" y="-952455"/>
              <a:ext cx="3024336" cy="13681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150" tIns="57150" rIns="57150" bIns="5715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lt1"/>
                </a:buClr>
                <a:buSzPts val="2000"/>
              </a:pPr>
              <a:r>
                <a:rPr lang="en-US" sz="2100" b="1" dirty="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Comprehensive</a:t>
              </a:r>
            </a:p>
            <a:p>
              <a:pPr algn="ctr">
                <a:lnSpc>
                  <a:spcPct val="90000"/>
                </a:lnSpc>
                <a:buClr>
                  <a:schemeClr val="lt1"/>
                </a:buClr>
                <a:buSzPts val="2000"/>
              </a:pPr>
              <a:r>
                <a:rPr lang="en-US" sz="2100" b="1" dirty="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description </a:t>
              </a:r>
              <a:endParaRPr sz="2100" b="1" dirty="0"/>
            </a:p>
          </p:txBody>
        </p:sp>
        <p:sp>
          <p:nvSpPr>
            <p:cNvPr id="270" name="Google Shape;270;p6"/>
            <p:cNvSpPr txBox="1"/>
            <p:nvPr/>
          </p:nvSpPr>
          <p:spPr>
            <a:xfrm>
              <a:off x="9158981" y="2026511"/>
              <a:ext cx="339555" cy="3386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dk1"/>
                </a:buClr>
                <a:buSzPts val="1600"/>
              </a:pPr>
              <a:endParaRPr sz="12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71" name="Google Shape;271;p6"/>
            <p:cNvSpPr/>
            <p:nvPr/>
          </p:nvSpPr>
          <p:spPr>
            <a:xfrm>
              <a:off x="4478461" y="1279793"/>
              <a:ext cx="2448272" cy="1368152"/>
            </a:xfrm>
            <a:prstGeom prst="roundRect">
              <a:avLst>
                <a:gd name="adj" fmla="val 10000"/>
              </a:avLst>
            </a:prstGeom>
            <a:solidFill>
              <a:schemeClr val="accent5"/>
            </a:solidFill>
            <a:ln w="158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72" name="Google Shape;272;p6"/>
            <p:cNvSpPr txBox="1"/>
            <p:nvPr/>
          </p:nvSpPr>
          <p:spPr>
            <a:xfrm>
              <a:off x="4622477" y="1279793"/>
              <a:ext cx="2201754" cy="12889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150" tIns="57150" rIns="57150" bIns="5715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lt1"/>
                </a:buClr>
                <a:buSzPts val="2000"/>
              </a:pPr>
              <a:r>
                <a:rPr lang="en-US" sz="2100" b="1" dirty="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Language panel</a:t>
              </a:r>
              <a:endParaRPr lang="uk-UA" sz="2100" b="1" dirty="0"/>
            </a:p>
          </p:txBody>
        </p:sp>
        <p:sp>
          <p:nvSpPr>
            <p:cNvPr id="274" name="Google Shape;274;p6"/>
            <p:cNvSpPr txBox="1"/>
            <p:nvPr/>
          </p:nvSpPr>
          <p:spPr>
            <a:xfrm>
              <a:off x="6008008" y="2798171"/>
              <a:ext cx="338643" cy="3395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dk1"/>
                </a:buClr>
                <a:buSzPts val="1600"/>
              </a:pPr>
              <a:endPara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75" name="Google Shape;275;p6"/>
            <p:cNvSpPr/>
            <p:nvPr/>
          </p:nvSpPr>
          <p:spPr>
            <a:xfrm>
              <a:off x="1814165" y="-952455"/>
              <a:ext cx="3168352" cy="1368152"/>
            </a:xfrm>
            <a:prstGeom prst="roundRect">
              <a:avLst>
                <a:gd name="adj" fmla="val 10000"/>
              </a:avLst>
            </a:prstGeom>
            <a:solidFill>
              <a:srgbClr val="6AAA8F"/>
            </a:solidFill>
            <a:ln w="158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/>
              <a:endParaRPr lang="en-US" sz="21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algn="ctr"/>
              <a:r>
                <a:rPr lang="en-US" sz="2100" b="1" dirty="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Online </a:t>
              </a:r>
            </a:p>
            <a:p>
              <a:pPr algn="ctr"/>
              <a:r>
                <a:rPr lang="en-US" sz="2100" b="1" dirty="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dictionary</a:t>
              </a:r>
            </a:p>
            <a:p>
              <a:pPr algn="ctr"/>
              <a:endParaRPr lang="uk-UA" sz="1950" b="1" dirty="0"/>
            </a:p>
            <a:p>
              <a:endParaRPr sz="1050" dirty="0"/>
            </a:p>
          </p:txBody>
        </p:sp>
        <p:sp>
          <p:nvSpPr>
            <p:cNvPr id="276" name="Google Shape;276;p6"/>
            <p:cNvSpPr txBox="1"/>
            <p:nvPr/>
          </p:nvSpPr>
          <p:spPr>
            <a:xfrm>
              <a:off x="-202059" y="1782081"/>
              <a:ext cx="2201754" cy="12889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150" tIns="57150" rIns="57150" bIns="5715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lt1"/>
                </a:buClr>
                <a:buSzPts val="2000"/>
              </a:pPr>
              <a:endParaRPr sz="1050" dirty="0"/>
            </a:p>
          </p:txBody>
        </p:sp>
      </p:grpSp>
      <p:sp>
        <p:nvSpPr>
          <p:cNvPr id="31" name="Заголовок 1"/>
          <p:cNvSpPr txBox="1">
            <a:spLocks/>
          </p:cNvSpPr>
          <p:nvPr/>
        </p:nvSpPr>
        <p:spPr>
          <a:xfrm>
            <a:off x="1555760" y="578360"/>
            <a:ext cx="7223825" cy="897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WDUF</a:t>
            </a:r>
          </a:p>
          <a:p>
            <a:pPr algn="ctr"/>
            <a:r>
              <a:rPr lang="en-US" sz="2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as a dictionary of a new generation </a:t>
            </a:r>
          </a:p>
          <a:p>
            <a:pPr algn="ctr"/>
            <a:endParaRPr lang="uk-UA" sz="27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ransition advTm="38068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36070" y="1696308"/>
            <a:ext cx="8190402" cy="3906434"/>
          </a:xfrm>
        </p:spPr>
        <p:txBody>
          <a:bodyPr>
            <a:norm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j-lt"/>
                <a:ea typeface="Cambria" pitchFamily="18" charset="0"/>
              </a:rPr>
              <a:t>6000 – 9000 lexical items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j-lt"/>
                <a:ea typeface="Cambria" pitchFamily="18" charset="0"/>
              </a:rPr>
              <a:t>1) masculine nouns + feminizing suffixes: </a:t>
            </a:r>
            <a:r>
              <a:rPr lang="uk-UA" dirty="0">
                <a:solidFill>
                  <a:schemeClr val="tx1"/>
                </a:solidFill>
                <a:latin typeface="+mj-lt"/>
                <a:ea typeface="Cambria" pitchFamily="18" charset="0"/>
              </a:rPr>
              <a:t>-к(а), -</a:t>
            </a:r>
            <a:r>
              <a:rPr lang="uk-UA" dirty="0" err="1">
                <a:solidFill>
                  <a:schemeClr val="tx1"/>
                </a:solidFill>
                <a:latin typeface="+mj-lt"/>
                <a:ea typeface="Cambria" pitchFamily="18" charset="0"/>
              </a:rPr>
              <a:t>иц</a:t>
            </a:r>
            <a:r>
              <a:rPr lang="uk-UA" dirty="0">
                <a:solidFill>
                  <a:schemeClr val="tx1"/>
                </a:solidFill>
                <a:latin typeface="+mj-lt"/>
                <a:ea typeface="Cambria" pitchFamily="18" charset="0"/>
              </a:rPr>
              <a:t>(я), -</a:t>
            </a:r>
            <a:r>
              <a:rPr lang="uk-UA" dirty="0" err="1">
                <a:solidFill>
                  <a:schemeClr val="tx1"/>
                </a:solidFill>
                <a:latin typeface="+mj-lt"/>
                <a:ea typeface="Cambria" pitchFamily="18" charset="0"/>
              </a:rPr>
              <a:t>ин</a:t>
            </a:r>
            <a:r>
              <a:rPr lang="uk-UA" dirty="0">
                <a:solidFill>
                  <a:schemeClr val="tx1"/>
                </a:solidFill>
                <a:latin typeface="+mj-lt"/>
                <a:ea typeface="Cambria" pitchFamily="18" charset="0"/>
              </a:rPr>
              <a:t>(я)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uk-UA" dirty="0">
                <a:solidFill>
                  <a:schemeClr val="tx1"/>
                </a:solidFill>
                <a:latin typeface="+mj-lt"/>
                <a:ea typeface="Cambria" pitchFamily="18" charset="0"/>
              </a:rPr>
              <a:t>               </a:t>
            </a:r>
            <a:r>
              <a:rPr lang="uk-UA" i="1" dirty="0">
                <a:solidFill>
                  <a:schemeClr val="tx1"/>
                </a:solidFill>
                <a:latin typeface="+mj-lt"/>
                <a:ea typeface="Cambria" pitchFamily="18" charset="0"/>
              </a:rPr>
              <a:t>офіцер – </a:t>
            </a:r>
            <a:r>
              <a:rPr lang="uk-UA" i="1" dirty="0" err="1">
                <a:solidFill>
                  <a:schemeClr val="tx1"/>
                </a:solidFill>
                <a:latin typeface="+mj-lt"/>
                <a:ea typeface="Cambria" pitchFamily="18" charset="0"/>
              </a:rPr>
              <a:t>офіцерка</a:t>
            </a:r>
            <a:r>
              <a:rPr lang="uk-UA" i="1" dirty="0">
                <a:solidFill>
                  <a:schemeClr val="tx1"/>
                </a:solidFill>
                <a:latin typeface="+mj-lt"/>
                <a:ea typeface="Cambria" pitchFamily="18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+mj-lt"/>
                <a:ea typeface="Cambria" pitchFamily="18" charset="0"/>
              </a:rPr>
              <a:t>“(female) officer’</a:t>
            </a:r>
            <a:endParaRPr lang="uk-UA" dirty="0">
              <a:solidFill>
                <a:schemeClr val="tx1"/>
              </a:solidFill>
              <a:latin typeface="+mj-lt"/>
              <a:ea typeface="Cambria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uk-UA" dirty="0">
                <a:solidFill>
                  <a:schemeClr val="tx1"/>
                </a:solidFill>
                <a:latin typeface="+mj-lt"/>
                <a:ea typeface="Cambria" pitchFamily="18" charset="0"/>
              </a:rPr>
              <a:t>               </a:t>
            </a:r>
            <a:r>
              <a:rPr lang="uk-UA" i="1" dirty="0">
                <a:solidFill>
                  <a:schemeClr val="tx1"/>
                </a:solidFill>
                <a:latin typeface="+mj-lt"/>
                <a:ea typeface="Cambria" pitchFamily="18" charset="0"/>
              </a:rPr>
              <a:t>військовослужбовець – </a:t>
            </a:r>
            <a:r>
              <a:rPr lang="uk-UA" i="1" dirty="0" err="1">
                <a:solidFill>
                  <a:schemeClr val="tx1"/>
                </a:solidFill>
                <a:latin typeface="+mj-lt"/>
                <a:ea typeface="Cambria" pitchFamily="18" charset="0"/>
              </a:rPr>
              <a:t>військовослужбовиця</a:t>
            </a:r>
            <a:r>
              <a:rPr lang="uk-UA" i="1" dirty="0">
                <a:solidFill>
                  <a:schemeClr val="tx1"/>
                </a:solidFill>
                <a:latin typeface="+mj-lt"/>
                <a:ea typeface="Cambria" pitchFamily="18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+mj-lt"/>
                <a:ea typeface="Cambria" pitchFamily="18" charset="0"/>
              </a:rPr>
              <a:t>‘servicewoman’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j-lt"/>
                <a:ea typeface="Cambria" pitchFamily="18" charset="0"/>
              </a:rPr>
              <a:t>             </a:t>
            </a:r>
            <a:r>
              <a:rPr lang="uk-UA" dirty="0">
                <a:solidFill>
                  <a:schemeClr val="tx1"/>
                </a:solidFill>
                <a:latin typeface="+mj-lt"/>
                <a:ea typeface="Cambria" pitchFamily="18" charset="0"/>
              </a:rPr>
              <a:t>  </a:t>
            </a:r>
            <a:r>
              <a:rPr lang="uk-UA" i="1" dirty="0">
                <a:solidFill>
                  <a:schemeClr val="tx1"/>
                </a:solidFill>
                <a:latin typeface="+mj-lt"/>
                <a:ea typeface="Cambria" pitchFamily="18" charset="0"/>
              </a:rPr>
              <a:t>стрілець – </a:t>
            </a:r>
            <a:r>
              <a:rPr lang="uk-UA" i="1" dirty="0" err="1">
                <a:solidFill>
                  <a:schemeClr val="tx1"/>
                </a:solidFill>
                <a:latin typeface="+mj-lt"/>
                <a:ea typeface="Cambria" pitchFamily="18" charset="0"/>
              </a:rPr>
              <a:t>стрільчиня</a:t>
            </a:r>
            <a:r>
              <a:rPr lang="uk-UA" i="1" dirty="0">
                <a:solidFill>
                  <a:schemeClr val="tx1"/>
                </a:solidFill>
                <a:latin typeface="+mj-lt"/>
                <a:ea typeface="Cambria" pitchFamily="18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+mj-lt"/>
                <a:ea typeface="Cambria" pitchFamily="18" charset="0"/>
              </a:rPr>
              <a:t>‘(female) shooter’’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j-lt"/>
                <a:ea typeface="Cambria" pitchFamily="18" charset="0"/>
              </a:rPr>
              <a:t>                                   endings: </a:t>
            </a:r>
            <a:r>
              <a:rPr lang="en-US" i="1" dirty="0" err="1">
                <a:solidFill>
                  <a:schemeClr val="tx1"/>
                </a:solidFill>
                <a:latin typeface="+mj-lt"/>
                <a:ea typeface="Cambria" pitchFamily="18" charset="0"/>
              </a:rPr>
              <a:t>свідок</a:t>
            </a:r>
            <a:r>
              <a:rPr lang="en-US" i="1" dirty="0">
                <a:solidFill>
                  <a:schemeClr val="tx1"/>
                </a:solidFill>
                <a:latin typeface="+mj-lt"/>
                <a:ea typeface="Cambria" pitchFamily="18" charset="0"/>
              </a:rPr>
              <a:t> – </a:t>
            </a:r>
            <a:r>
              <a:rPr lang="en-US" i="1" dirty="0" err="1">
                <a:solidFill>
                  <a:schemeClr val="tx1"/>
                </a:solidFill>
                <a:latin typeface="+mj-lt"/>
                <a:ea typeface="Cambria" pitchFamily="18" charset="0"/>
              </a:rPr>
              <a:t>свідка</a:t>
            </a:r>
            <a:r>
              <a:rPr lang="en-US" i="1" dirty="0">
                <a:solidFill>
                  <a:schemeClr val="tx1"/>
                </a:solidFill>
                <a:latin typeface="+mj-lt"/>
                <a:ea typeface="Cambria" pitchFamily="18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+mj-lt"/>
                <a:ea typeface="Cambria" pitchFamily="18" charset="0"/>
              </a:rPr>
              <a:t>‘(female) witness’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j-lt"/>
                <a:ea typeface="Cambria" pitchFamily="18" charset="0"/>
              </a:rPr>
              <a:t>2) </a:t>
            </a:r>
            <a:r>
              <a:rPr lang="en-US" dirty="0" err="1">
                <a:solidFill>
                  <a:schemeClr val="tx1"/>
                </a:solidFill>
                <a:latin typeface="+mj-lt"/>
                <a:ea typeface="Cambria" pitchFamily="18" charset="0"/>
              </a:rPr>
              <a:t>coderivation</a:t>
            </a:r>
            <a:r>
              <a:rPr lang="en-US" dirty="0">
                <a:solidFill>
                  <a:schemeClr val="tx1"/>
                </a:solidFill>
                <a:latin typeface="+mj-lt"/>
                <a:ea typeface="Cambria" pitchFamily="18" charset="0"/>
              </a:rPr>
              <a:t>: </a:t>
            </a:r>
            <a:r>
              <a:rPr lang="uk-UA" i="1" dirty="0">
                <a:solidFill>
                  <a:schemeClr val="tx1"/>
                </a:solidFill>
                <a:latin typeface="+mj-lt"/>
                <a:ea typeface="Cambria" pitchFamily="18" charset="0"/>
              </a:rPr>
              <a:t>спецназ – спецназ-</a:t>
            </a:r>
            <a:r>
              <a:rPr lang="uk-UA" i="1" dirty="0" err="1">
                <a:solidFill>
                  <a:schemeClr val="tx1"/>
                </a:solidFill>
                <a:latin typeface="+mj-lt"/>
                <a:ea typeface="Cambria" pitchFamily="18" charset="0"/>
              </a:rPr>
              <a:t>ів</a:t>
            </a:r>
            <a:r>
              <a:rPr lang="uk-UA" i="1" dirty="0">
                <a:solidFill>
                  <a:schemeClr val="tx1"/>
                </a:solidFill>
                <a:latin typeface="+mj-lt"/>
                <a:ea typeface="Cambria" pitchFamily="18" charset="0"/>
              </a:rPr>
              <a:t>-</a:t>
            </a:r>
            <a:r>
              <a:rPr lang="uk-UA" i="1" dirty="0" err="1">
                <a:solidFill>
                  <a:schemeClr val="tx1"/>
                </a:solidFill>
                <a:latin typeface="+mj-lt"/>
                <a:ea typeface="Cambria" pitchFamily="18" charset="0"/>
              </a:rPr>
              <a:t>ець</a:t>
            </a:r>
            <a:endParaRPr lang="uk-UA" i="1" dirty="0">
              <a:solidFill>
                <a:schemeClr val="tx1"/>
              </a:solidFill>
              <a:latin typeface="+mj-lt"/>
              <a:ea typeface="Cambria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uk-UA" i="1" dirty="0">
                <a:solidFill>
                  <a:schemeClr val="tx1"/>
                </a:solidFill>
                <a:latin typeface="+mj-lt"/>
                <a:ea typeface="Cambria" pitchFamily="18" charset="0"/>
              </a:rPr>
              <a:t>                                         – спецназ-</a:t>
            </a:r>
            <a:r>
              <a:rPr lang="uk-UA" i="1" dirty="0" err="1">
                <a:solidFill>
                  <a:schemeClr val="tx1"/>
                </a:solidFill>
                <a:latin typeface="+mj-lt"/>
                <a:ea typeface="Cambria" pitchFamily="18" charset="0"/>
              </a:rPr>
              <a:t>ів</a:t>
            </a:r>
            <a:r>
              <a:rPr lang="uk-UA" i="1" dirty="0">
                <a:solidFill>
                  <a:schemeClr val="tx1"/>
                </a:solidFill>
                <a:latin typeface="+mj-lt"/>
                <a:ea typeface="Cambria" pitchFamily="18" charset="0"/>
              </a:rPr>
              <a:t>-ка </a:t>
            </a:r>
            <a:r>
              <a:rPr lang="en-US" i="1" dirty="0">
                <a:solidFill>
                  <a:schemeClr val="tx1"/>
                </a:solidFill>
                <a:latin typeface="+mj-lt"/>
                <a:ea typeface="Cambria" pitchFamily="18" charset="0"/>
              </a:rPr>
              <a:t>‘servicewoman in the special forces unit’</a:t>
            </a:r>
            <a:endParaRPr lang="uk-UA" i="1" dirty="0">
              <a:solidFill>
                <a:schemeClr val="tx1"/>
              </a:solidFill>
              <a:latin typeface="+mj-lt"/>
              <a:ea typeface="Cambria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j-lt"/>
                <a:ea typeface="Cambria" pitchFamily="18" charset="0"/>
              </a:rPr>
              <a:t>derivational variants: </a:t>
            </a:r>
            <a:r>
              <a:rPr lang="uk-UA" i="1" dirty="0" err="1">
                <a:solidFill>
                  <a:schemeClr val="tx1"/>
                </a:solidFill>
                <a:latin typeface="+mj-lt"/>
                <a:ea typeface="Cambria" pitchFamily="18" charset="0"/>
              </a:rPr>
              <a:t>військовослужбовиця</a:t>
            </a:r>
            <a:r>
              <a:rPr lang="uk-UA" i="1" dirty="0">
                <a:solidFill>
                  <a:schemeClr val="tx1"/>
                </a:solidFill>
                <a:latin typeface="+mj-lt"/>
                <a:ea typeface="Cambria" pitchFamily="18" charset="0"/>
              </a:rPr>
              <a:t> – </a:t>
            </a:r>
            <a:r>
              <a:rPr lang="uk-UA" i="1" dirty="0" err="1">
                <a:solidFill>
                  <a:schemeClr val="tx1"/>
                </a:solidFill>
                <a:latin typeface="+mj-lt"/>
                <a:ea typeface="Cambria" pitchFamily="18" charset="0"/>
              </a:rPr>
              <a:t>військовослужбовка</a:t>
            </a:r>
            <a:endParaRPr lang="en-US" i="1" dirty="0">
              <a:solidFill>
                <a:schemeClr val="tx1"/>
              </a:solidFill>
              <a:latin typeface="+mj-lt"/>
              <a:ea typeface="Cambria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uk-UA" dirty="0">
              <a:solidFill>
                <a:schemeClr val="tx1"/>
              </a:solidFill>
              <a:latin typeface="+mj-lt"/>
              <a:ea typeface="Cambria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uk-UA" dirty="0">
              <a:solidFill>
                <a:schemeClr val="tx1"/>
              </a:solidFill>
              <a:latin typeface="+mj-lt"/>
              <a:ea typeface="Cambria" pitchFamily="18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28BB20-5489-7E19-0C22-9DB2822F117B}"/>
              </a:ext>
            </a:extLst>
          </p:cNvPr>
          <p:cNvSpPr txBox="1">
            <a:spLocks/>
          </p:cNvSpPr>
          <p:nvPr/>
        </p:nvSpPr>
        <p:spPr>
          <a:xfrm>
            <a:off x="170511" y="902503"/>
            <a:ext cx="1566174" cy="408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 fontScale="4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Century Gothic"/>
              <a:buNone/>
              <a:defRPr sz="36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300" b="1" dirty="0"/>
              <a:t>Context</a:t>
            </a:r>
            <a:br>
              <a:rPr lang="en-US" sz="2700" dirty="0"/>
            </a:br>
            <a:endParaRPr lang="uk-UA" sz="27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Рукописні дані 4">
                <a:extLst>
                  <a:ext uri="{FF2B5EF4-FFF2-40B4-BE49-F238E27FC236}">
                    <a16:creationId xmlns:a16="http://schemas.microsoft.com/office/drawing/2014/main" id="{4F8D5013-3B1B-F3E5-26AD-BCE6C4DC1657}"/>
                  </a:ext>
                </a:extLst>
              </p14:cNvPr>
              <p14:cNvContentPartPr/>
              <p14:nvPr/>
            </p14:nvContentPartPr>
            <p14:xfrm>
              <a:off x="4831271" y="4247492"/>
              <a:ext cx="270" cy="270"/>
            </p14:xfrm>
          </p:contentPart>
        </mc:Choice>
        <mc:Fallback xmlns="">
          <p:pic>
            <p:nvPicPr>
              <p:cNvPr id="5" name="Рукописні дані 4">
                <a:extLst>
                  <a:ext uri="{FF2B5EF4-FFF2-40B4-BE49-F238E27FC236}">
                    <a16:creationId xmlns:a16="http://schemas.microsoft.com/office/drawing/2014/main" id="{4F8D5013-3B1B-F3E5-26AD-BCE6C4DC165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24521" y="4241012"/>
                <a:ext cx="13500" cy="13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Рукописні дані 5">
                <a:extLst>
                  <a:ext uri="{FF2B5EF4-FFF2-40B4-BE49-F238E27FC236}">
                    <a16:creationId xmlns:a16="http://schemas.microsoft.com/office/drawing/2014/main" id="{CE224143-A7BA-FC5F-F8AC-3C73ED3AADE6}"/>
                  </a:ext>
                </a:extLst>
              </p14:cNvPr>
              <p14:cNvContentPartPr/>
              <p14:nvPr/>
            </p14:nvContentPartPr>
            <p14:xfrm>
              <a:off x="5231951" y="4262882"/>
              <a:ext cx="270" cy="270"/>
            </p14:xfrm>
          </p:contentPart>
        </mc:Choice>
        <mc:Fallback xmlns="">
          <p:pic>
            <p:nvPicPr>
              <p:cNvPr id="6" name="Рукописні дані 5">
                <a:extLst>
                  <a:ext uri="{FF2B5EF4-FFF2-40B4-BE49-F238E27FC236}">
                    <a16:creationId xmlns:a16="http://schemas.microsoft.com/office/drawing/2014/main" id="{CE224143-A7BA-FC5F-F8AC-3C73ED3AADE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25201" y="4256402"/>
                <a:ext cx="13500" cy="13500"/>
              </a:xfrm>
              <a:prstGeom prst="rect">
                <a:avLst/>
              </a:prstGeom>
            </p:spPr>
          </p:pic>
        </mc:Fallback>
      </mc:AlternateContent>
      <p:grpSp>
        <p:nvGrpSpPr>
          <p:cNvPr id="9" name="Групувати 8">
            <a:extLst>
              <a:ext uri="{FF2B5EF4-FFF2-40B4-BE49-F238E27FC236}">
                <a16:creationId xmlns:a16="http://schemas.microsoft.com/office/drawing/2014/main" id="{EADA2CEB-000F-53CD-78AD-17FCDB68CAF3}"/>
              </a:ext>
            </a:extLst>
          </p:cNvPr>
          <p:cNvGrpSpPr/>
          <p:nvPr/>
        </p:nvGrpSpPr>
        <p:grpSpPr>
          <a:xfrm>
            <a:off x="5339681" y="1766192"/>
            <a:ext cx="270" cy="270"/>
            <a:chOff x="7119574" y="1211922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" name="Рукописні дані 6">
                  <a:extLst>
                    <a:ext uri="{FF2B5EF4-FFF2-40B4-BE49-F238E27FC236}">
                      <a16:creationId xmlns:a16="http://schemas.microsoft.com/office/drawing/2014/main" id="{1A50E677-909E-516D-42E9-4F6D906E895C}"/>
                    </a:ext>
                  </a:extLst>
                </p14:cNvPr>
                <p14:cNvContentPartPr/>
                <p14:nvPr/>
              </p14:nvContentPartPr>
              <p14:xfrm>
                <a:off x="7119574" y="1211922"/>
                <a:ext cx="360" cy="360"/>
              </p14:xfrm>
            </p:contentPart>
          </mc:Choice>
          <mc:Fallback xmlns="">
            <p:pic>
              <p:nvPicPr>
                <p:cNvPr id="7" name="Рукописні дані 6">
                  <a:extLst>
                    <a:ext uri="{FF2B5EF4-FFF2-40B4-BE49-F238E27FC236}">
                      <a16:creationId xmlns:a16="http://schemas.microsoft.com/office/drawing/2014/main" id="{1A50E677-909E-516D-42E9-4F6D906E895C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110574" y="120292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8" name="Рукописні дані 7">
                  <a:extLst>
                    <a:ext uri="{FF2B5EF4-FFF2-40B4-BE49-F238E27FC236}">
                      <a16:creationId xmlns:a16="http://schemas.microsoft.com/office/drawing/2014/main" id="{379CBEB0-396A-F9CE-0E1E-7789B1BE0936}"/>
                    </a:ext>
                  </a:extLst>
                </p14:cNvPr>
                <p14:cNvContentPartPr/>
                <p14:nvPr/>
              </p14:nvContentPartPr>
              <p14:xfrm>
                <a:off x="7119574" y="1211922"/>
                <a:ext cx="360" cy="360"/>
              </p14:xfrm>
            </p:contentPart>
          </mc:Choice>
          <mc:Fallback xmlns="">
            <p:pic>
              <p:nvPicPr>
                <p:cNvPr id="8" name="Рукописні дані 7">
                  <a:extLst>
                    <a:ext uri="{FF2B5EF4-FFF2-40B4-BE49-F238E27FC236}">
                      <a16:creationId xmlns:a16="http://schemas.microsoft.com/office/drawing/2014/main" id="{379CBEB0-396A-F9CE-0E1E-7789B1BE0936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110574" y="120292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Рукописні дані 9">
                <a:extLst>
                  <a:ext uri="{FF2B5EF4-FFF2-40B4-BE49-F238E27FC236}">
                    <a16:creationId xmlns:a16="http://schemas.microsoft.com/office/drawing/2014/main" id="{DCF65DE7-5570-6B6D-3C6A-D91C826AC9AB}"/>
                  </a:ext>
                </a:extLst>
              </p14:cNvPr>
              <p14:cNvContentPartPr/>
              <p14:nvPr/>
            </p14:nvContentPartPr>
            <p14:xfrm>
              <a:off x="4099031" y="3321662"/>
              <a:ext cx="270" cy="1620"/>
            </p14:xfrm>
          </p:contentPart>
        </mc:Choice>
        <mc:Fallback xmlns="">
          <p:pic>
            <p:nvPicPr>
              <p:cNvPr id="10" name="Рукописні дані 9">
                <a:extLst>
                  <a:ext uri="{FF2B5EF4-FFF2-40B4-BE49-F238E27FC236}">
                    <a16:creationId xmlns:a16="http://schemas.microsoft.com/office/drawing/2014/main" id="{DCF65DE7-5570-6B6D-3C6A-D91C826AC9A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092281" y="3313562"/>
                <a:ext cx="13500" cy="17496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BD1C1FD4-460B-630C-1DC9-5F3E8EFF4F57}"/>
              </a:ext>
            </a:extLst>
          </p:cNvPr>
          <p:cNvSpPr txBox="1"/>
          <p:nvPr/>
        </p:nvSpPr>
        <p:spPr>
          <a:xfrm>
            <a:off x="2360759" y="661128"/>
            <a:ext cx="57423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dirty="0">
                <a:latin typeface="Century Gothic" panose="020B0502020202020204" pitchFamily="34" charset="0"/>
              </a:rPr>
              <a:t>Feminine Personal Nouns</a:t>
            </a:r>
          </a:p>
        </p:txBody>
      </p:sp>
    </p:spTree>
    <p:extLst>
      <p:ext uri="{BB962C8B-B14F-4D97-AF65-F5344CB8AC3E}">
        <p14:creationId xmlns:p14="http://schemas.microsoft.com/office/powerpoint/2010/main" val="257728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66E41C-57C4-13B1-62A5-0B4339D11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808" y="650910"/>
            <a:ext cx="4968552" cy="586238"/>
          </a:xfrm>
        </p:spPr>
        <p:txBody>
          <a:bodyPr>
            <a:normAutofit fontScale="90000"/>
          </a:bodyPr>
          <a:lstStyle/>
          <a:p>
            <a:r>
              <a:rPr lang="en-US" dirty="0"/>
              <a:t>Media monitoring</a:t>
            </a:r>
            <a:endParaRPr lang="uk-UA" dirty="0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3F3DBBF-DDC3-FE2E-1B0E-B740753046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79712" y="5739265"/>
            <a:ext cx="3030345" cy="507730"/>
          </a:xfrm>
        </p:spPr>
        <p:txBody>
          <a:bodyPr>
            <a:noAutofit/>
          </a:bodyPr>
          <a:lstStyle/>
          <a:p>
            <a:pPr marL="85725" indent="0">
              <a:buNone/>
            </a:pPr>
            <a:r>
              <a:rPr lang="en-GB" sz="1400" dirty="0"/>
              <a:t>https://povaha.org.ua/</a:t>
            </a:r>
            <a:endParaRPr lang="uk-UA" sz="1400" dirty="0"/>
          </a:p>
        </p:txBody>
      </p:sp>
      <p:graphicFrame>
        <p:nvGraphicFramePr>
          <p:cNvPr id="11" name="Діаграма 10">
            <a:extLst>
              <a:ext uri="{FF2B5EF4-FFF2-40B4-BE49-F238E27FC236}">
                <a16:creationId xmlns:a16="http://schemas.microsoft.com/office/drawing/2014/main" id="{EB0DCCC2-96E0-994D-1369-277839D70A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37218191"/>
              </p:ext>
            </p:extLst>
          </p:nvPr>
        </p:nvGraphicFramePr>
        <p:xfrm>
          <a:off x="1979712" y="1583139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5AF716C7-9940-F389-F9B4-9B0A68609E7D}"/>
              </a:ext>
            </a:extLst>
          </p:cNvPr>
          <p:cNvSpPr txBox="1">
            <a:spLocks/>
          </p:cNvSpPr>
          <p:nvPr/>
        </p:nvSpPr>
        <p:spPr>
          <a:xfrm>
            <a:off x="179512" y="888782"/>
            <a:ext cx="1566174" cy="408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 fontScale="4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Century Gothic"/>
              <a:buNone/>
              <a:defRPr sz="36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300" b="1" dirty="0"/>
              <a:t>Context</a:t>
            </a:r>
            <a:br>
              <a:rPr lang="en-US" sz="2700" dirty="0"/>
            </a:br>
            <a:endParaRPr lang="uk-UA" sz="2700" dirty="0"/>
          </a:p>
        </p:txBody>
      </p:sp>
    </p:spTree>
    <p:extLst>
      <p:ext uri="{BB962C8B-B14F-4D97-AF65-F5344CB8AC3E}">
        <p14:creationId xmlns:p14="http://schemas.microsoft.com/office/powerpoint/2010/main" val="1131262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2D7703-1794-71F7-1928-B687BCD26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602" y="428062"/>
            <a:ext cx="7920372" cy="114565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Linguistic attitudes towards </a:t>
            </a:r>
            <a:br>
              <a:rPr lang="en-US" dirty="0"/>
            </a:br>
            <a:r>
              <a:rPr lang="en-US" dirty="0"/>
              <a:t>feminine terms</a:t>
            </a:r>
            <a:endParaRPr lang="uk-UA" dirty="0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963FC22-A2E3-EDDC-0760-091E4A1A02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74078" y="1862826"/>
            <a:ext cx="3726414" cy="3996444"/>
          </a:xfrm>
        </p:spPr>
        <p:txBody>
          <a:bodyPr>
            <a:normAutofit/>
          </a:bodyPr>
          <a:lstStyle/>
          <a:p>
            <a:pPr marL="85725" indent="0">
              <a:buNone/>
            </a:pPr>
            <a:endParaRPr lang="en-US" dirty="0"/>
          </a:p>
          <a:p>
            <a:pPr marL="85725" indent="0">
              <a:buNone/>
            </a:pPr>
            <a:endParaRPr lang="en-US" dirty="0"/>
          </a:p>
          <a:p>
            <a:pPr marL="85725" indent="0">
              <a:buNone/>
            </a:pPr>
            <a:endParaRPr lang="en-US" dirty="0"/>
          </a:p>
          <a:p>
            <a:pPr marL="85725" indent="0">
              <a:buNone/>
            </a:pPr>
            <a:endParaRPr lang="en-US" dirty="0"/>
          </a:p>
          <a:p>
            <a:pPr marL="85725" indent="0">
              <a:buNone/>
            </a:pPr>
            <a:endParaRPr lang="en-US" dirty="0"/>
          </a:p>
          <a:p>
            <a:pPr marL="85725" indent="0">
              <a:buNone/>
            </a:pPr>
            <a:endParaRPr lang="en-US" dirty="0"/>
          </a:p>
          <a:p>
            <a:pPr marL="85725" indent="0">
              <a:buNone/>
            </a:pPr>
            <a:endParaRPr lang="en-US" dirty="0"/>
          </a:p>
          <a:p>
            <a:pPr marL="85725" indent="0">
              <a:buNone/>
            </a:pPr>
            <a:endParaRPr lang="en-US" dirty="0"/>
          </a:p>
          <a:p>
            <a:pPr marL="85725" indent="0">
              <a:buNone/>
            </a:pPr>
            <a:endParaRPr lang="uk-UA" dirty="0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ADF48B4-5F9A-95CF-91D4-CF2A6727EC60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740269" y="1714710"/>
            <a:ext cx="4158463" cy="4198722"/>
          </a:xfrm>
        </p:spPr>
        <p:txBody>
          <a:bodyPr>
            <a:normAutofit fontScale="92500" lnSpcReduction="20000"/>
          </a:bodyPr>
          <a:lstStyle/>
          <a:p>
            <a:pPr marL="85725" indent="0" algn="ctr">
              <a:buNone/>
            </a:pPr>
            <a:r>
              <a:rPr lang="en-US" b="1" dirty="0"/>
              <a:t>Negative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artificially created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linguistic fashion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unusual or ad hoc coinages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non convenient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non-codified status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difficulties with deriving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aesthetically unappealing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offensive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violate the word-formative harmony of language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stylistically limited (colloquial)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supported by grants (“</a:t>
            </a:r>
            <a:r>
              <a:rPr lang="uk-UA" dirty="0" err="1"/>
              <a:t>грантоїди</a:t>
            </a:r>
            <a:r>
              <a:rPr lang="en-US" dirty="0"/>
              <a:t>”)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uk-UA" dirty="0"/>
          </a:p>
        </p:txBody>
      </p:sp>
      <p:sp>
        <p:nvSpPr>
          <p:cNvPr id="5" name="Місце для тексту 3">
            <a:extLst>
              <a:ext uri="{FF2B5EF4-FFF2-40B4-BE49-F238E27FC236}">
                <a16:creationId xmlns:a16="http://schemas.microsoft.com/office/drawing/2014/main" id="{EAA9B981-BCE4-82DF-488F-6A34F10BC62D}"/>
              </a:ext>
            </a:extLst>
          </p:cNvPr>
          <p:cNvSpPr txBox="1">
            <a:spLocks/>
          </p:cNvSpPr>
          <p:nvPr/>
        </p:nvSpPr>
        <p:spPr>
          <a:xfrm>
            <a:off x="4572000" y="1658770"/>
            <a:ext cx="4572001" cy="4341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 fontScale="7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🠶"/>
              <a:defRPr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🠶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🠶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85725" indent="0" algn="ctr">
              <a:buNone/>
            </a:pPr>
            <a:r>
              <a:rPr lang="en-US" sz="2200" b="1" dirty="0"/>
              <a:t>Positive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feminist and human right movements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gender-fair language to emphasize equal rights and possibilities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language changes, but people could have different reactions on novelty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interaction of </a:t>
            </a:r>
            <a:r>
              <a:rPr lang="en-US" dirty="0" err="1"/>
              <a:t>extralingual</a:t>
            </a:r>
            <a:r>
              <a:rPr lang="en-US" dirty="0"/>
              <a:t> and intralingual factors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corresponds to the grammatical rules of  Ukrainian (agreement by gender)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efforts to move away from the Russian language</a:t>
            </a:r>
            <a:r>
              <a:rPr lang="uk-UA" dirty="0"/>
              <a:t> </a:t>
            </a:r>
            <a:r>
              <a:rPr lang="en-US" dirty="0"/>
              <a:t>rules and Soviet language policy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stylistic differentiation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 systemic-structural and typological feature of Ukrainian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“a revival of the identity and originality of Ukrainian” (Oleksandr </a:t>
            </a:r>
            <a:r>
              <a:rPr lang="en-US" dirty="0" err="1"/>
              <a:t>Styshov</a:t>
            </a:r>
            <a:r>
              <a:rPr lang="en-US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sz="1350" dirty="0"/>
          </a:p>
          <a:p>
            <a:pPr>
              <a:buFont typeface="Arial" panose="020B0604020202020204" pitchFamily="34" charset="0"/>
              <a:buChar char="•"/>
            </a:pPr>
            <a:endParaRPr lang="en-US" sz="1350" dirty="0"/>
          </a:p>
          <a:p>
            <a:pPr>
              <a:buFont typeface="Arial" panose="020B0604020202020204" pitchFamily="34" charset="0"/>
              <a:buChar char="•"/>
            </a:pPr>
            <a:endParaRPr lang="uk-UA" sz="1350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3EB9191D-1544-7A46-6A30-E9E4DA72FC18}"/>
              </a:ext>
            </a:extLst>
          </p:cNvPr>
          <p:cNvSpPr txBox="1">
            <a:spLocks/>
          </p:cNvSpPr>
          <p:nvPr/>
        </p:nvSpPr>
        <p:spPr>
          <a:xfrm>
            <a:off x="20026" y="836677"/>
            <a:ext cx="1566174" cy="408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 fontScale="4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Century Gothic"/>
              <a:buNone/>
              <a:defRPr sz="36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300" b="1" dirty="0"/>
              <a:t>Context</a:t>
            </a:r>
            <a:br>
              <a:rPr lang="en-US" sz="2700" dirty="0"/>
            </a:br>
            <a:endParaRPr lang="uk-UA" sz="27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Рукописні дані 6">
                <a:extLst>
                  <a:ext uri="{FF2B5EF4-FFF2-40B4-BE49-F238E27FC236}">
                    <a16:creationId xmlns:a16="http://schemas.microsoft.com/office/drawing/2014/main" id="{543D86C8-DBFB-D83E-3403-8B0D0C92C8F0}"/>
                  </a:ext>
                </a:extLst>
              </p14:cNvPr>
              <p14:cNvContentPartPr/>
              <p14:nvPr/>
            </p14:nvContentPartPr>
            <p14:xfrm>
              <a:off x="1217321" y="2713622"/>
              <a:ext cx="1602180" cy="24570"/>
            </p14:xfrm>
          </p:contentPart>
        </mc:Choice>
        <mc:Fallback xmlns="">
          <p:pic>
            <p:nvPicPr>
              <p:cNvPr id="7" name="Рукописні дані 6">
                <a:extLst>
                  <a:ext uri="{FF2B5EF4-FFF2-40B4-BE49-F238E27FC236}">
                    <a16:creationId xmlns:a16="http://schemas.microsoft.com/office/drawing/2014/main" id="{543D86C8-DBFB-D83E-3403-8B0D0C92C8F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08322" y="2704589"/>
                <a:ext cx="1619818" cy="422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Рукописні дані 9">
                <a:extLst>
                  <a:ext uri="{FF2B5EF4-FFF2-40B4-BE49-F238E27FC236}">
                    <a16:creationId xmlns:a16="http://schemas.microsoft.com/office/drawing/2014/main" id="{18CCB4F8-8BD5-FDBD-B007-30B43CBA9D8F}"/>
                  </a:ext>
                </a:extLst>
              </p14:cNvPr>
              <p14:cNvContentPartPr/>
              <p14:nvPr/>
            </p14:nvContentPartPr>
            <p14:xfrm>
              <a:off x="1217321" y="4509120"/>
              <a:ext cx="876150" cy="8640"/>
            </p14:xfrm>
          </p:contentPart>
        </mc:Choice>
        <mc:Fallback xmlns="">
          <p:pic>
            <p:nvPicPr>
              <p:cNvPr id="10" name="Рукописні дані 9">
                <a:extLst>
                  <a:ext uri="{FF2B5EF4-FFF2-40B4-BE49-F238E27FC236}">
                    <a16:creationId xmlns:a16="http://schemas.microsoft.com/office/drawing/2014/main" id="{18CCB4F8-8BD5-FDBD-B007-30B43CBA9D8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08322" y="4500120"/>
                <a:ext cx="893788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Рукописні дані 10">
                <a:extLst>
                  <a:ext uri="{FF2B5EF4-FFF2-40B4-BE49-F238E27FC236}">
                    <a16:creationId xmlns:a16="http://schemas.microsoft.com/office/drawing/2014/main" id="{6162BFDB-3BA9-C79E-FB86-84200CC54910}"/>
                  </a:ext>
                </a:extLst>
              </p14:cNvPr>
              <p14:cNvContentPartPr/>
              <p14:nvPr/>
            </p14:nvContentPartPr>
            <p14:xfrm>
              <a:off x="5177681" y="1211342"/>
              <a:ext cx="270" cy="270"/>
            </p14:xfrm>
          </p:contentPart>
        </mc:Choice>
        <mc:Fallback xmlns="">
          <p:pic>
            <p:nvPicPr>
              <p:cNvPr id="11" name="Рукописні дані 10">
                <a:extLst>
                  <a:ext uri="{FF2B5EF4-FFF2-40B4-BE49-F238E27FC236}">
                    <a16:creationId xmlns:a16="http://schemas.microsoft.com/office/drawing/2014/main" id="{6162BFDB-3BA9-C79E-FB86-84200CC5491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171201" y="1204862"/>
                <a:ext cx="13500" cy="13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2" name="Рукописні дані 11">
                <a:extLst>
                  <a:ext uri="{FF2B5EF4-FFF2-40B4-BE49-F238E27FC236}">
                    <a16:creationId xmlns:a16="http://schemas.microsoft.com/office/drawing/2014/main" id="{BEB217DA-3059-4EBE-BFE9-1314CF243319}"/>
                  </a:ext>
                </a:extLst>
              </p14:cNvPr>
              <p14:cNvContentPartPr/>
              <p14:nvPr/>
            </p14:nvContentPartPr>
            <p14:xfrm>
              <a:off x="6177270" y="4467756"/>
              <a:ext cx="2457540" cy="31860"/>
            </p14:xfrm>
          </p:contentPart>
        </mc:Choice>
        <mc:Fallback xmlns="">
          <p:pic>
            <p:nvPicPr>
              <p:cNvPr id="12" name="Рукописні дані 11">
                <a:extLst>
                  <a:ext uri="{FF2B5EF4-FFF2-40B4-BE49-F238E27FC236}">
                    <a16:creationId xmlns:a16="http://schemas.microsoft.com/office/drawing/2014/main" id="{BEB217DA-3059-4EBE-BFE9-1314CF24331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168269" y="4459165"/>
                <a:ext cx="2475181" cy="494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3" name="Рукописні дані 12">
                <a:extLst>
                  <a:ext uri="{FF2B5EF4-FFF2-40B4-BE49-F238E27FC236}">
                    <a16:creationId xmlns:a16="http://schemas.microsoft.com/office/drawing/2014/main" id="{0B6FC4AC-D5D5-7075-8285-EEC604D072E1}"/>
                  </a:ext>
                </a:extLst>
              </p14:cNvPr>
              <p14:cNvContentPartPr/>
              <p14:nvPr/>
            </p14:nvContentPartPr>
            <p14:xfrm>
              <a:off x="5128850" y="4703402"/>
              <a:ext cx="1255230" cy="270"/>
            </p14:xfrm>
          </p:contentPart>
        </mc:Choice>
        <mc:Fallback xmlns="">
          <p:pic>
            <p:nvPicPr>
              <p:cNvPr id="13" name="Рукописні дані 12">
                <a:extLst>
                  <a:ext uri="{FF2B5EF4-FFF2-40B4-BE49-F238E27FC236}">
                    <a16:creationId xmlns:a16="http://schemas.microsoft.com/office/drawing/2014/main" id="{0B6FC4AC-D5D5-7075-8285-EEC604D072E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119851" y="4696652"/>
                <a:ext cx="1272869" cy="13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4" name="Рукописні дані 13">
                <a:extLst>
                  <a:ext uri="{FF2B5EF4-FFF2-40B4-BE49-F238E27FC236}">
                    <a16:creationId xmlns:a16="http://schemas.microsoft.com/office/drawing/2014/main" id="{C1A90251-36C5-013B-1D22-ADC1C100CB0B}"/>
                  </a:ext>
                </a:extLst>
              </p14:cNvPr>
              <p14:cNvContentPartPr/>
              <p14:nvPr/>
            </p14:nvContentPartPr>
            <p14:xfrm>
              <a:off x="5652120" y="5720689"/>
              <a:ext cx="2982690" cy="270"/>
            </p14:xfrm>
          </p:contentPart>
        </mc:Choice>
        <mc:Fallback xmlns="">
          <p:pic>
            <p:nvPicPr>
              <p:cNvPr id="14" name="Рукописні дані 13">
                <a:extLst>
                  <a:ext uri="{FF2B5EF4-FFF2-40B4-BE49-F238E27FC236}">
                    <a16:creationId xmlns:a16="http://schemas.microsoft.com/office/drawing/2014/main" id="{C1A90251-36C5-013B-1D22-ADC1C100CB0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643121" y="5714209"/>
                <a:ext cx="3000328" cy="13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5" name="Рукописні дані 14">
                <a:extLst>
                  <a:ext uri="{FF2B5EF4-FFF2-40B4-BE49-F238E27FC236}">
                    <a16:creationId xmlns:a16="http://schemas.microsoft.com/office/drawing/2014/main" id="{0A7CA442-1882-8CB7-3A01-51D6E18CE099}"/>
                  </a:ext>
                </a:extLst>
              </p14:cNvPr>
              <p14:cNvContentPartPr/>
              <p14:nvPr/>
            </p14:nvContentPartPr>
            <p14:xfrm>
              <a:off x="5143704" y="5924745"/>
              <a:ext cx="736020" cy="3510"/>
            </p14:xfrm>
          </p:contentPart>
        </mc:Choice>
        <mc:Fallback xmlns="">
          <p:pic>
            <p:nvPicPr>
              <p:cNvPr id="15" name="Рукописні дані 14">
                <a:extLst>
                  <a:ext uri="{FF2B5EF4-FFF2-40B4-BE49-F238E27FC236}">
                    <a16:creationId xmlns:a16="http://schemas.microsoft.com/office/drawing/2014/main" id="{0A7CA442-1882-8CB7-3A01-51D6E18CE099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134706" y="5915970"/>
                <a:ext cx="753656" cy="2070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80584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ACB2E8-9F96-BF12-B2C1-6F7BB35C7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324" y="5517972"/>
            <a:ext cx="3619660" cy="719340"/>
          </a:xfrm>
        </p:spPr>
        <p:txBody>
          <a:bodyPr>
            <a:normAutofit fontScale="90000"/>
          </a:bodyPr>
          <a:lstStyle/>
          <a:p>
            <a:r>
              <a:rPr lang="en-US" sz="1800" dirty="0">
                <a:latin typeface="+mn-lt"/>
              </a:rPr>
              <a:t>Women in the Ukrainian army forces</a:t>
            </a:r>
            <a:br>
              <a:rPr lang="en-US" dirty="0"/>
            </a:br>
            <a:endParaRPr lang="uk-UA" dirty="0"/>
          </a:p>
        </p:txBody>
      </p:sp>
      <p:pic>
        <p:nvPicPr>
          <p:cNvPr id="4" name="Рисунок 3" descr="Зображення, що містить текст, військові, армія, особа&#10;&#10;Автоматично згенерований опис">
            <a:extLst>
              <a:ext uri="{FF2B5EF4-FFF2-40B4-BE49-F238E27FC236}">
                <a16:creationId xmlns:a16="http://schemas.microsoft.com/office/drawing/2014/main" id="{E2F812DA-6563-02C8-C5DE-89BEC9543E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20" y="1882641"/>
            <a:ext cx="4213649" cy="3571726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73E50205-8D48-ADB4-1ED7-F01758193105}"/>
              </a:ext>
            </a:extLst>
          </p:cNvPr>
          <p:cNvSpPr txBox="1">
            <a:spLocks/>
          </p:cNvSpPr>
          <p:nvPr/>
        </p:nvSpPr>
        <p:spPr>
          <a:xfrm>
            <a:off x="179512" y="888782"/>
            <a:ext cx="1566174" cy="408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 fontScale="4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Century Gothic"/>
              <a:buNone/>
              <a:defRPr sz="36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300" b="1" dirty="0"/>
              <a:t>Context</a:t>
            </a:r>
            <a:br>
              <a:rPr lang="en-US" sz="2700" dirty="0"/>
            </a:br>
            <a:endParaRPr lang="uk-UA" sz="2700" dirty="0"/>
          </a:p>
        </p:txBody>
      </p:sp>
      <p:pic>
        <p:nvPicPr>
          <p:cNvPr id="3" name="Picture 10" descr="Chart, line chart&#10;&#10;Description automatically generated">
            <a:extLst>
              <a:ext uri="{FF2B5EF4-FFF2-40B4-BE49-F238E27FC236}">
                <a16:creationId xmlns:a16="http://schemas.microsoft.com/office/drawing/2014/main" id="{2AED7A2F-7036-7CA8-ACF6-FF7448F2B4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9695" y="1895885"/>
            <a:ext cx="4837764" cy="2906117"/>
          </a:xfrm>
          <a:prstGeom prst="rect">
            <a:avLst/>
          </a:prstGeom>
        </p:spPr>
      </p:pic>
      <p:sp>
        <p:nvSpPr>
          <p:cNvPr id="10" name="Місце для тексту 9">
            <a:extLst>
              <a:ext uri="{FF2B5EF4-FFF2-40B4-BE49-F238E27FC236}">
                <a16:creationId xmlns:a16="http://schemas.microsoft.com/office/drawing/2014/main" id="{546BF36B-CD60-D361-BAD9-36DCD00E512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332956" y="4774199"/>
            <a:ext cx="4716524" cy="14875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5725" indent="0">
              <a:buNone/>
            </a:pPr>
            <a:r>
              <a:rPr lang="en-US" sz="14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Cambria" panose="02040503050406030204" pitchFamily="18" charset="0"/>
              </a:rPr>
              <a:t>Starko</a:t>
            </a:r>
            <a:r>
              <a:rPr lang="en-US" sz="1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Cambria" panose="02040503050406030204" pitchFamily="18" charset="0"/>
              </a:rPr>
              <a:t>, V., Synchak, O. (2023). Feminine Personal Nouns in Ukrainian: Dynamics in a Corpus. COLINS-2023: 7th International Conference on Computational Linguistics and Intelligent Systems, National Technical University “Kharkiv Polytechnic Institute”, Kharkiv, Ukraine, pp. 407-425.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4245CF-F314-AB2A-7284-149F9DB4DC09}"/>
              </a:ext>
            </a:extLst>
          </p:cNvPr>
          <p:cNvSpPr txBox="1"/>
          <p:nvPr/>
        </p:nvSpPr>
        <p:spPr>
          <a:xfrm>
            <a:off x="1444467" y="490770"/>
            <a:ext cx="782605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Century Gothic" panose="020B0502020202020204" pitchFamily="34" charset="0"/>
              </a:rPr>
              <a:t>Dynamics of war-related feminine derivatives in GRAC</a:t>
            </a:r>
            <a:endParaRPr lang="uk-UA" sz="32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329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ACB2E8-9F96-BF12-B2C1-6F7BB35C7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460" y="4713471"/>
            <a:ext cx="3635663" cy="814946"/>
          </a:xfrm>
        </p:spPr>
        <p:txBody>
          <a:bodyPr>
            <a:normAutofit fontScale="90000"/>
          </a:bodyPr>
          <a:lstStyle/>
          <a:p>
            <a:r>
              <a:rPr lang="en-US" sz="1800" dirty="0">
                <a:latin typeface="+mn-lt"/>
              </a:rPr>
              <a:t>The dynamics of 86 feminine nouns in sports in 2000–2022 in newspaper texts.</a:t>
            </a:r>
            <a:br>
              <a:rPr lang="en-US" dirty="0"/>
            </a:br>
            <a:br>
              <a:rPr lang="en-US" dirty="0"/>
            </a:br>
            <a:endParaRPr lang="uk-UA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73E50205-8D48-ADB4-1ED7-F01758193105}"/>
              </a:ext>
            </a:extLst>
          </p:cNvPr>
          <p:cNvSpPr txBox="1">
            <a:spLocks/>
          </p:cNvSpPr>
          <p:nvPr/>
        </p:nvSpPr>
        <p:spPr>
          <a:xfrm>
            <a:off x="101705" y="869508"/>
            <a:ext cx="1566174" cy="408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 fontScale="4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Century Gothic"/>
              <a:buNone/>
              <a:defRPr sz="36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300" b="1" dirty="0"/>
              <a:t>Context</a:t>
            </a:r>
            <a:br>
              <a:rPr lang="en-US" sz="2700" dirty="0"/>
            </a:br>
            <a:endParaRPr lang="uk-UA" sz="2700" dirty="0"/>
          </a:p>
        </p:txBody>
      </p:sp>
      <p:pic>
        <p:nvPicPr>
          <p:cNvPr id="3" name="Picture 10" descr="Chart, line chart&#10;&#10;Description automatically generated">
            <a:extLst>
              <a:ext uri="{FF2B5EF4-FFF2-40B4-BE49-F238E27FC236}">
                <a16:creationId xmlns:a16="http://schemas.microsoft.com/office/drawing/2014/main" id="{2AED7A2F-7036-7CA8-ACF6-FF7448F2B4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7149" y="1863869"/>
            <a:ext cx="4568459" cy="2744341"/>
          </a:xfrm>
          <a:prstGeom prst="rect">
            <a:avLst/>
          </a:prstGeom>
        </p:spPr>
      </p:pic>
      <p:sp>
        <p:nvSpPr>
          <p:cNvPr id="10" name="Місце для тексту 9">
            <a:extLst>
              <a:ext uri="{FF2B5EF4-FFF2-40B4-BE49-F238E27FC236}">
                <a16:creationId xmlns:a16="http://schemas.microsoft.com/office/drawing/2014/main" id="{546BF36B-CD60-D361-BAD9-36DCD00E512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75937" y="5567884"/>
            <a:ext cx="8279671" cy="84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5725" indent="0">
              <a:buNone/>
            </a:pPr>
            <a:r>
              <a:rPr lang="en-US" sz="14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Cambria" panose="02040503050406030204" pitchFamily="18" charset="0"/>
              </a:rPr>
              <a:t>Starko</a:t>
            </a:r>
            <a:r>
              <a:rPr lang="en-US" sz="1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Cambria" panose="02040503050406030204" pitchFamily="18" charset="0"/>
              </a:rPr>
              <a:t>, V., Synchak, O. (2023). Feminine Personal Nouns in Ukrainian: Dynamics in a Corpus. COLINS-2023: 7th International Conference on Computational Linguistics and Intelligent Systems, National Technical University “Kharkiv Polytechnic Institute”, Kharkiv, Ukraine, pp. 407-425.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4245CF-F314-AB2A-7284-149F9DB4DC09}"/>
              </a:ext>
            </a:extLst>
          </p:cNvPr>
          <p:cNvSpPr txBox="1"/>
          <p:nvPr/>
        </p:nvSpPr>
        <p:spPr>
          <a:xfrm>
            <a:off x="1250403" y="658360"/>
            <a:ext cx="782605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Century Gothic" panose="020B0502020202020204" pitchFamily="34" charset="0"/>
              </a:rPr>
              <a:t>The dynamics of using feminine terms in media texts corresponds to their thematic groups</a:t>
            </a:r>
            <a:endParaRPr lang="uk-UA" sz="2400" dirty="0">
              <a:latin typeface="Century Gothic" panose="020B0502020202020204" pitchFamily="34" charset="0"/>
            </a:endParaRPr>
          </a:p>
        </p:txBody>
      </p:sp>
      <p:pic>
        <p:nvPicPr>
          <p:cNvPr id="6" name="Picture 16" descr="Chart, line chart&#10;&#10;Description automatically generated">
            <a:extLst>
              <a:ext uri="{FF2B5EF4-FFF2-40B4-BE49-F238E27FC236}">
                <a16:creationId xmlns:a16="http://schemas.microsoft.com/office/drawing/2014/main" id="{5669142E-C570-ADBC-6217-7A7E4E90D8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705" y="1863869"/>
            <a:ext cx="4553462" cy="2475090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362EC75C-9920-543D-CAF1-937B93782BD4}"/>
              </a:ext>
            </a:extLst>
          </p:cNvPr>
          <p:cNvSpPr txBox="1">
            <a:spLocks/>
          </p:cNvSpPr>
          <p:nvPr/>
        </p:nvSpPr>
        <p:spPr>
          <a:xfrm>
            <a:off x="4640878" y="4713471"/>
            <a:ext cx="4278044" cy="505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Century Gothic"/>
              <a:buNone/>
              <a:defRPr sz="36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600" dirty="0">
                <a:latin typeface="+mn-lt"/>
              </a:rPr>
              <a:t>Dynamics of 124 war-related feminine derivatives in GRAC.</a:t>
            </a:r>
          </a:p>
        </p:txBody>
      </p:sp>
    </p:spTree>
    <p:extLst>
      <p:ext uri="{BB962C8B-B14F-4D97-AF65-F5344CB8AC3E}">
        <p14:creationId xmlns:p14="http://schemas.microsoft.com/office/powerpoint/2010/main" val="928334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ACB2E8-9F96-BF12-B2C1-6F7BB35C7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088" y="283006"/>
            <a:ext cx="7794866" cy="1561485"/>
          </a:xfrm>
        </p:spPr>
        <p:txBody>
          <a:bodyPr>
            <a:normAutofit fontScale="90000"/>
          </a:bodyPr>
          <a:lstStyle/>
          <a:p>
            <a:r>
              <a:rPr lang="en-US" dirty="0"/>
              <a:t>Web dictionary of Ukrainian feminine personal nouns (r2u.org.ua, 2022)</a:t>
            </a:r>
            <a:r>
              <a:rPr lang="uk-UA" dirty="0"/>
              <a:t> – </a:t>
            </a:r>
            <a:br>
              <a:rPr lang="en-US" dirty="0"/>
            </a:br>
            <a:r>
              <a:rPr lang="uk-UA" dirty="0"/>
              <a:t>76 </a:t>
            </a:r>
            <a:r>
              <a:rPr lang="en-US" dirty="0"/>
              <a:t>items</a:t>
            </a:r>
            <a:endParaRPr lang="uk-UA" dirty="0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6B32110-496B-F63C-D1B7-50209F1EC0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4612" y="1844491"/>
            <a:ext cx="8112300" cy="792421"/>
          </a:xfrm>
        </p:spPr>
        <p:txBody>
          <a:bodyPr>
            <a:normAutofit/>
          </a:bodyPr>
          <a:lstStyle/>
          <a:p>
            <a:pPr marL="85725" indent="0">
              <a:buNone/>
            </a:pPr>
            <a:r>
              <a:rPr lang="en-US" dirty="0"/>
              <a:t>Military feminine personal nouns make up 5% (76 items) of the total number of words in the WDUF (2000 items).</a:t>
            </a:r>
            <a:endParaRPr lang="uk-UA" dirty="0"/>
          </a:p>
        </p:txBody>
      </p:sp>
      <p:pic>
        <p:nvPicPr>
          <p:cNvPr id="8" name="Рисунок 7" descr="Зображення, що містить текст&#10;&#10;Автоматично згенерований опис">
            <a:extLst>
              <a:ext uri="{FF2B5EF4-FFF2-40B4-BE49-F238E27FC236}">
                <a16:creationId xmlns:a16="http://schemas.microsoft.com/office/drawing/2014/main" id="{DAAD346E-1DAC-83E0-9A09-90545B18AD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601" y="2818459"/>
            <a:ext cx="8460353" cy="3368694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F5F28457-E44F-8BFE-2B85-3AFD0A008411}"/>
              </a:ext>
            </a:extLst>
          </p:cNvPr>
          <p:cNvSpPr txBox="1">
            <a:spLocks/>
          </p:cNvSpPr>
          <p:nvPr/>
        </p:nvSpPr>
        <p:spPr>
          <a:xfrm>
            <a:off x="86046" y="848497"/>
            <a:ext cx="1566174" cy="408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 fontScale="4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Century Gothic"/>
              <a:buNone/>
              <a:defRPr sz="36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300" b="1" dirty="0"/>
              <a:t>Sources</a:t>
            </a:r>
            <a:br>
              <a:rPr lang="en-US" sz="2700" dirty="0"/>
            </a:br>
            <a:endParaRPr lang="uk-UA" sz="2700" dirty="0"/>
          </a:p>
        </p:txBody>
      </p:sp>
      <p:pic>
        <p:nvPicPr>
          <p:cNvPr id="11" name="Графіка 10" descr="Badge 1 with solid fill">
            <a:extLst>
              <a:ext uri="{FF2B5EF4-FFF2-40B4-BE49-F238E27FC236}">
                <a16:creationId xmlns:a16="http://schemas.microsoft.com/office/drawing/2014/main" id="{82378FD5-9C89-A3B5-F3E8-3238A7653C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4611" y="388777"/>
            <a:ext cx="408477" cy="40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404296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rgbClr val="000000"/>
      </a:dk1>
      <a:lt1>
        <a:srgbClr val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18420</TotalTime>
  <Words>3275</Words>
  <Application>Microsoft Office PowerPoint</Application>
  <PresentationFormat>Екран (4:3)</PresentationFormat>
  <Paragraphs>338</Paragraphs>
  <Slides>27</Slides>
  <Notes>14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27</vt:i4>
      </vt:variant>
    </vt:vector>
  </HeadingPairs>
  <TitlesOfParts>
    <vt:vector size="36" baseType="lpstr">
      <vt:lpstr>Symbol</vt:lpstr>
      <vt:lpstr>Wingdings</vt:lpstr>
      <vt:lpstr>Times New Roman</vt:lpstr>
      <vt:lpstr>LM Roman 10</vt:lpstr>
      <vt:lpstr>Arial</vt:lpstr>
      <vt:lpstr>Calibri</vt:lpstr>
      <vt:lpstr>Century Gothic</vt:lpstr>
      <vt:lpstr>Noto Sans Symbols</vt:lpstr>
      <vt:lpstr>Wisp</vt:lpstr>
      <vt:lpstr>Military Feminine Personal Nouns:   Corpus-based Update to the  Web Dictionary of Ukrainian Feminine Personal Nouns</vt:lpstr>
      <vt:lpstr>Презентація PowerPoint</vt:lpstr>
      <vt:lpstr>Презентація PowerPoint</vt:lpstr>
      <vt:lpstr>Презентація PowerPoint</vt:lpstr>
      <vt:lpstr>Media monitoring</vt:lpstr>
      <vt:lpstr>Linguistic attitudes towards  feminine terms</vt:lpstr>
      <vt:lpstr>Women in the Ukrainian army forces </vt:lpstr>
      <vt:lpstr>The dynamics of 86 feminine nouns in sports in 2000–2022 in newspaper texts.  </vt:lpstr>
      <vt:lpstr>Web dictionary of Ukrainian feminine personal nouns (r2u.org.ua, 2022) –  76 items</vt:lpstr>
      <vt:lpstr>Презентація PowerPoint</vt:lpstr>
      <vt:lpstr>A dictionary entry in the "Alphabet of Feminine Personal Nouns“ (behindthenews.ua, 2022) </vt:lpstr>
      <vt:lpstr>GRAC-16's unlemmatized military feminine personal nouns (28 titles)</vt:lpstr>
      <vt:lpstr>Презентація PowerPoint</vt:lpstr>
      <vt:lpstr>It is not a linguistic fashion, but a response to social demands after 2014 and 2022  </vt:lpstr>
      <vt:lpstr>Servicewoman (red) and (female) soldier (orange): the dynamics in news texts in GRAC </vt:lpstr>
      <vt:lpstr>If women are active in a war-related domain, then language acknowledges their achievements by offering certain feminine term.</vt:lpstr>
      <vt:lpstr>Feminization of Ukrainian military ranks</vt:lpstr>
      <vt:lpstr>Theory of symbolic power by Pierre Bourdieu</vt:lpstr>
      <vt:lpstr>Attitudes towards feminization</vt:lpstr>
      <vt:lpstr>Semantic changes </vt:lpstr>
      <vt:lpstr>Semantic changes </vt:lpstr>
      <vt:lpstr>Stylistic labels and collocations</vt:lpstr>
      <vt:lpstr>Ambiguous and figurative meanings</vt:lpstr>
      <vt:lpstr>Derivational variants of  military feminine terms</vt:lpstr>
      <vt:lpstr>Презентація PowerPoint</vt:lpstr>
      <vt:lpstr>Literature</vt:lpstr>
      <vt:lpstr>- Слава Україні!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Вебсловник жіночих назв української мови</dc:title>
  <dc:creator>Taras Frolov</dc:creator>
  <cp:lastModifiedBy>Olena Synchak</cp:lastModifiedBy>
  <cp:revision>258</cp:revision>
  <dcterms:created xsi:type="dcterms:W3CDTF">2021-04-04T11:35:17Z</dcterms:created>
  <dcterms:modified xsi:type="dcterms:W3CDTF">2023-06-27T10:11:52Z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0x010100F0A9DD6F04988F498528F7EC9BD0F721</vt:lpwstr>
  </property>
</Properties>
</file>