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7" r:id="rId3"/>
    <p:sldId id="258" r:id="rId4"/>
    <p:sldId id="274" r:id="rId5"/>
    <p:sldId id="259" r:id="rId6"/>
    <p:sldId id="275" r:id="rId7"/>
    <p:sldId id="260" r:id="rId8"/>
    <p:sldId id="261" r:id="rId9"/>
    <p:sldId id="262" r:id="rId10"/>
    <p:sldId id="263" r:id="rId11"/>
    <p:sldId id="264" r:id="rId12"/>
    <p:sldId id="265" r:id="rId13"/>
    <p:sldId id="277" r:id="rId14"/>
    <p:sldId id="278" r:id="rId15"/>
    <p:sldId id="266" r:id="rId16"/>
    <p:sldId id="279" r:id="rId17"/>
    <p:sldId id="280" r:id="rId18"/>
    <p:sldId id="281" r:id="rId19"/>
    <p:sldId id="288" r:id="rId20"/>
    <p:sldId id="282" r:id="rId21"/>
    <p:sldId id="287" r:id="rId22"/>
    <p:sldId id="286" r:id="rId23"/>
    <p:sldId id="285" r:id="rId24"/>
    <p:sldId id="289"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480"/>
    <a:srgbClr val="AB0031"/>
    <a:srgbClr val="006F9D"/>
    <a:srgbClr val="2EA061"/>
    <a:srgbClr val="35C611"/>
    <a:srgbClr val="07E8F6"/>
    <a:srgbClr val="FFBE06"/>
    <a:srgbClr val="A167A4"/>
    <a:srgbClr val="2A2F4D"/>
    <a:srgbClr val="2E2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6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69ADD-069C-4438-81D4-7B7A42A67E77}" type="datetimeFigureOut">
              <a:rPr lang="ru-RU" smtClean="0"/>
              <a:t>24.06.2023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BB3E9-416D-4273-B971-A64C6C308B96}" type="slidenum">
              <a:rPr lang="ru-RU" smtClean="0"/>
              <a:t>‹№›</a:t>
            </a:fld>
            <a:endParaRPr lang="ru-RU"/>
          </a:p>
        </p:txBody>
      </p:sp>
    </p:spTree>
    <p:extLst>
      <p:ext uri="{BB962C8B-B14F-4D97-AF65-F5344CB8AC3E}">
        <p14:creationId xmlns:p14="http://schemas.microsoft.com/office/powerpoint/2010/main" val="95345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ED4629-3DCF-4A28-B171-3D0065915AFB}" type="datetime1">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FF2BBF-5284-4D3C-8566-29BCBB7FF04F}" type="datetime1">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B36350-423E-4C01-9427-75E7C91DE7A9}" type="datetime1">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5E5CC-DD1E-4643-97D5-72DEA5DA68CA}" type="datetime1">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38B167-6469-49F0-A0AF-211EC5D54CE9}" type="datetime1">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311F3-8EE4-4595-8F14-90D6C1E11223}" type="datetime1">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A9302C-7650-41FC-8A7D-31E4C8F2222F}" type="datetime1">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A0C3A5-7A2E-433B-AABA-46B787AD0E2D}" type="datetime1">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EF045-66E2-4D94-9BE3-1B0798467E7A}" type="datetime1">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9E0A61-B51F-49C6-8BFD-2B08D74ACA1C}" type="datetime1">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64AB2D-2984-4DF5-9C35-ADECDC897028}" type="datetime1">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C495D-3C6F-4D34-B2A2-A0CEA4736033}" type="datetime1">
              <a:rPr lang="en-US" smtClean="0"/>
              <a:t>6/24/2023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
        <p:nvSpPr>
          <p:cNvPr id="8" name="Rectangle 7"/>
          <p:cNvSpPr/>
          <p:nvPr userDrawn="1"/>
        </p:nvSpPr>
        <p:spPr>
          <a:xfrm>
            <a:off x="466165" y="383056"/>
            <a:ext cx="8220635" cy="61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rinaostapova@gmail.com" TargetMode="External"/><Relationship Id="rId2" Type="http://schemas.openxmlformats.org/officeDocument/2006/relationships/hyperlink" Target="mailto:eugeniokuprianov@gmail.com" TargetMode="External"/><Relationship Id="rId1" Type="http://schemas.openxmlformats.org/officeDocument/2006/relationships/slideLayout" Target="../slideLayouts/slideLayout1.xml"/><Relationship Id="rId5" Type="http://schemas.openxmlformats.org/officeDocument/2006/relationships/hyperlink" Target="mailto:gezartos@gmail.com" TargetMode="External"/><Relationship Id="rId4" Type="http://schemas.openxmlformats.org/officeDocument/2006/relationships/hyperlink" Target="mailto:vshirokov48@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vc2.ulif.org.ua/Dics/ResIntSpanis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le.rae.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447" y="1560597"/>
            <a:ext cx="7221416" cy="1768616"/>
          </a:xfrm>
        </p:spPr>
        <p:txBody>
          <a:bodyPr anchor="ctr">
            <a:noAutofit/>
          </a:bodyPr>
          <a:lstStyle/>
          <a:p>
            <a:r>
              <a:rPr lang="en-US" sz="2800" b="1" smtClean="0">
                <a:solidFill>
                  <a:srgbClr val="C00000"/>
                </a:solidFill>
                <a:latin typeface="Bookman Old Style" pitchFamily="18" charset="0"/>
                <a:cs typeface="Arial" pitchFamily="34" charset="0"/>
              </a:rPr>
              <a:t>Virtual Lexicographic Laboratory</a:t>
            </a:r>
            <a:r>
              <a:rPr lang="en-US" sz="2800" b="1">
                <a:solidFill>
                  <a:srgbClr val="C00000"/>
                </a:solidFill>
                <a:latin typeface="Bookman Old Style" pitchFamily="18" charset="0"/>
                <a:cs typeface="Arial" pitchFamily="34" charset="0"/>
              </a:rPr>
              <a:t/>
            </a:r>
            <a:br>
              <a:rPr lang="en-US" sz="2800" b="1">
                <a:solidFill>
                  <a:srgbClr val="C00000"/>
                </a:solidFill>
                <a:latin typeface="Bookman Old Style" pitchFamily="18" charset="0"/>
                <a:cs typeface="Arial" pitchFamily="34" charset="0"/>
              </a:rPr>
            </a:br>
            <a:r>
              <a:rPr lang="en-US" sz="2800" b="1" smtClean="0">
                <a:solidFill>
                  <a:srgbClr val="C00000"/>
                </a:solidFill>
                <a:latin typeface="Bookman Old Style" pitchFamily="18" charset="0"/>
                <a:cs typeface="Arial" pitchFamily="34" charset="0"/>
              </a:rPr>
              <a:t>in Linguistic Researches</a:t>
            </a:r>
            <a:r>
              <a:rPr lang="en-US" sz="2800" b="1">
                <a:solidFill>
                  <a:srgbClr val="C00000"/>
                </a:solidFill>
                <a:latin typeface="Bookman Old Style" pitchFamily="18" charset="0"/>
                <a:cs typeface="Arial" pitchFamily="34" charset="0"/>
              </a:rPr>
              <a:t/>
            </a:r>
            <a:br>
              <a:rPr lang="en-US" sz="2800" b="1">
                <a:solidFill>
                  <a:srgbClr val="C00000"/>
                </a:solidFill>
                <a:latin typeface="Bookman Old Style" pitchFamily="18" charset="0"/>
                <a:cs typeface="Arial" pitchFamily="34" charset="0"/>
              </a:rPr>
            </a:br>
            <a:r>
              <a:rPr lang="en-US" sz="2800" b="1" smtClean="0">
                <a:solidFill>
                  <a:srgbClr val="C00000"/>
                </a:solidFill>
                <a:latin typeface="Bookman Old Style" pitchFamily="18" charset="0"/>
                <a:cs typeface="Arial" pitchFamily="34" charset="0"/>
              </a:rPr>
              <a:t>Based on the Dictionary Content</a:t>
            </a:r>
            <a:endParaRPr lang="en-US" sz="2800" b="1" dirty="0">
              <a:ln w="0"/>
              <a:solidFill>
                <a:srgbClr val="C00000"/>
              </a:solidFill>
              <a:effectLst>
                <a:outerShdw blurRad="38100" dist="19050" dir="2700000" algn="tl" rotWithShape="0">
                  <a:schemeClr val="dk1">
                    <a:alpha val="40000"/>
                  </a:schemeClr>
                </a:outerShdw>
              </a:effectLst>
              <a:latin typeface="Bookman Old Style" pitchFamily="18" charset="0"/>
            </a:endParaRPr>
          </a:p>
        </p:txBody>
      </p:sp>
      <p:sp>
        <p:nvSpPr>
          <p:cNvPr id="3" name="Subtitle 2"/>
          <p:cNvSpPr>
            <a:spLocks noGrp="1"/>
          </p:cNvSpPr>
          <p:nvPr>
            <p:ph type="subTitle" idx="1"/>
          </p:nvPr>
        </p:nvSpPr>
        <p:spPr>
          <a:xfrm>
            <a:off x="457733" y="3530652"/>
            <a:ext cx="8228534" cy="1582959"/>
          </a:xfrm>
        </p:spPr>
        <p:txBody>
          <a:bodyPr>
            <a:noAutofit/>
          </a:bodyPr>
          <a:lstStyle/>
          <a:p>
            <a:pPr>
              <a:lnSpc>
                <a:spcPct val="100000"/>
              </a:lnSpc>
            </a:pPr>
            <a:r>
              <a:rPr lang="en-US" err="1" smtClean="0">
                <a:solidFill>
                  <a:srgbClr val="002060"/>
                </a:solidFill>
                <a:latin typeface="Arial" pitchFamily="34" charset="0"/>
                <a:cs typeface="Arial" pitchFamily="34" charset="0"/>
              </a:rPr>
              <a:t>Yevhen</a:t>
            </a:r>
            <a:r>
              <a:rPr lang="en-US" smtClean="0">
                <a:solidFill>
                  <a:srgbClr val="002060"/>
                </a:solidFill>
                <a:latin typeface="Arial" pitchFamily="34" charset="0"/>
                <a:cs typeface="Arial" pitchFamily="34" charset="0"/>
              </a:rPr>
              <a:t> </a:t>
            </a:r>
            <a:r>
              <a:rPr lang="en-US" smtClean="0">
                <a:solidFill>
                  <a:srgbClr val="002060"/>
                </a:solidFill>
                <a:latin typeface="Arial" pitchFamily="34" charset="0"/>
                <a:cs typeface="Arial" pitchFamily="34" charset="0"/>
              </a:rPr>
              <a:t>Kupriianov, </a:t>
            </a:r>
            <a:r>
              <a:rPr lang="en-US" dirty="0" err="1" smtClean="0">
                <a:solidFill>
                  <a:srgbClr val="002060"/>
                </a:solidFill>
                <a:latin typeface="Arial" pitchFamily="34" charset="0"/>
                <a:cs typeface="Arial" pitchFamily="34" charset="0"/>
              </a:rPr>
              <a:t>Iryna</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Ostapova</a:t>
            </a:r>
            <a:r>
              <a:rPr lang="en-US" smtClean="0">
                <a:solidFill>
                  <a:srgbClr val="002060"/>
                </a:solidFill>
                <a:latin typeface="Arial" pitchFamily="34" charset="0"/>
                <a:cs typeface="Arial" pitchFamily="34" charset="0"/>
              </a:rPr>
              <a:t>, </a:t>
            </a:r>
            <a:r>
              <a:rPr lang="en-US" smtClean="0">
                <a:solidFill>
                  <a:srgbClr val="002060"/>
                </a:solidFill>
                <a:latin typeface="Arial" pitchFamily="34" charset="0"/>
                <a:cs typeface="Arial" pitchFamily="34" charset="0"/>
              </a:rPr>
              <a:t>Volodymyr Shyrokov,</a:t>
            </a:r>
            <a:br>
              <a:rPr lang="en-US" smtClean="0">
                <a:solidFill>
                  <a:srgbClr val="002060"/>
                </a:solidFill>
                <a:latin typeface="Arial" pitchFamily="34" charset="0"/>
                <a:cs typeface="Arial" pitchFamily="34" charset="0"/>
              </a:rPr>
            </a:br>
            <a:r>
              <a:rPr lang="en-US" smtClean="0">
                <a:solidFill>
                  <a:srgbClr val="002060"/>
                </a:solidFill>
                <a:latin typeface="Arial" pitchFamily="34" charset="0"/>
                <a:cs typeface="Arial" pitchFamily="34" charset="0"/>
              </a:rPr>
              <a:t>Mykyta Yablochkov</a:t>
            </a:r>
          </a:p>
          <a:p>
            <a:pPr>
              <a:lnSpc>
                <a:spcPct val="100000"/>
              </a:lnSpc>
            </a:pPr>
            <a:r>
              <a:rPr lang="en-US" sz="1800" smtClean="0">
                <a:solidFill>
                  <a:srgbClr val="002060"/>
                </a:solidFill>
                <a:latin typeface="Arial" pitchFamily="34" charset="0"/>
                <a:cs typeface="Arial" pitchFamily="34" charset="0"/>
                <a:hlinkClick r:id="rId2"/>
              </a:rPr>
              <a:t>eugeniokuprianov@gmail.com</a:t>
            </a:r>
            <a:r>
              <a:rPr lang="en-US" sz="1800" smtClean="0">
                <a:solidFill>
                  <a:srgbClr val="002060"/>
                </a:solidFill>
                <a:latin typeface="Arial" pitchFamily="34" charset="0"/>
                <a:cs typeface="Arial" pitchFamily="34" charset="0"/>
              </a:rPr>
              <a:t>, </a:t>
            </a:r>
            <a:r>
              <a:rPr lang="en-US" sz="1800" smtClean="0">
                <a:solidFill>
                  <a:srgbClr val="002060"/>
                </a:solidFill>
                <a:latin typeface="Arial" pitchFamily="34" charset="0"/>
                <a:cs typeface="Arial" pitchFamily="34" charset="0"/>
                <a:hlinkClick r:id="rId3"/>
              </a:rPr>
              <a:t>irinaostapova@gmail.com</a:t>
            </a:r>
            <a:r>
              <a:rPr lang="en-US" sz="1800" smtClean="0">
                <a:solidFill>
                  <a:srgbClr val="002060"/>
                </a:solidFill>
                <a:latin typeface="Arial" pitchFamily="34" charset="0"/>
                <a:cs typeface="Arial" pitchFamily="34" charset="0"/>
              </a:rPr>
              <a:t>, </a:t>
            </a:r>
            <a:r>
              <a:rPr lang="en-US" sz="1800" smtClean="0">
                <a:solidFill>
                  <a:srgbClr val="002060"/>
                </a:solidFill>
                <a:latin typeface="Arial" pitchFamily="34" charset="0"/>
                <a:cs typeface="Arial" pitchFamily="34" charset="0"/>
                <a:hlinkClick r:id="rId4"/>
              </a:rPr>
              <a:t>vshirokov48@gmail.com</a:t>
            </a:r>
            <a:r>
              <a:rPr lang="en-US" sz="1800" smtClean="0">
                <a:solidFill>
                  <a:srgbClr val="002060"/>
                </a:solidFill>
                <a:latin typeface="Arial" pitchFamily="34" charset="0"/>
                <a:cs typeface="Arial" pitchFamily="34" charset="0"/>
              </a:rPr>
              <a:t>, </a:t>
            </a:r>
            <a:r>
              <a:rPr lang="en-US" sz="1800" smtClean="0">
                <a:solidFill>
                  <a:srgbClr val="002060"/>
                </a:solidFill>
                <a:latin typeface="Arial" pitchFamily="34" charset="0"/>
                <a:cs typeface="Arial" pitchFamily="34" charset="0"/>
                <a:hlinkClick r:id="rId5"/>
              </a:rPr>
              <a:t>gezartos@gmail.com</a:t>
            </a:r>
            <a:r>
              <a:rPr lang="en-US" smtClean="0">
                <a:solidFill>
                  <a:srgbClr val="002060"/>
                </a:solidFill>
                <a:latin typeface="Arial" pitchFamily="34" charset="0"/>
                <a:cs typeface="Arial" pitchFamily="34" charset="0"/>
              </a:rPr>
              <a:t/>
            </a:r>
            <a:br>
              <a:rPr lang="en-US" smtClean="0">
                <a:solidFill>
                  <a:srgbClr val="002060"/>
                </a:solidFill>
                <a:latin typeface="Arial" pitchFamily="34" charset="0"/>
                <a:cs typeface="Arial" pitchFamily="34" charset="0"/>
              </a:rPr>
            </a:br>
            <a:r>
              <a:rPr lang="en-US" smtClean="0">
                <a:solidFill>
                  <a:srgbClr val="002060"/>
                </a:solidFill>
                <a:latin typeface="Arial" pitchFamily="34" charset="0"/>
                <a:cs typeface="Arial" pitchFamily="34" charset="0"/>
              </a:rPr>
              <a:t/>
            </a:r>
            <a:br>
              <a:rPr lang="en-US" smtClean="0">
                <a:solidFill>
                  <a:srgbClr val="002060"/>
                </a:solidFill>
                <a:latin typeface="Arial" pitchFamily="34" charset="0"/>
                <a:cs typeface="Arial" pitchFamily="34" charset="0"/>
              </a:rPr>
            </a:br>
            <a:endParaRPr lang="en-US" dirty="0">
              <a:solidFill>
                <a:srgbClr val="002060"/>
              </a:solidFill>
              <a:latin typeface="Arial" pitchFamily="34" charset="0"/>
              <a:cs typeface="Arial" pitchFamily="34" charset="0"/>
            </a:endParaRPr>
          </a:p>
        </p:txBody>
      </p:sp>
      <p:sp>
        <p:nvSpPr>
          <p:cNvPr id="6" name="TextBox 5"/>
          <p:cNvSpPr txBox="1"/>
          <p:nvPr/>
        </p:nvSpPr>
        <p:spPr>
          <a:xfrm>
            <a:off x="1904122" y="5704853"/>
            <a:ext cx="6263253" cy="430887"/>
          </a:xfrm>
          <a:prstGeom prst="rect">
            <a:avLst/>
          </a:prstGeom>
          <a:noFill/>
        </p:spPr>
        <p:txBody>
          <a:bodyPr wrap="none" rtlCol="0">
            <a:spAutoFit/>
          </a:bodyPr>
          <a:lstStyle/>
          <a:p>
            <a:r>
              <a:rPr lang="en-US" sz="2200" b="1" smtClean="0">
                <a:solidFill>
                  <a:srgbClr val="002060"/>
                </a:solidFill>
                <a:latin typeface="Arial" pitchFamily="34" charset="0"/>
                <a:cs typeface="Arial" pitchFamily="34" charset="0"/>
              </a:rPr>
              <a:t>Elex 2023</a:t>
            </a:r>
            <a:r>
              <a:rPr lang="en-US" sz="2200" b="1" smtClean="0">
                <a:solidFill>
                  <a:srgbClr val="002060"/>
                </a:solidFill>
                <a:latin typeface="Arial" pitchFamily="34" charset="0"/>
                <a:cs typeface="Arial" pitchFamily="34" charset="0"/>
              </a:rPr>
              <a:t>, June 27</a:t>
            </a:r>
            <a:r>
              <a:rPr lang="en-US" sz="2200" b="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200" b="1" smtClean="0">
                <a:solidFill>
                  <a:srgbClr val="002060"/>
                </a:solidFill>
                <a:latin typeface="Arial" pitchFamily="34" charset="0"/>
                <a:cs typeface="Arial" pitchFamily="34" charset="0"/>
              </a:rPr>
              <a:t>29, Brno, Chech Republic</a:t>
            </a:r>
            <a:endParaRPr lang="ru-RU" sz="2200" b="1" dirty="0">
              <a:solidFill>
                <a:srgbClr val="002060"/>
              </a:solidFill>
              <a:latin typeface="Arial" pitchFamily="34" charset="0"/>
              <a:cs typeface="Arial" pitchFamily="34" charset="0"/>
            </a:endParaRPr>
          </a:p>
        </p:txBody>
      </p:sp>
      <p:sp>
        <p:nvSpPr>
          <p:cNvPr id="9" name="TextBox 8"/>
          <p:cNvSpPr txBox="1"/>
          <p:nvPr/>
        </p:nvSpPr>
        <p:spPr>
          <a:xfrm>
            <a:off x="327151" y="928271"/>
            <a:ext cx="8489696" cy="430887"/>
          </a:xfrm>
          <a:prstGeom prst="rect">
            <a:avLst/>
          </a:prstGeom>
          <a:noFill/>
        </p:spPr>
        <p:txBody>
          <a:bodyPr wrap="none" rtlCol="0">
            <a:spAutoFit/>
          </a:bodyPr>
          <a:lstStyle/>
          <a:p>
            <a:r>
              <a:rPr lang="en-US" sz="2200" b="1" dirty="0" smtClean="0">
                <a:solidFill>
                  <a:srgbClr val="0070C0"/>
                </a:solidFill>
                <a:latin typeface="Arial" pitchFamily="34" charset="0"/>
                <a:cs typeface="Arial" pitchFamily="34" charset="0"/>
              </a:rPr>
              <a:t>National Technical University “Kharkiv Polytechnic Institute”</a:t>
            </a:r>
            <a:endParaRPr lang="ru-RU" sz="2200" b="1" dirty="0">
              <a:solidFill>
                <a:srgbClr val="0070C0"/>
              </a:solidFill>
              <a:latin typeface="Arial" pitchFamily="34" charset="0"/>
              <a:cs typeface="Arial" pitchFamily="34" charset="0"/>
            </a:endParaRPr>
          </a:p>
        </p:txBody>
      </p:sp>
      <p:sp>
        <p:nvSpPr>
          <p:cNvPr id="10" name="TextBox 9"/>
          <p:cNvSpPr txBox="1"/>
          <p:nvPr/>
        </p:nvSpPr>
        <p:spPr>
          <a:xfrm>
            <a:off x="457732" y="448449"/>
            <a:ext cx="8228535" cy="430887"/>
          </a:xfrm>
          <a:prstGeom prst="rect">
            <a:avLst/>
          </a:prstGeom>
          <a:noFill/>
        </p:spPr>
        <p:txBody>
          <a:bodyPr wrap="none" rtlCol="0">
            <a:spAutoFit/>
          </a:bodyPr>
          <a:lstStyle/>
          <a:p>
            <a:r>
              <a:rPr lang="en-US" sz="2200" b="1" dirty="0" smtClean="0">
                <a:solidFill>
                  <a:srgbClr val="0070C0"/>
                </a:solidFill>
                <a:latin typeface="Arial" pitchFamily="34" charset="0"/>
                <a:cs typeface="Arial" pitchFamily="34" charset="0"/>
              </a:rPr>
              <a:t>Ukrainian </a:t>
            </a:r>
            <a:r>
              <a:rPr lang="en-US" sz="2200" b="1" smtClean="0">
                <a:solidFill>
                  <a:srgbClr val="0070C0"/>
                </a:solidFill>
                <a:latin typeface="Arial" pitchFamily="34" charset="0"/>
                <a:cs typeface="Arial" pitchFamily="34" charset="0"/>
              </a:rPr>
              <a:t>Lingua-Information </a:t>
            </a:r>
            <a:r>
              <a:rPr lang="en-US" sz="2200" b="1" smtClean="0">
                <a:solidFill>
                  <a:srgbClr val="0070C0"/>
                </a:solidFill>
                <a:latin typeface="Arial" pitchFamily="34" charset="0"/>
                <a:cs typeface="Arial" pitchFamily="34" charset="0"/>
              </a:rPr>
              <a:t>Foundation of </a:t>
            </a:r>
            <a:r>
              <a:rPr lang="en-US" sz="2200" b="1" dirty="0" smtClean="0">
                <a:solidFill>
                  <a:srgbClr val="0070C0"/>
                </a:solidFill>
                <a:latin typeface="Arial" pitchFamily="34" charset="0"/>
                <a:cs typeface="Arial" pitchFamily="34" charset="0"/>
              </a:rPr>
              <a:t>NAS of Ukraine</a:t>
            </a:r>
            <a:endParaRPr lang="ru-RU" sz="2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800" b="1" smtClean="0">
                <a:solidFill>
                  <a:srgbClr val="1F5480"/>
                </a:solidFill>
                <a:latin typeface="Arial" pitchFamily="34" charset="0"/>
                <a:cs typeface="Arial" pitchFamily="34" charset="0"/>
              </a:rPr>
              <a:t>10</a:t>
            </a:fld>
            <a:endParaRPr lang="en-US" sz="2800" b="1">
              <a:solidFill>
                <a:srgbClr val="1F5480"/>
              </a:solidFill>
              <a:latin typeface="Arial" pitchFamily="34" charset="0"/>
              <a:cs typeface="Arial" pitchFamily="34" charset="0"/>
            </a:endParaRPr>
          </a:p>
        </p:txBody>
      </p:sp>
      <p:sp>
        <p:nvSpPr>
          <p:cNvPr id="5"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Method and technology</a:t>
            </a:r>
            <a:endParaRPr lang="ru-RU" sz="3600" dirty="0">
              <a:solidFill>
                <a:srgbClr val="C00000"/>
              </a:solidFill>
            </a:endParaRPr>
          </a:p>
        </p:txBody>
      </p:sp>
      <p:sp>
        <p:nvSpPr>
          <p:cNvPr id="6" name="TextBox 5"/>
          <p:cNvSpPr txBox="1">
            <a:spLocks/>
          </p:cNvSpPr>
          <p:nvPr/>
        </p:nvSpPr>
        <p:spPr>
          <a:xfrm>
            <a:off x="586154" y="1575310"/>
            <a:ext cx="7688471" cy="992043"/>
          </a:xfrm>
          <a:prstGeom prst="ellipse">
            <a:avLst/>
          </a:prstGeom>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r>
              <a:rPr lang="en-US" sz="2800" dirty="0" smtClean="0">
                <a:latin typeface="Arial" pitchFamily="34" charset="0"/>
                <a:cs typeface="Arial" pitchFamily="34" charset="0"/>
              </a:rPr>
              <a:t>L-system architecture</a:t>
            </a:r>
          </a:p>
          <a:p>
            <a:pPr algn="ctr"/>
            <a:r>
              <a:rPr lang="ru-RU" sz="2000" dirty="0"/>
              <a:t>ANSI/Х3/SPARK</a:t>
            </a:r>
            <a:endParaRPr lang="ru-RU" sz="2000" dirty="0">
              <a:latin typeface="Arial" pitchFamily="34" charset="0"/>
              <a:cs typeface="Arial" pitchFamily="34" charset="0"/>
            </a:endParaRPr>
          </a:p>
        </p:txBody>
      </p:sp>
      <p:sp>
        <p:nvSpPr>
          <p:cNvPr id="7" name="TextBox 6"/>
          <p:cNvSpPr txBox="1"/>
          <p:nvPr/>
        </p:nvSpPr>
        <p:spPr>
          <a:xfrm>
            <a:off x="586154" y="3681046"/>
            <a:ext cx="2642062" cy="578882"/>
          </a:xfrm>
          <a:prstGeom prst="flowChartAlternateProcess">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800" dirty="0" smtClean="0"/>
              <a:t>Conceptual level</a:t>
            </a:r>
            <a:endParaRPr lang="ru-RU" sz="2800" dirty="0"/>
          </a:p>
        </p:txBody>
      </p:sp>
      <p:sp>
        <p:nvSpPr>
          <p:cNvPr id="8" name="TextBox 7"/>
          <p:cNvSpPr txBox="1"/>
          <p:nvPr/>
        </p:nvSpPr>
        <p:spPr>
          <a:xfrm>
            <a:off x="3810000" y="3673774"/>
            <a:ext cx="2120028" cy="578882"/>
          </a:xfrm>
          <a:prstGeom prst="flowChartAlternateProcess">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800" dirty="0" smtClean="0"/>
              <a:t>Internal level</a:t>
            </a:r>
            <a:endParaRPr lang="ru-RU" sz="2800" dirty="0"/>
          </a:p>
        </p:txBody>
      </p:sp>
      <p:sp>
        <p:nvSpPr>
          <p:cNvPr id="9" name="TextBox 8"/>
          <p:cNvSpPr txBox="1"/>
          <p:nvPr/>
        </p:nvSpPr>
        <p:spPr>
          <a:xfrm>
            <a:off x="6297156" y="3681046"/>
            <a:ext cx="2176761" cy="578882"/>
          </a:xfrm>
          <a:prstGeom prst="flowChartAlternateProcess">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800" dirty="0" smtClean="0"/>
              <a:t>External level</a:t>
            </a:r>
            <a:endParaRPr lang="ru-RU" sz="2800" dirty="0"/>
          </a:p>
        </p:txBody>
      </p:sp>
      <p:sp>
        <p:nvSpPr>
          <p:cNvPr id="10" name="Стрелка вниз 9"/>
          <p:cNvSpPr/>
          <p:nvPr/>
        </p:nvSpPr>
        <p:spPr>
          <a:xfrm>
            <a:off x="1641231" y="2825262"/>
            <a:ext cx="1055077" cy="62132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1" name="Стрелка вниз 10"/>
          <p:cNvSpPr/>
          <p:nvPr/>
        </p:nvSpPr>
        <p:spPr>
          <a:xfrm>
            <a:off x="4102142" y="2836985"/>
            <a:ext cx="1055077" cy="62132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2" name="Стрелка вниз 11"/>
          <p:cNvSpPr/>
          <p:nvPr/>
        </p:nvSpPr>
        <p:spPr>
          <a:xfrm>
            <a:off x="6728111" y="2836985"/>
            <a:ext cx="1055077" cy="62132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586153" y="4714074"/>
            <a:ext cx="7887764" cy="1200329"/>
          </a:xfrm>
          <a:prstGeom prst="rect">
            <a:avLst/>
          </a:prstGeom>
        </p:spPr>
        <p:txBody>
          <a:bodyPr wrap="square">
            <a:spAutoFit/>
          </a:bodyPr>
          <a:lstStyle/>
          <a:p>
            <a:r>
              <a:rPr lang="en-US" sz="2400" dirty="0">
                <a:solidFill>
                  <a:srgbClr val="1F5480"/>
                </a:solidFill>
                <a:latin typeface="Arial" pitchFamily="34" charset="0"/>
                <a:cs typeface="Arial" pitchFamily="34" charset="0"/>
              </a:rPr>
              <a:t>One of the main aspects in the definition of an L-system as an information system of a special type is the concept of its architecture.</a:t>
            </a:r>
            <a:endParaRPr lang="ru-RU" sz="2400" dirty="0">
              <a:solidFill>
                <a:srgbClr val="1F5480"/>
              </a:solidFill>
              <a:latin typeface="Arial" pitchFamily="34" charset="0"/>
              <a:cs typeface="Arial" pitchFamily="34" charset="0"/>
            </a:endParaRPr>
          </a:p>
        </p:txBody>
      </p:sp>
    </p:spTree>
    <p:extLst>
      <p:ext uri="{BB962C8B-B14F-4D97-AF65-F5344CB8AC3E}">
        <p14:creationId xmlns:p14="http://schemas.microsoft.com/office/powerpoint/2010/main" val="92262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800" b="1" smtClean="0">
                <a:solidFill>
                  <a:srgbClr val="1F5480"/>
                </a:solidFill>
                <a:latin typeface="Arial" pitchFamily="34" charset="0"/>
                <a:cs typeface="Arial" pitchFamily="34" charset="0"/>
              </a:rPr>
              <a:t>11</a:t>
            </a:fld>
            <a:endParaRPr lang="en-US" sz="2800" b="1">
              <a:solidFill>
                <a:srgbClr val="1F5480"/>
              </a:solidFill>
              <a:latin typeface="Arial" pitchFamily="34" charset="0"/>
              <a:cs typeface="Arial" pitchFamily="34" charset="0"/>
            </a:endParaRPr>
          </a:p>
        </p:txBody>
      </p:sp>
      <p:sp>
        <p:nvSpPr>
          <p:cNvPr id="6"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Method and technology</a:t>
            </a:r>
            <a:endParaRPr lang="ru-RU" sz="36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36" y="1453661"/>
            <a:ext cx="4237049" cy="30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992" y="1453660"/>
            <a:ext cx="2297670" cy="30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81136" y="4894274"/>
            <a:ext cx="7683633" cy="1569660"/>
          </a:xfrm>
          <a:prstGeom prst="rect">
            <a:avLst/>
          </a:prstGeom>
        </p:spPr>
        <p:txBody>
          <a:bodyPr wrap="square">
            <a:spAutoFit/>
          </a:bodyPr>
          <a:lstStyle/>
          <a:p>
            <a:r>
              <a:rPr lang="en-US" sz="2400" dirty="0">
                <a:solidFill>
                  <a:srgbClr val="1F5480"/>
                </a:solidFill>
                <a:latin typeface="Arial" pitchFamily="34" charset="0"/>
                <a:cs typeface="Arial" pitchFamily="34" charset="0"/>
              </a:rPr>
              <a:t>Ukrainian Lingua-Information Fund has developed the software systems to support creating, maintaining and functioning of the dictionaries in digital environment named virtual lexicographic laboratories (VLL).</a:t>
            </a:r>
            <a:endParaRPr lang="ru-RU" sz="2400" dirty="0">
              <a:solidFill>
                <a:srgbClr val="1F5480"/>
              </a:solidFill>
              <a:latin typeface="Arial" pitchFamily="34" charset="0"/>
              <a:cs typeface="Arial" pitchFamily="34" charset="0"/>
            </a:endParaRPr>
          </a:p>
        </p:txBody>
      </p:sp>
    </p:spTree>
    <p:extLst>
      <p:ext uri="{BB962C8B-B14F-4D97-AF65-F5344CB8AC3E}">
        <p14:creationId xmlns:p14="http://schemas.microsoft.com/office/powerpoint/2010/main" val="376229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400" b="1" smtClean="0">
                <a:solidFill>
                  <a:schemeClr val="tx2"/>
                </a:solidFill>
              </a:rPr>
              <a:t>12</a:t>
            </a:fld>
            <a:endParaRPr lang="en-US" sz="2400" b="1">
              <a:solidFill>
                <a:schemeClr val="tx2"/>
              </a:solidFill>
            </a:endParaRPr>
          </a:p>
        </p:txBody>
      </p:sp>
      <p:sp>
        <p:nvSpPr>
          <p:cNvPr id="5" name="Заголовок 2"/>
          <p:cNvSpPr>
            <a:spLocks noGrp="1"/>
          </p:cNvSpPr>
          <p:nvPr>
            <p:ph type="title"/>
          </p:nvPr>
        </p:nvSpPr>
        <p:spPr>
          <a:xfrm>
            <a:off x="605204" y="504093"/>
            <a:ext cx="7886700" cy="823181"/>
          </a:xfrm>
        </p:spPr>
        <p:txBody>
          <a:bodyPr>
            <a:normAutofit fontScale="90000"/>
          </a:bodyPr>
          <a:lstStyle/>
          <a:p>
            <a:r>
              <a:rPr lang="en-US" sz="3600" dirty="0" smtClean="0">
                <a:solidFill>
                  <a:srgbClr val="C00000"/>
                </a:solidFill>
                <a:latin typeface="Arial Rounded MT Bold" pitchFamily="34" charset="0"/>
              </a:rPr>
              <a:t>VLL for Spanish language dictionary</a:t>
            </a:r>
            <a:endParaRPr lang="ru-RU" sz="3600" dirty="0">
              <a:solidFill>
                <a:srgbClr val="C00000"/>
              </a:solidFill>
            </a:endParaRPr>
          </a:p>
        </p:txBody>
      </p:sp>
      <p:sp>
        <p:nvSpPr>
          <p:cNvPr id="6" name="Блок-схема: альтернативный процесс 5"/>
          <p:cNvSpPr/>
          <p:nvPr/>
        </p:nvSpPr>
        <p:spPr>
          <a:xfrm>
            <a:off x="822680" y="2509780"/>
            <a:ext cx="2237043" cy="132802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smtClean="0">
                <a:latin typeface="Arial" pitchFamily="34" charset="0"/>
                <a:cs typeface="Arial" pitchFamily="34" charset="0"/>
              </a:rPr>
              <a:t>Building </a:t>
            </a:r>
            <a:r>
              <a:rPr lang="en-US" sz="2400" dirty="0">
                <a:latin typeface="Arial" pitchFamily="34" charset="0"/>
                <a:cs typeface="Arial" pitchFamily="34" charset="0"/>
              </a:rPr>
              <a:t>up </a:t>
            </a:r>
            <a:r>
              <a:rPr lang="en-US" sz="2400" dirty="0" smtClean="0">
                <a:latin typeface="Arial" pitchFamily="34" charset="0"/>
                <a:cs typeface="Arial" pitchFamily="34" charset="0"/>
              </a:rPr>
              <a:t>conceptual </a:t>
            </a:r>
            <a:r>
              <a:rPr lang="en-US" sz="2400" dirty="0">
                <a:latin typeface="Arial" pitchFamily="34" charset="0"/>
                <a:cs typeface="Arial" pitchFamily="34" charset="0"/>
              </a:rPr>
              <a:t>model</a:t>
            </a:r>
            <a:endParaRPr lang="ru-RU" sz="2400" dirty="0">
              <a:latin typeface="Arial" pitchFamily="34" charset="0"/>
              <a:cs typeface="Arial" pitchFamily="34" charset="0"/>
            </a:endParaRPr>
          </a:p>
        </p:txBody>
      </p:sp>
      <p:sp>
        <p:nvSpPr>
          <p:cNvPr id="7" name="Блок-схема: альтернативный процесс 6"/>
          <p:cNvSpPr/>
          <p:nvPr/>
        </p:nvSpPr>
        <p:spPr>
          <a:xfrm>
            <a:off x="3237634" y="2509779"/>
            <a:ext cx="2237043" cy="132802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algn="ctr"/>
            <a:r>
              <a:rPr lang="en-US" sz="2400" dirty="0" smtClean="0">
                <a:latin typeface="Arial" pitchFamily="34" charset="0"/>
                <a:cs typeface="Arial" pitchFamily="34" charset="0"/>
              </a:rPr>
              <a:t>Development </a:t>
            </a:r>
            <a:r>
              <a:rPr lang="en-US" sz="2400" dirty="0">
                <a:latin typeface="Arial" pitchFamily="34" charset="0"/>
                <a:cs typeface="Arial" pitchFamily="34" charset="0"/>
              </a:rPr>
              <a:t>of database</a:t>
            </a:r>
            <a:endParaRPr lang="ru-RU" sz="2400" dirty="0">
              <a:latin typeface="Arial" pitchFamily="34" charset="0"/>
              <a:cs typeface="Arial" pitchFamily="34" charset="0"/>
            </a:endParaRPr>
          </a:p>
        </p:txBody>
      </p:sp>
      <p:sp>
        <p:nvSpPr>
          <p:cNvPr id="8" name="Блок-схема: альтернативный процесс 7"/>
          <p:cNvSpPr/>
          <p:nvPr/>
        </p:nvSpPr>
        <p:spPr>
          <a:xfrm>
            <a:off x="5758095" y="2509780"/>
            <a:ext cx="2237043" cy="132802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algn="ctr"/>
            <a:r>
              <a:rPr lang="en-US" sz="2400" dirty="0" smtClean="0">
                <a:latin typeface="Arial" pitchFamily="34" charset="0"/>
                <a:cs typeface="Arial" pitchFamily="34" charset="0"/>
              </a:rPr>
              <a:t>Making </a:t>
            </a:r>
            <a:r>
              <a:rPr lang="en-US" sz="2400" dirty="0">
                <a:latin typeface="Arial" pitchFamily="34" charset="0"/>
                <a:cs typeface="Arial" pitchFamily="34" charset="0"/>
              </a:rPr>
              <a:t>a Web application</a:t>
            </a:r>
            <a:endParaRPr lang="ru-RU" sz="2400" dirty="0">
              <a:latin typeface="Arial" pitchFamily="34" charset="0"/>
              <a:cs typeface="Arial" pitchFamily="34" charset="0"/>
            </a:endParaRPr>
          </a:p>
        </p:txBody>
      </p:sp>
      <p:sp>
        <p:nvSpPr>
          <p:cNvPr id="3" name="TextBox 2"/>
          <p:cNvSpPr txBox="1"/>
          <p:nvPr/>
        </p:nvSpPr>
        <p:spPr>
          <a:xfrm>
            <a:off x="926123" y="1453662"/>
            <a:ext cx="7069015" cy="51077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latin typeface="Arial" pitchFamily="34" charset="0"/>
                <a:cs typeface="Arial" pitchFamily="34" charset="0"/>
              </a:rPr>
              <a:t>Developing VLL</a:t>
            </a:r>
            <a:endParaRPr lang="ru-RU" sz="2400" dirty="0">
              <a:latin typeface="Arial" pitchFamily="34" charset="0"/>
              <a:cs typeface="Arial" pitchFamily="34" charset="0"/>
            </a:endParaRPr>
          </a:p>
        </p:txBody>
      </p:sp>
      <p:sp>
        <p:nvSpPr>
          <p:cNvPr id="9" name="Стрелка вниз 8"/>
          <p:cNvSpPr/>
          <p:nvPr/>
        </p:nvSpPr>
        <p:spPr>
          <a:xfrm>
            <a:off x="1594338" y="2074985"/>
            <a:ext cx="715108" cy="339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998601" y="2074985"/>
            <a:ext cx="715108" cy="339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519062" y="2074984"/>
            <a:ext cx="715108" cy="339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альтернативный процесс 11"/>
          <p:cNvSpPr/>
          <p:nvPr/>
        </p:nvSpPr>
        <p:spPr>
          <a:xfrm>
            <a:off x="822679" y="3987357"/>
            <a:ext cx="2237043" cy="919401"/>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latin typeface="Arial" pitchFamily="34" charset="0"/>
                <a:cs typeface="Arial" pitchFamily="34" charset="0"/>
              </a:rPr>
              <a:t>Entry text analysis</a:t>
            </a:r>
            <a:endParaRPr lang="ru-RU" sz="2400" dirty="0">
              <a:latin typeface="Arial" pitchFamily="34" charset="0"/>
              <a:cs typeface="Arial" pitchFamily="34" charset="0"/>
            </a:endParaRPr>
          </a:p>
        </p:txBody>
      </p:sp>
      <p:sp>
        <p:nvSpPr>
          <p:cNvPr id="13" name="Блок-схема: альтернативный процесс 12"/>
          <p:cNvSpPr/>
          <p:nvPr/>
        </p:nvSpPr>
        <p:spPr>
          <a:xfrm>
            <a:off x="822679" y="5085754"/>
            <a:ext cx="2237043" cy="132802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latin typeface="Arial" pitchFamily="34" charset="0"/>
                <a:cs typeface="Arial" pitchFamily="34" charset="0"/>
              </a:rPr>
              <a:t>Entry structure determination</a:t>
            </a:r>
            <a:endParaRPr lang="ru-RU" sz="2400" dirty="0">
              <a:latin typeface="Arial" pitchFamily="34" charset="0"/>
              <a:cs typeface="Arial" pitchFamily="34" charset="0"/>
            </a:endParaRPr>
          </a:p>
        </p:txBody>
      </p:sp>
      <p:sp>
        <p:nvSpPr>
          <p:cNvPr id="14" name="Блок-схема: альтернативный процесс 13"/>
          <p:cNvSpPr/>
          <p:nvPr/>
        </p:nvSpPr>
        <p:spPr>
          <a:xfrm>
            <a:off x="3289870" y="3952188"/>
            <a:ext cx="2132569" cy="132802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latin typeface="Arial" pitchFamily="34" charset="0"/>
                <a:cs typeface="Arial" pitchFamily="34" charset="0"/>
              </a:rPr>
              <a:t>Choosing database type</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252453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400" b="1" smtClean="0">
                <a:solidFill>
                  <a:schemeClr val="tx2"/>
                </a:solidFill>
              </a:rPr>
              <a:t>13</a:t>
            </a:fld>
            <a:endParaRPr lang="en-US" sz="2400" b="1">
              <a:solidFill>
                <a:schemeClr val="tx2"/>
              </a:solidFill>
            </a:endParaRPr>
          </a:p>
        </p:txBody>
      </p:sp>
      <p:sp>
        <p:nvSpPr>
          <p:cNvPr id="5" name="Заголовок 2"/>
          <p:cNvSpPr>
            <a:spLocks noGrp="1"/>
          </p:cNvSpPr>
          <p:nvPr>
            <p:ph type="title"/>
          </p:nvPr>
        </p:nvSpPr>
        <p:spPr>
          <a:xfrm>
            <a:off x="605204" y="504093"/>
            <a:ext cx="7886700" cy="823181"/>
          </a:xfrm>
        </p:spPr>
        <p:txBody>
          <a:bodyPr>
            <a:normAutofit fontScale="90000"/>
          </a:bodyPr>
          <a:lstStyle/>
          <a:p>
            <a:r>
              <a:rPr lang="en-US" sz="3600" dirty="0" smtClean="0">
                <a:solidFill>
                  <a:srgbClr val="C00000"/>
                </a:solidFill>
                <a:latin typeface="Arial Rounded MT Bold" pitchFamily="34" charset="0"/>
              </a:rPr>
              <a:t>VLL for Spanish language dictionary</a:t>
            </a:r>
            <a:endParaRPr lang="ru-RU" sz="3600" dirty="0">
              <a:solidFill>
                <a:srgbClr val="C00000"/>
              </a:solidFill>
            </a:endParaRPr>
          </a:p>
        </p:txBody>
      </p:sp>
      <p:sp>
        <p:nvSpPr>
          <p:cNvPr id="13" name="Прямоугольник 12"/>
          <p:cNvSpPr/>
          <p:nvPr/>
        </p:nvSpPr>
        <p:spPr>
          <a:xfrm>
            <a:off x="825010" y="1327274"/>
            <a:ext cx="7666894" cy="4893647"/>
          </a:xfrm>
          <a:prstGeom prst="rect">
            <a:avLst/>
          </a:prstGeom>
        </p:spPr>
        <p:txBody>
          <a:bodyPr wrap="square">
            <a:spAutoFit/>
          </a:bodyPr>
          <a:lstStyle/>
          <a:p>
            <a:pPr algn="just"/>
            <a:r>
              <a:rPr lang="en-US" sz="2400">
                <a:latin typeface="Arial Unicode MS" panose="020B0604020202020204" pitchFamily="34" charset="-128"/>
                <a:ea typeface="Arial Unicode MS" panose="020B0604020202020204" pitchFamily="34" charset="-128"/>
                <a:cs typeface="Arial Unicode MS" panose="020B0604020202020204" pitchFamily="34" charset="-128"/>
              </a:rPr>
              <a:t>The project of VLL DLE 23 is planned to be implemented in two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stages</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endParaRPr lang="en-US" sz="240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creating a shortened version of VLL with minimum interface elements to test some technological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solutions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and</a:t>
            </a:r>
          </a:p>
          <a:p>
            <a:pPr algn="just"/>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developing fully functional application with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expanded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interface.</a:t>
            </a:r>
          </a:p>
          <a:p>
            <a:pPr algn="just"/>
            <a:endParaRPr lang="en-US" sz="24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Currently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VLL DLE 23 is at end of the first stage and it demonstrates more capabilities for working with the dictionary in digital environment than the original online version of DLE 23.</a:t>
            </a:r>
            <a:endParaRPr lang="ru-RU" sz="2400" dirty="0">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8215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400" b="1" smtClean="0">
                <a:solidFill>
                  <a:schemeClr val="tx2"/>
                </a:solidFill>
              </a:rPr>
              <a:t>14</a:t>
            </a:fld>
            <a:endParaRPr lang="en-US" sz="2400" b="1">
              <a:solidFill>
                <a:schemeClr val="tx2"/>
              </a:solidFill>
            </a:endParaRPr>
          </a:p>
        </p:txBody>
      </p:sp>
      <p:sp>
        <p:nvSpPr>
          <p:cNvPr id="5" name="Заголовок 2"/>
          <p:cNvSpPr>
            <a:spLocks noGrp="1"/>
          </p:cNvSpPr>
          <p:nvPr>
            <p:ph type="title"/>
          </p:nvPr>
        </p:nvSpPr>
        <p:spPr>
          <a:xfrm>
            <a:off x="605204" y="504093"/>
            <a:ext cx="7886700" cy="823181"/>
          </a:xfrm>
        </p:spPr>
        <p:txBody>
          <a:bodyPr>
            <a:normAutofit fontScale="90000"/>
          </a:bodyPr>
          <a:lstStyle/>
          <a:p>
            <a:r>
              <a:rPr lang="en-US" sz="3600" dirty="0" smtClean="0">
                <a:solidFill>
                  <a:srgbClr val="C00000"/>
                </a:solidFill>
                <a:latin typeface="Arial Rounded MT Bold" pitchFamily="34" charset="0"/>
              </a:rPr>
              <a:t>VLL for Spanish language dictionary</a:t>
            </a:r>
            <a:endParaRPr lang="ru-RU" sz="3600" dirty="0">
              <a:solidFill>
                <a:srgbClr val="C00000"/>
              </a:solidFill>
            </a:endParaRPr>
          </a:p>
        </p:txBody>
      </p:sp>
      <p:sp>
        <p:nvSpPr>
          <p:cNvPr id="10" name="Прямоугольник 9"/>
          <p:cNvSpPr/>
          <p:nvPr/>
        </p:nvSpPr>
        <p:spPr>
          <a:xfrm>
            <a:off x="457200" y="1544544"/>
            <a:ext cx="8218449" cy="2308324"/>
          </a:xfrm>
          <a:prstGeom prst="rect">
            <a:avLst/>
          </a:prstGeom>
        </p:spPr>
        <p:txBody>
          <a:bodyPr wrap="square">
            <a:spAutoFit/>
          </a:bodyPr>
          <a:lstStyle/>
          <a:p>
            <a:pPr algn="ctr"/>
            <a:r>
              <a:rPr lang="uk-UA" sz="2800">
                <a:latin typeface="Arial Unicode MS" panose="020B0604020202020204" pitchFamily="34" charset="-128"/>
                <a:ea typeface="Arial Unicode MS" panose="020B0604020202020204" pitchFamily="34" charset="-128"/>
                <a:cs typeface="Arial Unicode MS" panose="020B0604020202020204" pitchFamily="34" charset="-128"/>
              </a:rPr>
              <a:t>The </a:t>
            </a:r>
            <a:r>
              <a:rPr lang="uk-UA" sz="2800">
                <a:latin typeface="Arial Unicode MS" panose="020B0604020202020204" pitchFamily="34" charset="-128"/>
                <a:ea typeface="Arial Unicode MS" panose="020B0604020202020204" pitchFamily="34" charset="-128"/>
                <a:cs typeface="Arial Unicode MS" panose="020B0604020202020204" pitchFamily="34" charset="-128"/>
              </a:rPr>
              <a:t>current </a:t>
            </a:r>
            <a:r>
              <a:rPr lang="uk-UA" sz="2800" smtClean="0">
                <a:latin typeface="Arial Unicode MS" panose="020B0604020202020204" pitchFamily="34" charset="-128"/>
                <a:ea typeface="Arial Unicode MS" panose="020B0604020202020204" pitchFamily="34" charset="-128"/>
                <a:cs typeface="Arial Unicode MS" panose="020B0604020202020204" pitchFamily="34" charset="-128"/>
              </a:rPr>
              <a:t>version</a:t>
            </a:r>
            <a: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br>
            <a:r>
              <a:rPr lang="uk-UA" sz="2800" smtClean="0">
                <a:latin typeface="Arial Unicode MS" panose="020B0604020202020204" pitchFamily="34" charset="-128"/>
                <a:ea typeface="Arial Unicode MS" panose="020B0604020202020204" pitchFamily="34" charset="-128"/>
                <a:cs typeface="Arial Unicode MS" panose="020B0604020202020204" pitchFamily="34" charset="-128"/>
              </a:rPr>
              <a:t>of </a:t>
            </a:r>
            <a:r>
              <a:rPr lang="uk-UA" sz="280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a:latin typeface="Arial Unicode MS" panose="020B0604020202020204" pitchFamily="34" charset="-128"/>
                <a:ea typeface="Arial Unicode MS" panose="020B0604020202020204" pitchFamily="34" charset="-128"/>
                <a:cs typeface="Arial Unicode MS" panose="020B0604020202020204" pitchFamily="34" charset="-128"/>
              </a:rPr>
              <a:t>VLL </a:t>
            </a:r>
            <a:r>
              <a:rPr lang="en-US" sz="2800">
                <a:latin typeface="Arial Unicode MS" panose="020B0604020202020204" pitchFamily="34" charset="-128"/>
                <a:ea typeface="Arial Unicode MS" panose="020B0604020202020204" pitchFamily="34" charset="-128"/>
                <a:cs typeface="Arial Unicode MS" panose="020B0604020202020204" pitchFamily="34" charset="-128"/>
              </a:rPr>
              <a:t>DLE </a:t>
            </a:r>
            <a: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t>23</a:t>
            </a:r>
            <a:b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br>
            <a:r>
              <a:rPr lang="uk-UA" sz="2800" smtClean="0">
                <a:latin typeface="Arial Unicode MS" panose="020B0604020202020204" pitchFamily="34" charset="-128"/>
                <a:ea typeface="Arial Unicode MS" panose="020B0604020202020204" pitchFamily="34" charset="-128"/>
                <a:cs typeface="Arial Unicode MS" panose="020B0604020202020204" pitchFamily="34" charset="-128"/>
              </a:rPr>
              <a:t>can </a:t>
            </a:r>
            <a:r>
              <a:rPr lang="uk-UA" sz="2800">
                <a:latin typeface="Arial Unicode MS" panose="020B0604020202020204" pitchFamily="34" charset="-128"/>
                <a:ea typeface="Arial Unicode MS" panose="020B0604020202020204" pitchFamily="34" charset="-128"/>
                <a:cs typeface="Arial Unicode MS" panose="020B0604020202020204" pitchFamily="34" charset="-128"/>
              </a:rPr>
              <a:t>be accessed </a:t>
            </a:r>
            <a:r>
              <a:rPr lang="uk-UA" sz="2800">
                <a:latin typeface="Arial Unicode MS" panose="020B0604020202020204" pitchFamily="34" charset="-128"/>
                <a:ea typeface="Arial Unicode MS" panose="020B0604020202020204" pitchFamily="34" charset="-128"/>
                <a:cs typeface="Arial Unicode MS" panose="020B0604020202020204" pitchFamily="34" charset="-128"/>
              </a:rPr>
              <a:t>at </a:t>
            </a:r>
            <a: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u="sng"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https</a:t>
            </a:r>
            <a:r>
              <a:rPr lang="en-US" sz="3200" u="sng">
                <a:latin typeface="Arial Unicode MS" panose="020B0604020202020204" pitchFamily="34" charset="-128"/>
                <a:ea typeface="Arial Unicode MS" panose="020B0604020202020204" pitchFamily="34" charset="-128"/>
                <a:cs typeface="Arial Unicode MS" panose="020B0604020202020204" pitchFamily="34" charset="-128"/>
                <a:hlinkClick r:id="rId2"/>
              </a:rPr>
              <a:t>://</a:t>
            </a:r>
            <a:r>
              <a:rPr lang="en-US" sz="3200" u="sng"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svc2.ulif.org.ua/Dics/ResIntSpanish</a:t>
            </a:r>
            <a:endParaRPr lang="ru-RU" sz="3200" dirty="0">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96281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400" b="1" smtClean="0">
                <a:solidFill>
                  <a:schemeClr val="tx2"/>
                </a:solidFill>
              </a:rPr>
              <a:t>15</a:t>
            </a:fld>
            <a:endParaRPr lang="en-US" sz="2400" b="1">
              <a:solidFill>
                <a:schemeClr val="tx2"/>
              </a:solidFill>
            </a:endParaRPr>
          </a:p>
        </p:txBody>
      </p:sp>
      <p:sp>
        <p:nvSpPr>
          <p:cNvPr id="5" name="Заголовок 2"/>
          <p:cNvSpPr>
            <a:spLocks noGrp="1"/>
          </p:cNvSpPr>
          <p:nvPr>
            <p:ph type="title"/>
          </p:nvPr>
        </p:nvSpPr>
        <p:spPr>
          <a:xfrm>
            <a:off x="605204" y="504093"/>
            <a:ext cx="7886700" cy="823181"/>
          </a:xfrm>
        </p:spPr>
        <p:txBody>
          <a:bodyPr>
            <a:normAutofit fontScale="90000"/>
          </a:bodyPr>
          <a:lstStyle/>
          <a:p>
            <a:r>
              <a:rPr lang="en-US" sz="3600" dirty="0" smtClean="0">
                <a:solidFill>
                  <a:srgbClr val="C00000"/>
                </a:solidFill>
                <a:latin typeface="Arial Rounded MT Bold" pitchFamily="34" charset="0"/>
              </a:rPr>
              <a:t>VLL for Spanish language dictionary</a:t>
            </a:r>
            <a:endParaRPr lang="ru-RU" sz="3600" dirty="0">
              <a:solidFill>
                <a:srgbClr val="C00000"/>
              </a:solidFill>
            </a:endParaRPr>
          </a:p>
        </p:txBody>
      </p:sp>
      <p:sp>
        <p:nvSpPr>
          <p:cNvPr id="10" name="Прямоугольник 9"/>
          <p:cNvSpPr/>
          <p:nvPr/>
        </p:nvSpPr>
        <p:spPr>
          <a:xfrm>
            <a:off x="726831" y="1544544"/>
            <a:ext cx="7725508" cy="830997"/>
          </a:xfrm>
          <a:prstGeom prst="rect">
            <a:avLst/>
          </a:prstGeom>
        </p:spPr>
        <p:txBody>
          <a:bodyPr wrap="square">
            <a:spAutoFit/>
          </a:bodyPr>
          <a:lstStyle/>
          <a:p>
            <a:r>
              <a:rPr lang="en-US" sz="2400" dirty="0">
                <a:solidFill>
                  <a:srgbClr val="1F5480"/>
                </a:solidFill>
                <a:latin typeface="Arial" pitchFamily="34" charset="0"/>
                <a:cs typeface="Arial" pitchFamily="34" charset="0"/>
              </a:rPr>
              <a:t>The interface of VLL </a:t>
            </a:r>
            <a:r>
              <a:rPr lang="en-US" sz="2400" dirty="0" smtClean="0">
                <a:solidFill>
                  <a:srgbClr val="1F5480"/>
                </a:solidFill>
                <a:latin typeface="Arial" pitchFamily="34" charset="0"/>
                <a:cs typeface="Arial" pitchFamily="34" charset="0"/>
              </a:rPr>
              <a:t>allows </a:t>
            </a:r>
            <a:r>
              <a:rPr lang="en-US" sz="2400" dirty="0">
                <a:solidFill>
                  <a:srgbClr val="1F5480"/>
                </a:solidFill>
                <a:latin typeface="Arial" pitchFamily="34" charset="0"/>
                <a:cs typeface="Arial" pitchFamily="34" charset="0"/>
              </a:rPr>
              <a:t>the following modes to work with the dictionary:</a:t>
            </a:r>
            <a:endParaRPr lang="ru-RU" sz="2400" dirty="0">
              <a:solidFill>
                <a:srgbClr val="1F5480"/>
              </a:solidFill>
              <a:latin typeface="Arial" pitchFamily="34" charset="0"/>
              <a:cs typeface="Arial" pitchFamily="34" charset="0"/>
            </a:endParaRPr>
          </a:p>
        </p:txBody>
      </p:sp>
      <p:sp>
        <p:nvSpPr>
          <p:cNvPr id="11" name="Прямоугольник 10"/>
          <p:cNvSpPr/>
          <p:nvPr/>
        </p:nvSpPr>
        <p:spPr>
          <a:xfrm>
            <a:off x="785445" y="2623011"/>
            <a:ext cx="7807569" cy="1200329"/>
          </a:xfrm>
          <a:prstGeom prst="rect">
            <a:avLst/>
          </a:prstGeom>
        </p:spPr>
        <p:txBody>
          <a:bodyPr wrap="square">
            <a:spAutoFit/>
          </a:bodyPr>
          <a:lstStyle/>
          <a:p>
            <a:pPr algn="just"/>
            <a:r>
              <a:rPr lang="en-US" sz="2400" b="1" dirty="0">
                <a:solidFill>
                  <a:srgbClr val="FF0000"/>
                </a:solidFill>
                <a:latin typeface="Arial" pitchFamily="34" charset="0"/>
                <a:cs typeface="Arial" pitchFamily="34" charset="0"/>
              </a:rPr>
              <a:t>Headword </a:t>
            </a:r>
            <a:r>
              <a:rPr lang="en-US" sz="2400" b="1" dirty="0" smtClean="0">
                <a:solidFill>
                  <a:srgbClr val="FF0000"/>
                </a:solidFill>
                <a:latin typeface="Arial" pitchFamily="34" charset="0"/>
                <a:cs typeface="Arial" pitchFamily="34" charset="0"/>
              </a:rPr>
              <a:t>List </a:t>
            </a:r>
            <a:r>
              <a:rPr lang="en-US" sz="2400" dirty="0" smtClean="0">
                <a:solidFill>
                  <a:srgbClr val="1F5480"/>
                </a:solidFill>
                <a:latin typeface="Arial" pitchFamily="34" charset="0"/>
                <a:cs typeface="Arial" pitchFamily="34" charset="0"/>
              </a:rPr>
              <a:t>with search filters like in original Spanish dictionary online (“contains”, “starts with”, “ends with” etc.).</a:t>
            </a:r>
            <a:endParaRPr lang="ru-RU" sz="2400" dirty="0">
              <a:solidFill>
                <a:srgbClr val="1F5480"/>
              </a:solidFill>
              <a:latin typeface="Arial" pitchFamily="34" charset="0"/>
              <a:cs typeface="Arial" pitchFamily="34" charset="0"/>
            </a:endParaRPr>
          </a:p>
        </p:txBody>
      </p:sp>
      <p:sp>
        <p:nvSpPr>
          <p:cNvPr id="12" name="Прямоугольник 11"/>
          <p:cNvSpPr/>
          <p:nvPr/>
        </p:nvSpPr>
        <p:spPr>
          <a:xfrm>
            <a:off x="732690" y="4055240"/>
            <a:ext cx="7913078" cy="830997"/>
          </a:xfrm>
          <a:prstGeom prst="rect">
            <a:avLst/>
          </a:prstGeom>
        </p:spPr>
        <p:txBody>
          <a:bodyPr wrap="square">
            <a:spAutoFit/>
          </a:bodyPr>
          <a:lstStyle/>
          <a:p>
            <a:r>
              <a:rPr lang="en-US" sz="2400" b="1" dirty="0">
                <a:solidFill>
                  <a:srgbClr val="FF0000"/>
                </a:solidFill>
                <a:latin typeface="Arial" pitchFamily="34" charset="0"/>
                <a:cs typeface="Arial" pitchFamily="34" charset="0"/>
              </a:rPr>
              <a:t>Entry </a:t>
            </a:r>
            <a:r>
              <a:rPr lang="en-US" sz="2400" b="1" dirty="0" smtClean="0">
                <a:solidFill>
                  <a:srgbClr val="FF0000"/>
                </a:solidFill>
                <a:latin typeface="Arial" pitchFamily="34" charset="0"/>
                <a:cs typeface="Arial" pitchFamily="34" charset="0"/>
              </a:rPr>
              <a:t>Profile</a:t>
            </a:r>
            <a:r>
              <a:rPr lang="en-US" sz="2400" dirty="0" smtClean="0">
                <a:solidFill>
                  <a:srgbClr val="1F5480"/>
                </a:solidFill>
                <a:latin typeface="Arial" pitchFamily="34" charset="0"/>
                <a:cs typeface="Arial" pitchFamily="34" charset="0"/>
              </a:rPr>
              <a:t> </a:t>
            </a:r>
            <a:r>
              <a:rPr lang="en-US" sz="2400" dirty="0">
                <a:solidFill>
                  <a:srgbClr val="1F5480"/>
                </a:solidFill>
                <a:latin typeface="Arial" pitchFamily="34" charset="0"/>
                <a:cs typeface="Arial" pitchFamily="34" charset="0"/>
              </a:rPr>
              <a:t>for making a sample of entries which satisfy the parameters of entry </a:t>
            </a:r>
            <a:r>
              <a:rPr lang="en-US" sz="2400" dirty="0" smtClean="0">
                <a:solidFill>
                  <a:srgbClr val="1F5480"/>
                </a:solidFill>
                <a:latin typeface="Arial" pitchFamily="34" charset="0"/>
                <a:cs typeface="Arial" pitchFamily="34" charset="0"/>
              </a:rPr>
              <a:t>elements. </a:t>
            </a:r>
            <a:endParaRPr lang="ru-RU" sz="2400" dirty="0">
              <a:solidFill>
                <a:srgbClr val="1F5480"/>
              </a:solidFill>
              <a:latin typeface="Arial" pitchFamily="34" charset="0"/>
              <a:cs typeface="Arial" pitchFamily="34" charset="0"/>
            </a:endParaRPr>
          </a:p>
        </p:txBody>
      </p:sp>
      <p:sp>
        <p:nvSpPr>
          <p:cNvPr id="13" name="Прямоугольник 12"/>
          <p:cNvSpPr/>
          <p:nvPr/>
        </p:nvSpPr>
        <p:spPr>
          <a:xfrm>
            <a:off x="703384" y="5106182"/>
            <a:ext cx="7666894" cy="830997"/>
          </a:xfrm>
          <a:prstGeom prst="rect">
            <a:avLst/>
          </a:prstGeom>
        </p:spPr>
        <p:txBody>
          <a:bodyPr wrap="square">
            <a:spAutoFit/>
          </a:bodyPr>
          <a:lstStyle/>
          <a:p>
            <a:pPr algn="just"/>
            <a:r>
              <a:rPr lang="en-US" sz="2400" b="1" dirty="0">
                <a:solidFill>
                  <a:srgbClr val="FF0000"/>
                </a:solidFill>
                <a:latin typeface="Arial" pitchFamily="34" charset="0"/>
                <a:cs typeface="Arial" pitchFamily="34" charset="0"/>
              </a:rPr>
              <a:t>Full-Text </a:t>
            </a:r>
            <a:r>
              <a:rPr lang="en-US" sz="2400" b="1" dirty="0" smtClean="0">
                <a:solidFill>
                  <a:srgbClr val="FF0000"/>
                </a:solidFill>
                <a:latin typeface="Arial" pitchFamily="34" charset="0"/>
                <a:cs typeface="Arial" pitchFamily="34" charset="0"/>
              </a:rPr>
              <a:t>Search</a:t>
            </a:r>
            <a:r>
              <a:rPr lang="en-US" sz="2400" dirty="0" smtClean="0">
                <a:solidFill>
                  <a:srgbClr val="1F5480"/>
                </a:solidFill>
                <a:latin typeface="Arial" pitchFamily="34" charset="0"/>
                <a:cs typeface="Arial" pitchFamily="34" charset="0"/>
              </a:rPr>
              <a:t> </a:t>
            </a:r>
            <a:r>
              <a:rPr lang="en-US" sz="2400" dirty="0">
                <a:solidFill>
                  <a:srgbClr val="1F5480"/>
                </a:solidFill>
                <a:latin typeface="Arial" pitchFamily="34" charset="0"/>
                <a:cs typeface="Arial" pitchFamily="34" charset="0"/>
              </a:rPr>
              <a:t>to select entries by specific meta-language elements of </a:t>
            </a:r>
            <a:r>
              <a:rPr lang="en-US" sz="2400" dirty="0" smtClean="0">
                <a:solidFill>
                  <a:srgbClr val="1F5480"/>
                </a:solidFill>
                <a:latin typeface="Arial" pitchFamily="34" charset="0"/>
                <a:cs typeface="Arial" pitchFamily="34" charset="0"/>
              </a:rPr>
              <a:t>dictionary text.</a:t>
            </a:r>
            <a:endParaRPr lang="ru-RU" sz="2400" dirty="0">
              <a:solidFill>
                <a:srgbClr val="1F5480"/>
              </a:solidFill>
              <a:latin typeface="Arial" pitchFamily="34" charset="0"/>
              <a:cs typeface="Arial" pitchFamily="34" charset="0"/>
            </a:endParaRPr>
          </a:p>
        </p:txBody>
      </p:sp>
    </p:spTree>
    <p:extLst>
      <p:ext uri="{BB962C8B-B14F-4D97-AF65-F5344CB8AC3E}">
        <p14:creationId xmlns:p14="http://schemas.microsoft.com/office/powerpoint/2010/main" val="3964615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51" y="365126"/>
            <a:ext cx="8140389" cy="705391"/>
          </a:xfrm>
        </p:spPr>
        <p:txBody>
          <a:bodyPr>
            <a:normAutofit/>
          </a:bodyPr>
          <a:lstStyle/>
          <a:p>
            <a:pPr algn="ctr"/>
            <a:r>
              <a:rPr lang="en-US" sz="3600" b="1" smtClean="0">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rPr>
              <a:t>Main window of DLL 23</a:t>
            </a:r>
            <a:endParaRPr lang="uk-UA" sz="3600" b="1">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Місце для вмісту 4"/>
          <p:cNvPicPr>
            <a:picLocks noGrp="1" noChangeAspect="1"/>
          </p:cNvPicPr>
          <p:nvPr>
            <p:ph idx="1"/>
          </p:nvPr>
        </p:nvPicPr>
        <p:blipFill>
          <a:blip r:embed="rId2"/>
          <a:stretch>
            <a:fillRect/>
          </a:stretch>
        </p:blipFill>
        <p:spPr>
          <a:xfrm>
            <a:off x="628650" y="1159727"/>
            <a:ext cx="7886700" cy="5196624"/>
          </a:xfrm>
          <a:prstGeom prst="rect">
            <a:avLst/>
          </a:prstGeom>
        </p:spPr>
      </p:pic>
      <p:sp>
        <p:nvSpPr>
          <p:cNvPr id="4" name="Місце для номера слайда 3"/>
          <p:cNvSpPr>
            <a:spLocks noGrp="1"/>
          </p:cNvSpPr>
          <p:nvPr>
            <p:ph type="sldNum" sz="quarter" idx="12"/>
          </p:nvPr>
        </p:nvSpPr>
        <p:spPr/>
        <p:txBody>
          <a:bodyPr/>
          <a:lstStyle/>
          <a:p>
            <a:fld id="{30837FF7-5919-41BF-8DD0-96FAEA1BD99B}" type="slidenum">
              <a:rPr lang="en-US" smtClean="0"/>
              <a:t>16</a:t>
            </a:fld>
            <a:endParaRPr lang="en-US"/>
          </a:p>
        </p:txBody>
      </p:sp>
    </p:spTree>
    <p:extLst>
      <p:ext uri="{BB962C8B-B14F-4D97-AF65-F5344CB8AC3E}">
        <p14:creationId xmlns:p14="http://schemas.microsoft.com/office/powerpoint/2010/main" val="89726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30837FF7-5919-41BF-8DD0-96FAEA1BD99B}" type="slidenum">
              <a:rPr lang="en-US" smtClean="0"/>
              <a:t>17</a:t>
            </a:fld>
            <a:endParaRPr lang="en-US"/>
          </a:p>
        </p:txBody>
      </p:sp>
      <p:sp>
        <p:nvSpPr>
          <p:cNvPr id="3" name="Місце для вмісту 2"/>
          <p:cNvSpPr>
            <a:spLocks noGrp="1"/>
          </p:cNvSpPr>
          <p:nvPr>
            <p:ph idx="1"/>
          </p:nvPr>
        </p:nvSpPr>
        <p:spPr/>
        <p:txBody>
          <a:bodyPr/>
          <a:lstStyle/>
          <a:p>
            <a:endParaRPr lang="uk-UA"/>
          </a:p>
        </p:txBody>
      </p:sp>
      <p:pic>
        <p:nvPicPr>
          <p:cNvPr id="6" name="Рисунок 5"/>
          <p:cNvPicPr>
            <a:picLocks noChangeAspect="1"/>
          </p:cNvPicPr>
          <p:nvPr/>
        </p:nvPicPr>
        <p:blipFill>
          <a:blip r:embed="rId2"/>
          <a:stretch>
            <a:fillRect/>
          </a:stretch>
        </p:blipFill>
        <p:spPr>
          <a:xfrm>
            <a:off x="628650" y="356839"/>
            <a:ext cx="8024696" cy="5820124"/>
          </a:xfrm>
          <a:prstGeom prst="rect">
            <a:avLst/>
          </a:prstGeom>
        </p:spPr>
      </p:pic>
    </p:spTree>
    <p:extLst>
      <p:ext uri="{BB962C8B-B14F-4D97-AF65-F5344CB8AC3E}">
        <p14:creationId xmlns:p14="http://schemas.microsoft.com/office/powerpoint/2010/main" val="333522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45" y="365126"/>
            <a:ext cx="8307659" cy="961869"/>
          </a:xfrm>
        </p:spPr>
        <p:txBody>
          <a:bodyPr>
            <a:noAutofit/>
          </a:bodyPr>
          <a:lstStyle/>
          <a:p>
            <a:r>
              <a:rPr lang="en-US" sz="3200" b="1">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rPr>
              <a:t>we have given a string of </a:t>
            </a:r>
            <a:r>
              <a:rPr lang="en-US" sz="3200" b="1">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rPr>
              <a:t>one </a:t>
            </a:r>
            <a:r>
              <a:rPr lang="en-US" sz="3200" b="1" smtClean="0">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rPr>
              <a:t>character (-) </a:t>
            </a:r>
            <a:r>
              <a:rPr lang="en-US" sz="3200" b="1">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rPr>
              <a:t>which should be at the end</a:t>
            </a:r>
            <a:endParaRPr lang="uk-UA" sz="3200" b="1">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Місце для вмісту 4"/>
          <p:cNvPicPr>
            <a:picLocks noGrp="1" noChangeAspect="1"/>
          </p:cNvPicPr>
          <p:nvPr>
            <p:ph idx="1"/>
          </p:nvPr>
        </p:nvPicPr>
        <p:blipFill>
          <a:blip r:embed="rId2"/>
          <a:stretch>
            <a:fillRect/>
          </a:stretch>
        </p:blipFill>
        <p:spPr>
          <a:xfrm>
            <a:off x="628650" y="1326995"/>
            <a:ext cx="7886700" cy="5029356"/>
          </a:xfrm>
          <a:prstGeom prst="rect">
            <a:avLst/>
          </a:prstGeom>
        </p:spPr>
      </p:pic>
      <p:sp>
        <p:nvSpPr>
          <p:cNvPr id="4" name="Місце для номера слайда 3"/>
          <p:cNvSpPr>
            <a:spLocks noGrp="1"/>
          </p:cNvSpPr>
          <p:nvPr>
            <p:ph type="sldNum" sz="quarter" idx="12"/>
          </p:nvPr>
        </p:nvSpPr>
        <p:spPr/>
        <p:txBody>
          <a:bodyPr/>
          <a:lstStyle/>
          <a:p>
            <a:fld id="{30837FF7-5919-41BF-8DD0-96FAEA1BD99B}" type="slidenum">
              <a:rPr lang="en-US" smtClean="0"/>
              <a:t>18</a:t>
            </a:fld>
            <a:endParaRPr lang="en-US"/>
          </a:p>
        </p:txBody>
      </p:sp>
      <p:pic>
        <p:nvPicPr>
          <p:cNvPr id="6" name="Рисунок 5"/>
          <p:cNvPicPr>
            <a:picLocks noChangeAspect="1"/>
          </p:cNvPicPr>
          <p:nvPr/>
        </p:nvPicPr>
        <p:blipFill>
          <a:blip r:embed="rId3"/>
          <a:stretch>
            <a:fillRect/>
          </a:stretch>
        </p:blipFill>
        <p:spPr>
          <a:xfrm>
            <a:off x="4946728" y="2814986"/>
            <a:ext cx="3568622" cy="2883287"/>
          </a:xfrm>
          <a:prstGeom prst="rect">
            <a:avLst/>
          </a:prstGeom>
        </p:spPr>
      </p:pic>
    </p:spTree>
    <p:extLst>
      <p:ext uri="{BB962C8B-B14F-4D97-AF65-F5344CB8AC3E}">
        <p14:creationId xmlns:p14="http://schemas.microsoft.com/office/powerpoint/2010/main" val="347271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27333"/>
          </a:xfrm>
        </p:spPr>
        <p:txBody>
          <a:bodyPr>
            <a:normAutofit/>
          </a:bodyPr>
          <a:lstStyle/>
          <a:p>
            <a:pPr algn="ctr"/>
            <a:r>
              <a:rPr lang="en-US" sz="3200" b="1" smtClean="0">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rPr>
              <a:t>Entry Profile</a:t>
            </a:r>
            <a:endParaRPr lang="uk-UA" sz="3200" b="1">
              <a:solidFill>
                <a:srgbClr val="1F548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Місце для вмісту 2"/>
          <p:cNvSpPr>
            <a:spLocks noGrp="1"/>
          </p:cNvSpPr>
          <p:nvPr>
            <p:ph idx="1"/>
          </p:nvPr>
        </p:nvSpPr>
        <p:spPr>
          <a:xfrm>
            <a:off x="628650" y="1126273"/>
            <a:ext cx="7886700" cy="5050690"/>
          </a:xfrm>
        </p:spPr>
        <p:txBody>
          <a:bodyPr>
            <a:normAutofit fontScale="47500" lnSpcReduction="20000"/>
          </a:bodyPr>
          <a:lstStyle/>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The mode is activated by clicking the menu “Sample” after which the dialog box appears. The dialog box has two tabs “Headword” and “Entry”. In first the user can choose headword parameters by which the entries are to be selected:</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smtClean="0">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 Headword variants: lemma, masculine, feminine, regional variant, not defined. </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2. Headword structure: word, collocation, morpheme, not defined. </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3. Headword type:</a:t>
            </a:r>
            <a:r>
              <a:rPr lang="en-US" sz="3600" b="1">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foreign word, abbreviation, acronym, not defined. </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4. Homonymy: yes (≥1) / no (0). </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360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second tab is intended for selecting the entries which correspond to definition / collocation parameters: </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5</a:t>
            </a:r>
            <a:r>
              <a:rPr lang="en-US" sz="360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 Number of definitions: numerical value and additional options (&gt;, ≥</a:t>
            </a:r>
            <a:r>
              <a:rPr lang="uk-UA" sz="3600">
                <a:latin typeface="Arial Unicode MS" panose="020B0604020202020204" pitchFamily="34" charset="-128"/>
                <a:ea typeface="Arial Unicode MS" panose="020B0604020202020204" pitchFamily="34" charset="-128"/>
                <a:cs typeface="Arial Unicode MS" panose="020B0604020202020204" pitchFamily="34" charset="-128"/>
              </a:rPr>
              <a:t>, = ≤, </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&lt;).</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smtClean="0">
                <a:latin typeface="Arial Unicode MS" panose="020B0604020202020204" pitchFamily="34" charset="-128"/>
                <a:ea typeface="Arial Unicode MS" panose="020B0604020202020204" pitchFamily="34" charset="-128"/>
                <a:cs typeface="Arial Unicode MS" panose="020B0604020202020204" pitchFamily="34" charset="-128"/>
              </a:rPr>
              <a:t>6.</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 Number of collocations “Noun + Adj.”: numerical value and additional options</a:t>
            </a:r>
            <a:br>
              <a:rPr lang="en-US" sz="3600">
                <a:latin typeface="Arial Unicode MS" panose="020B0604020202020204" pitchFamily="34" charset="-128"/>
                <a:ea typeface="Arial Unicode MS" panose="020B0604020202020204" pitchFamily="34" charset="-128"/>
                <a:cs typeface="Arial Unicode MS" panose="020B0604020202020204" pitchFamily="34" charset="-128"/>
              </a:rPr>
            </a:br>
            <a:r>
              <a:rPr lang="en-US" sz="3600">
                <a:latin typeface="Arial Unicode MS" panose="020B0604020202020204" pitchFamily="34" charset="-128"/>
                <a:ea typeface="Arial Unicode MS" panose="020B0604020202020204" pitchFamily="34" charset="-128"/>
                <a:cs typeface="Arial Unicode MS" panose="020B0604020202020204" pitchFamily="34" charset="-128"/>
              </a:rPr>
              <a:t>(&gt;, ≥</a:t>
            </a:r>
            <a:r>
              <a:rPr lang="uk-UA" sz="3600">
                <a:latin typeface="Arial Unicode MS" panose="020B0604020202020204" pitchFamily="34" charset="-128"/>
                <a:ea typeface="Arial Unicode MS" panose="020B0604020202020204" pitchFamily="34" charset="-128"/>
                <a:cs typeface="Arial Unicode MS" panose="020B0604020202020204" pitchFamily="34" charset="-128"/>
              </a:rPr>
              <a:t>, = ≤, </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&lt;).</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7</a:t>
            </a:r>
            <a:r>
              <a:rPr lang="en-US" sz="360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 Number of collocations of other types: numerical value and additional options</a:t>
            </a:r>
            <a:br>
              <a:rPr lang="en-US" sz="3600">
                <a:latin typeface="Arial Unicode MS" panose="020B0604020202020204" pitchFamily="34" charset="-128"/>
                <a:ea typeface="Arial Unicode MS" panose="020B0604020202020204" pitchFamily="34" charset="-128"/>
                <a:cs typeface="Arial Unicode MS" panose="020B0604020202020204" pitchFamily="34" charset="-128"/>
              </a:rPr>
            </a:br>
            <a:r>
              <a:rPr lang="en-US" sz="3600">
                <a:latin typeface="Arial Unicode MS" panose="020B0604020202020204" pitchFamily="34" charset="-128"/>
                <a:ea typeface="Arial Unicode MS" panose="020B0604020202020204" pitchFamily="34" charset="-128"/>
                <a:cs typeface="Arial Unicode MS" panose="020B0604020202020204" pitchFamily="34" charset="-128"/>
              </a:rPr>
              <a:t>(&gt;, ≥</a:t>
            </a:r>
            <a:r>
              <a:rPr lang="uk-UA" sz="3600">
                <a:latin typeface="Arial Unicode MS" panose="020B0604020202020204" pitchFamily="34" charset="-128"/>
                <a:ea typeface="Arial Unicode MS" panose="020B0604020202020204" pitchFamily="34" charset="-128"/>
                <a:cs typeface="Arial Unicode MS" panose="020B0604020202020204" pitchFamily="34" charset="-128"/>
              </a:rPr>
              <a:t>, = ≤, </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&lt;).</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600">
                <a:latin typeface="Arial Unicode MS" panose="020B0604020202020204" pitchFamily="34" charset="-128"/>
                <a:ea typeface="Arial Unicode MS" panose="020B0604020202020204" pitchFamily="34" charset="-128"/>
                <a:cs typeface="Arial Unicode MS" panose="020B0604020202020204" pitchFamily="34" charset="-128"/>
              </a:rPr>
              <a:t>8</a:t>
            </a:r>
            <a:r>
              <a:rPr lang="en-US" sz="360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 Number of cross-reference: numerical value and additional options (&gt;, ≥</a:t>
            </a:r>
            <a:r>
              <a:rPr lang="uk-UA" sz="3600">
                <a:latin typeface="Arial Unicode MS" panose="020B0604020202020204" pitchFamily="34" charset="-128"/>
                <a:ea typeface="Arial Unicode MS" panose="020B0604020202020204" pitchFamily="34" charset="-128"/>
                <a:cs typeface="Arial Unicode MS" panose="020B0604020202020204" pitchFamily="34" charset="-128"/>
              </a:rPr>
              <a:t>, = ≤, </a:t>
            </a:r>
            <a:r>
              <a:rPr lang="en-US" sz="3600">
                <a:latin typeface="Arial Unicode MS" panose="020B0604020202020204" pitchFamily="34" charset="-128"/>
                <a:ea typeface="Arial Unicode MS" panose="020B0604020202020204" pitchFamily="34" charset="-128"/>
                <a:cs typeface="Arial Unicode MS" panose="020B0604020202020204" pitchFamily="34" charset="-128"/>
              </a:rPr>
              <a:t>&lt;).</a:t>
            </a:r>
            <a:endParaRPr lang="uk-UA" sz="360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uk-UA"/>
          </a:p>
        </p:txBody>
      </p:sp>
      <p:sp>
        <p:nvSpPr>
          <p:cNvPr id="4" name="Місце для номера слайда 3"/>
          <p:cNvSpPr>
            <a:spLocks noGrp="1"/>
          </p:cNvSpPr>
          <p:nvPr>
            <p:ph type="sldNum" sz="quarter" idx="12"/>
          </p:nvPr>
        </p:nvSpPr>
        <p:spPr/>
        <p:txBody>
          <a:bodyPr/>
          <a:lstStyle/>
          <a:p>
            <a:fld id="{30837FF7-5919-41BF-8DD0-96FAEA1BD99B}" type="slidenum">
              <a:rPr lang="en-US" smtClean="0"/>
              <a:t>19</a:t>
            </a:fld>
            <a:endParaRPr lang="en-US"/>
          </a:p>
        </p:txBody>
      </p:sp>
    </p:spTree>
    <p:extLst>
      <p:ext uri="{BB962C8B-B14F-4D97-AF65-F5344CB8AC3E}">
        <p14:creationId xmlns:p14="http://schemas.microsoft.com/office/powerpoint/2010/main" val="80137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Introduction</a:t>
            </a:r>
            <a:endParaRPr lang="ru-RU" sz="3600" dirty="0">
              <a:solidFill>
                <a:srgbClr val="C00000"/>
              </a:solidFill>
            </a:endParaRPr>
          </a:p>
        </p:txBody>
      </p:sp>
      <p:sp>
        <p:nvSpPr>
          <p:cNvPr id="8" name="Прямоугольник 7"/>
          <p:cNvSpPr/>
          <p:nvPr/>
        </p:nvSpPr>
        <p:spPr>
          <a:xfrm>
            <a:off x="808891" y="2768314"/>
            <a:ext cx="7666894" cy="1569660"/>
          </a:xfrm>
          <a:prstGeom prst="rect">
            <a:avLst/>
          </a:prstGeom>
        </p:spPr>
        <p:txBody>
          <a:bodyPr wrap="square">
            <a:spAutoFit/>
          </a:bodyPr>
          <a:lstStyle/>
          <a:p>
            <a:pPr algn="just"/>
            <a:r>
              <a:rPr lang="en-US" sz="2400" b="1" dirty="0" smtClean="0">
                <a:solidFill>
                  <a:srgbClr val="FF0000"/>
                </a:solidFill>
                <a:latin typeface="Arial" pitchFamily="34" charset="0"/>
                <a:cs typeface="Arial" pitchFamily="34" charset="0"/>
              </a:rPr>
              <a:t>Research </a:t>
            </a:r>
            <a:r>
              <a:rPr lang="en-US" sz="2400" b="1" dirty="0">
                <a:solidFill>
                  <a:srgbClr val="FF0000"/>
                </a:solidFill>
                <a:latin typeface="Arial" pitchFamily="34" charset="0"/>
                <a:cs typeface="Arial" pitchFamily="34" charset="0"/>
              </a:rPr>
              <a:t>area </a:t>
            </a:r>
            <a:r>
              <a:rPr lang="en-US" sz="2400" dirty="0">
                <a:solidFill>
                  <a:srgbClr val="1F5480"/>
                </a:solidFill>
                <a:latin typeface="Arial" pitchFamily="34" charset="0"/>
                <a:cs typeface="Arial" pitchFamily="34" charset="0"/>
              </a:rPr>
              <a:t>that studies the problems of applying computer science methods for </a:t>
            </a:r>
            <a:r>
              <a:rPr lang="en-US" sz="2400" dirty="0" smtClean="0">
                <a:solidFill>
                  <a:srgbClr val="1F5480"/>
                </a:solidFill>
                <a:latin typeface="Arial" pitchFamily="34" charset="0"/>
                <a:cs typeface="Arial" pitchFamily="34" charset="0"/>
              </a:rPr>
              <a:t>building </a:t>
            </a:r>
            <a:r>
              <a:rPr lang="en-US" sz="2400" dirty="0">
                <a:solidFill>
                  <a:srgbClr val="1F5480"/>
                </a:solidFill>
                <a:latin typeface="Arial" pitchFamily="34" charset="0"/>
                <a:cs typeface="Arial" pitchFamily="34" charset="0"/>
              </a:rPr>
              <a:t>a wide range of </a:t>
            </a:r>
            <a:r>
              <a:rPr lang="en-US" sz="2400" dirty="0" smtClean="0">
                <a:solidFill>
                  <a:srgbClr val="1F5480"/>
                </a:solidFill>
                <a:latin typeface="Arial" pitchFamily="34" charset="0"/>
                <a:cs typeface="Arial" pitchFamily="34" charset="0"/>
              </a:rPr>
              <a:t> systems to create, support and work with lexicographic resources in digital environment.</a:t>
            </a:r>
            <a:endParaRPr lang="ru-RU" sz="2400" dirty="0">
              <a:solidFill>
                <a:srgbClr val="1F5480"/>
              </a:solidFill>
              <a:latin typeface="Arial" pitchFamily="34" charset="0"/>
              <a:cs typeface="Arial" pitchFamily="34" charset="0"/>
            </a:endParaRPr>
          </a:p>
        </p:txBody>
      </p:sp>
      <p:sp>
        <p:nvSpPr>
          <p:cNvPr id="9" name="Прямоугольник 8"/>
          <p:cNvSpPr/>
          <p:nvPr/>
        </p:nvSpPr>
        <p:spPr>
          <a:xfrm>
            <a:off x="808891" y="4831799"/>
            <a:ext cx="7408984" cy="1200329"/>
          </a:xfrm>
          <a:prstGeom prst="rect">
            <a:avLst/>
          </a:prstGeom>
        </p:spPr>
        <p:txBody>
          <a:bodyPr wrap="square">
            <a:spAutoFit/>
          </a:bodyPr>
          <a:lstStyle/>
          <a:p>
            <a:pPr algn="just"/>
            <a:r>
              <a:rPr lang="en-US" sz="2400" dirty="0" smtClean="0">
                <a:solidFill>
                  <a:srgbClr val="1F5480"/>
                </a:solidFill>
                <a:latin typeface="Arial" pitchFamily="34" charset="0"/>
                <a:cs typeface="Arial" pitchFamily="34" charset="0"/>
              </a:rPr>
              <a:t>A </a:t>
            </a:r>
            <a:r>
              <a:rPr lang="en-US" sz="2400" b="1" dirty="0">
                <a:solidFill>
                  <a:srgbClr val="FF0000"/>
                </a:solidFill>
                <a:latin typeface="Arial" pitchFamily="34" charset="0"/>
                <a:cs typeface="Arial" pitchFamily="34" charset="0"/>
              </a:rPr>
              <a:t>branch of computer industry</a:t>
            </a:r>
            <a:r>
              <a:rPr lang="en-US" sz="2400" dirty="0">
                <a:solidFill>
                  <a:srgbClr val="1F5480"/>
                </a:solidFill>
                <a:latin typeface="Arial" pitchFamily="34" charset="0"/>
                <a:cs typeface="Arial" pitchFamily="34" charset="0"/>
              </a:rPr>
              <a:t> that </a:t>
            </a:r>
            <a:r>
              <a:rPr lang="en-US" sz="2400" dirty="0" smtClean="0">
                <a:solidFill>
                  <a:srgbClr val="1F5480"/>
                </a:solidFill>
                <a:latin typeface="Arial" pitchFamily="34" charset="0"/>
                <a:cs typeface="Arial" pitchFamily="34" charset="0"/>
              </a:rPr>
              <a:t>develops the systems based on lexicographic description </a:t>
            </a:r>
            <a:r>
              <a:rPr lang="en-US" sz="2400" dirty="0">
                <a:solidFill>
                  <a:srgbClr val="1F5480"/>
                </a:solidFill>
                <a:latin typeface="Arial" pitchFamily="34" charset="0"/>
                <a:cs typeface="Arial" pitchFamily="34" charset="0"/>
              </a:rPr>
              <a:t>as </a:t>
            </a:r>
            <a:r>
              <a:rPr lang="en-US" sz="2400" dirty="0" smtClean="0">
                <a:solidFill>
                  <a:srgbClr val="1F5480"/>
                </a:solidFill>
                <a:latin typeface="Arial" pitchFamily="34" charset="0"/>
                <a:cs typeface="Arial" pitchFamily="34" charset="0"/>
              </a:rPr>
              <a:t>an </a:t>
            </a:r>
            <a:r>
              <a:rPr lang="en-US" sz="2400" dirty="0">
                <a:solidFill>
                  <a:srgbClr val="1F5480"/>
                </a:solidFill>
                <a:latin typeface="Arial" pitchFamily="34" charset="0"/>
                <a:cs typeface="Arial" pitchFamily="34" charset="0"/>
              </a:rPr>
              <a:t>efficient </a:t>
            </a:r>
            <a:r>
              <a:rPr lang="en-US" sz="2400" dirty="0" smtClean="0">
                <a:solidFill>
                  <a:srgbClr val="1F5480"/>
                </a:solidFill>
                <a:latin typeface="Arial" pitchFamily="34" charset="0"/>
                <a:cs typeface="Arial" pitchFamily="34" charset="0"/>
              </a:rPr>
              <a:t>way </a:t>
            </a:r>
            <a:r>
              <a:rPr lang="en-US" sz="2400" dirty="0">
                <a:solidFill>
                  <a:srgbClr val="1F5480"/>
                </a:solidFill>
                <a:latin typeface="Arial" pitchFamily="34" charset="0"/>
                <a:cs typeface="Arial" pitchFamily="34" charset="0"/>
              </a:rPr>
              <a:t>to obtain and </a:t>
            </a:r>
            <a:r>
              <a:rPr lang="en-US" sz="2400" dirty="0" smtClean="0">
                <a:solidFill>
                  <a:srgbClr val="1F5480"/>
                </a:solidFill>
                <a:latin typeface="Arial" pitchFamily="34" charset="0"/>
                <a:cs typeface="Arial" pitchFamily="34" charset="0"/>
              </a:rPr>
              <a:t>transfer knowledge.</a:t>
            </a:r>
            <a:endParaRPr lang="ru-RU" sz="2400" dirty="0">
              <a:solidFill>
                <a:srgbClr val="1F5480"/>
              </a:solidFill>
              <a:latin typeface="Arial" pitchFamily="34" charset="0"/>
              <a:cs typeface="Arial" pitchFamily="34" charset="0"/>
            </a:endParaRPr>
          </a:p>
        </p:txBody>
      </p:sp>
      <p:sp>
        <p:nvSpPr>
          <p:cNvPr id="10" name="TextBox 9"/>
          <p:cNvSpPr txBox="1"/>
          <p:nvPr/>
        </p:nvSpPr>
        <p:spPr>
          <a:xfrm>
            <a:off x="808891" y="1488830"/>
            <a:ext cx="7408984" cy="830997"/>
          </a:xfrm>
          <a:prstGeom prst="rect">
            <a:avLst/>
          </a:prstGeom>
          <a:noFill/>
        </p:spPr>
        <p:txBody>
          <a:bodyPr wrap="square" rtlCol="0">
            <a:spAutoFit/>
          </a:bodyPr>
          <a:lstStyle/>
          <a:p>
            <a:pPr algn="just"/>
            <a:r>
              <a:rPr lang="en-US" sz="2400" b="1" dirty="0" smtClean="0">
                <a:solidFill>
                  <a:srgbClr val="FF0000"/>
                </a:solidFill>
                <a:latin typeface="Arial" pitchFamily="34" charset="0"/>
                <a:cs typeface="Arial" pitchFamily="34" charset="0"/>
              </a:rPr>
              <a:t>Computer lexicography</a:t>
            </a:r>
            <a:r>
              <a:rPr lang="en-US" sz="2400" dirty="0" smtClean="0">
                <a:solidFill>
                  <a:srgbClr val="1F5480"/>
                </a:solidFill>
                <a:latin typeface="Arial" pitchFamily="34" charset="0"/>
                <a:cs typeface="Arial" pitchFamily="34" charset="0"/>
              </a:rPr>
              <a:t> appeared </a:t>
            </a:r>
            <a:r>
              <a:rPr lang="en-US" sz="2400" dirty="0">
                <a:solidFill>
                  <a:srgbClr val="1F5480"/>
                </a:solidFill>
                <a:latin typeface="Arial" pitchFamily="34" charset="0"/>
                <a:cs typeface="Arial" pitchFamily="34" charset="0"/>
              </a:rPr>
              <a:t>intersection of linguistics and computer </a:t>
            </a:r>
            <a:r>
              <a:rPr lang="en-US" sz="2400" dirty="0" smtClean="0">
                <a:solidFill>
                  <a:srgbClr val="1F5480"/>
                </a:solidFill>
                <a:latin typeface="Arial" pitchFamily="34" charset="0"/>
                <a:cs typeface="Arial" pitchFamily="34" charset="0"/>
              </a:rPr>
              <a:t>science.</a:t>
            </a:r>
            <a:endParaRPr lang="ru-RU" sz="2400" dirty="0">
              <a:solidFill>
                <a:srgbClr val="1F5480"/>
              </a:solidFill>
              <a:latin typeface="Arial" pitchFamily="34" charset="0"/>
              <a:cs typeface="Arial" pitchFamily="34" charset="0"/>
            </a:endParaRPr>
          </a:p>
        </p:txBody>
      </p:sp>
      <p:sp>
        <p:nvSpPr>
          <p:cNvPr id="11" name="Номер слайда 10"/>
          <p:cNvSpPr>
            <a:spLocks noGrp="1"/>
          </p:cNvSpPr>
          <p:nvPr>
            <p:ph type="sldNum" sz="quarter" idx="12"/>
          </p:nvPr>
        </p:nvSpPr>
        <p:spPr/>
        <p:txBody>
          <a:bodyPr/>
          <a:lstStyle/>
          <a:p>
            <a:fld id="{30837FF7-5919-41BF-8DD0-96FAEA1BD99B}" type="slidenum">
              <a:rPr lang="en-US" sz="2800" b="1" smtClean="0">
                <a:solidFill>
                  <a:srgbClr val="1F5480"/>
                </a:solidFill>
              </a:rPr>
              <a:t>2</a:t>
            </a:fld>
            <a:endParaRPr lang="en-US" sz="2800" b="1" dirty="0">
              <a:solidFill>
                <a:srgbClr val="1F5480"/>
              </a:solidFill>
            </a:endParaRPr>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Entry profile</a:t>
            </a:r>
            <a:endParaRPr lang="uk-UA"/>
          </a:p>
        </p:txBody>
      </p:sp>
      <p:sp>
        <p:nvSpPr>
          <p:cNvPr id="4" name="Місце для номера слайда 3"/>
          <p:cNvSpPr>
            <a:spLocks noGrp="1"/>
          </p:cNvSpPr>
          <p:nvPr>
            <p:ph type="sldNum" sz="quarter" idx="12"/>
          </p:nvPr>
        </p:nvSpPr>
        <p:spPr/>
        <p:txBody>
          <a:bodyPr/>
          <a:lstStyle/>
          <a:p>
            <a:fld id="{30837FF7-5919-41BF-8DD0-96FAEA1BD99B}" type="slidenum">
              <a:rPr lang="en-US" smtClean="0"/>
              <a:t>20</a:t>
            </a:fld>
            <a:endParaRPr lang="en-US"/>
          </a:p>
        </p:txBody>
      </p:sp>
      <p:pic>
        <p:nvPicPr>
          <p:cNvPr id="7" name="Місце для вмісту 6"/>
          <p:cNvPicPr>
            <a:picLocks noGrp="1" noChangeAspect="1"/>
          </p:cNvPicPr>
          <p:nvPr>
            <p:ph idx="1"/>
          </p:nvPr>
        </p:nvPicPr>
        <p:blipFill>
          <a:blip r:embed="rId2"/>
          <a:stretch>
            <a:fillRect/>
          </a:stretch>
        </p:blipFill>
        <p:spPr>
          <a:xfrm>
            <a:off x="628650" y="1690689"/>
            <a:ext cx="5671006" cy="4351338"/>
          </a:xfrm>
          <a:prstGeom prst="rect">
            <a:avLst/>
          </a:prstGeom>
        </p:spPr>
      </p:pic>
    </p:spTree>
    <p:extLst>
      <p:ext uri="{BB962C8B-B14F-4D97-AF65-F5344CB8AC3E}">
        <p14:creationId xmlns:p14="http://schemas.microsoft.com/office/powerpoint/2010/main" val="163620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16542"/>
          </a:xfrm>
        </p:spPr>
        <p:txBody>
          <a:bodyPr/>
          <a:lstStyle/>
          <a:p>
            <a:r>
              <a:rPr lang="en-US" smtClean="0"/>
              <a:t>Entry profile</a:t>
            </a:r>
            <a:endParaRPr lang="uk-UA"/>
          </a:p>
        </p:txBody>
      </p:sp>
      <p:pic>
        <p:nvPicPr>
          <p:cNvPr id="5" name="Місце для вмісту 4"/>
          <p:cNvPicPr>
            <a:picLocks noGrp="1" noChangeAspect="1"/>
          </p:cNvPicPr>
          <p:nvPr>
            <p:ph idx="1"/>
          </p:nvPr>
        </p:nvPicPr>
        <p:blipFill>
          <a:blip r:embed="rId2"/>
          <a:stretch>
            <a:fillRect/>
          </a:stretch>
        </p:blipFill>
        <p:spPr>
          <a:xfrm>
            <a:off x="757237" y="1081669"/>
            <a:ext cx="7629525" cy="4986550"/>
          </a:xfrm>
          <a:prstGeom prst="rect">
            <a:avLst/>
          </a:prstGeom>
        </p:spPr>
      </p:pic>
      <p:sp>
        <p:nvSpPr>
          <p:cNvPr id="4" name="Місце для номера слайда 3"/>
          <p:cNvSpPr>
            <a:spLocks noGrp="1"/>
          </p:cNvSpPr>
          <p:nvPr>
            <p:ph type="sldNum" sz="quarter" idx="12"/>
          </p:nvPr>
        </p:nvSpPr>
        <p:spPr/>
        <p:txBody>
          <a:bodyPr/>
          <a:lstStyle/>
          <a:p>
            <a:fld id="{30837FF7-5919-41BF-8DD0-96FAEA1BD99B}" type="slidenum">
              <a:rPr lang="en-US" smtClean="0"/>
              <a:t>21</a:t>
            </a:fld>
            <a:endParaRPr lang="en-US"/>
          </a:p>
        </p:txBody>
      </p:sp>
    </p:spTree>
    <p:extLst>
      <p:ext uri="{BB962C8B-B14F-4D97-AF65-F5344CB8AC3E}">
        <p14:creationId xmlns:p14="http://schemas.microsoft.com/office/powerpoint/2010/main" val="266029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72659"/>
          </a:xfrm>
        </p:spPr>
        <p:txBody>
          <a:bodyPr>
            <a:normAutofit fontScale="90000"/>
          </a:bodyPr>
          <a:lstStyle/>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Let’s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make a sample of 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words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borrowed</a:t>
            </a:r>
            <a:b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from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other languages. As a result, 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laboratory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selected</a:t>
            </a:r>
            <a:b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313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units from DLE 23 </a:t>
            </a:r>
            <a:endParaRPr lang="uk-UA"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Місце для вмісту 4"/>
          <p:cNvPicPr>
            <a:picLocks noGrp="1" noChangeAspect="1"/>
          </p:cNvPicPr>
          <p:nvPr>
            <p:ph idx="1"/>
          </p:nvPr>
        </p:nvPicPr>
        <p:blipFill>
          <a:blip r:embed="rId2"/>
          <a:stretch>
            <a:fillRect/>
          </a:stretch>
        </p:blipFill>
        <p:spPr>
          <a:xfrm>
            <a:off x="628650" y="1237785"/>
            <a:ext cx="7886700" cy="4643010"/>
          </a:xfrm>
          <a:prstGeom prst="rect">
            <a:avLst/>
          </a:prstGeom>
        </p:spPr>
      </p:pic>
      <p:sp>
        <p:nvSpPr>
          <p:cNvPr id="4" name="Місце для номера слайда 3"/>
          <p:cNvSpPr>
            <a:spLocks noGrp="1"/>
          </p:cNvSpPr>
          <p:nvPr>
            <p:ph type="sldNum" sz="quarter" idx="12"/>
          </p:nvPr>
        </p:nvSpPr>
        <p:spPr/>
        <p:txBody>
          <a:bodyPr/>
          <a:lstStyle/>
          <a:p>
            <a:fld id="{30837FF7-5919-41BF-8DD0-96FAEA1BD99B}" type="slidenum">
              <a:rPr lang="en-US" smtClean="0"/>
              <a:t>22</a:t>
            </a:fld>
            <a:endParaRPr lang="en-US"/>
          </a:p>
        </p:txBody>
      </p:sp>
    </p:spTree>
    <p:extLst>
      <p:ext uri="{BB962C8B-B14F-4D97-AF65-F5344CB8AC3E}">
        <p14:creationId xmlns:p14="http://schemas.microsoft.com/office/powerpoint/2010/main" val="426354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a:latin typeface="Arial Unicode MS" panose="020B0604020202020204" pitchFamily="34" charset="-128"/>
                <a:ea typeface="Arial Unicode MS" panose="020B0604020202020204" pitchFamily="34" charset="-128"/>
                <a:cs typeface="Arial Unicode MS" panose="020B0604020202020204" pitchFamily="34" charset="-128"/>
              </a:rPr>
              <a:t>We may want to know the availability of monosemantic words among those selected in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example.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The total of the words in the sample is 231.</a:t>
            </a:r>
            <a:endParaRPr lang="uk-UA"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Місце для вмісту 4"/>
          <p:cNvPicPr>
            <a:picLocks noGrp="1" noChangeAspect="1"/>
          </p:cNvPicPr>
          <p:nvPr>
            <p:ph idx="1"/>
          </p:nvPr>
        </p:nvPicPr>
        <p:blipFill>
          <a:blip r:embed="rId2"/>
          <a:stretch>
            <a:fillRect/>
          </a:stretch>
        </p:blipFill>
        <p:spPr>
          <a:xfrm>
            <a:off x="628650" y="1550020"/>
            <a:ext cx="7886700" cy="4402819"/>
          </a:xfrm>
          <a:prstGeom prst="rect">
            <a:avLst/>
          </a:prstGeom>
        </p:spPr>
      </p:pic>
      <p:sp>
        <p:nvSpPr>
          <p:cNvPr id="4" name="Місце для номера слайда 3"/>
          <p:cNvSpPr>
            <a:spLocks noGrp="1"/>
          </p:cNvSpPr>
          <p:nvPr>
            <p:ph type="sldNum" sz="quarter" idx="12"/>
          </p:nvPr>
        </p:nvSpPr>
        <p:spPr/>
        <p:txBody>
          <a:bodyPr/>
          <a:lstStyle/>
          <a:p>
            <a:fld id="{30837FF7-5919-41BF-8DD0-96FAEA1BD99B}" type="slidenum">
              <a:rPr lang="en-US" smtClean="0"/>
              <a:t>23</a:t>
            </a:fld>
            <a:endParaRPr lang="en-US"/>
          </a:p>
        </p:txBody>
      </p:sp>
    </p:spTree>
    <p:extLst>
      <p:ext uri="{BB962C8B-B14F-4D97-AF65-F5344CB8AC3E}">
        <p14:creationId xmlns:p14="http://schemas.microsoft.com/office/powerpoint/2010/main" val="61456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38484"/>
          </a:xfrm>
        </p:spPr>
        <p:txBody>
          <a:bodyPr>
            <a:normAutofit/>
          </a:bodyPr>
          <a:lstStyle/>
          <a:p>
            <a:r>
              <a:rPr lang="en-US" sz="3200" smtClean="0">
                <a:latin typeface="Arial Unicode MS" panose="020B0604020202020204" pitchFamily="34" charset="-128"/>
                <a:ea typeface="Arial Unicode MS" panose="020B0604020202020204" pitchFamily="34" charset="-128"/>
                <a:cs typeface="Arial Unicode MS" panose="020B0604020202020204" pitchFamily="34" charset="-128"/>
              </a:rPr>
              <a:t>Full-text search (Que siente)</a:t>
            </a:r>
            <a:endParaRPr lang="uk-UA" sz="32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Місце для номера слайда 3"/>
          <p:cNvSpPr>
            <a:spLocks noGrp="1"/>
          </p:cNvSpPr>
          <p:nvPr>
            <p:ph type="sldNum" sz="quarter" idx="12"/>
          </p:nvPr>
        </p:nvSpPr>
        <p:spPr/>
        <p:txBody>
          <a:bodyPr/>
          <a:lstStyle/>
          <a:p>
            <a:fld id="{30837FF7-5919-41BF-8DD0-96FAEA1BD99B}" type="slidenum">
              <a:rPr lang="en-US" smtClean="0"/>
              <a:t>24</a:t>
            </a:fld>
            <a:endParaRPr lang="en-US"/>
          </a:p>
        </p:txBody>
      </p:sp>
      <p:pic>
        <p:nvPicPr>
          <p:cNvPr id="5" name="Місце для вмісту 4"/>
          <p:cNvPicPr>
            <a:picLocks noGrp="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46410" y="1159727"/>
            <a:ext cx="7968939" cy="5017236"/>
          </a:xfrm>
          <a:prstGeom prst="rect">
            <a:avLst/>
          </a:prstGeom>
        </p:spPr>
      </p:pic>
    </p:spTree>
    <p:extLst>
      <p:ext uri="{BB962C8B-B14F-4D97-AF65-F5344CB8AC3E}">
        <p14:creationId xmlns:p14="http://schemas.microsoft.com/office/powerpoint/2010/main" val="375478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400" b="1" smtClean="0">
                <a:solidFill>
                  <a:schemeClr val="tx2"/>
                </a:solidFill>
              </a:rPr>
              <a:t>25</a:t>
            </a:fld>
            <a:endParaRPr lang="en-US" sz="2400" b="1" dirty="0">
              <a:solidFill>
                <a:schemeClr val="tx2"/>
              </a:solidFill>
            </a:endParaRPr>
          </a:p>
        </p:txBody>
      </p:sp>
      <p:sp>
        <p:nvSpPr>
          <p:cNvPr id="5"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Future works</a:t>
            </a:r>
            <a:endParaRPr lang="ru-RU" sz="3600" dirty="0">
              <a:solidFill>
                <a:srgbClr val="C00000"/>
              </a:solidFill>
            </a:endParaRPr>
          </a:p>
        </p:txBody>
      </p:sp>
      <p:sp>
        <p:nvSpPr>
          <p:cNvPr id="6" name="Прямоугольник 5"/>
          <p:cNvSpPr/>
          <p:nvPr/>
        </p:nvSpPr>
        <p:spPr>
          <a:xfrm>
            <a:off x="797170" y="1696702"/>
            <a:ext cx="7303477" cy="1107996"/>
          </a:xfrm>
          <a:prstGeom prst="rect">
            <a:avLst/>
          </a:prstGeom>
        </p:spPr>
        <p:txBody>
          <a:bodyPr wrap="square">
            <a:spAutoFit/>
          </a:bodyPr>
          <a:lstStyle/>
          <a:p>
            <a:pPr algn="just"/>
            <a:r>
              <a:rPr lang="en-US" sz="2200" dirty="0">
                <a:solidFill>
                  <a:schemeClr val="tx2"/>
                </a:solidFill>
                <a:latin typeface="Arial" pitchFamily="34" charset="0"/>
                <a:cs typeface="Arial" pitchFamily="34" charset="0"/>
              </a:rPr>
              <a:t>In final version of VLL DLE 23 the structural profile of dictionary entry will be determined by all the structural elements of the conceptual model. </a:t>
            </a:r>
            <a:endParaRPr lang="ru-RU" sz="2200" dirty="0">
              <a:solidFill>
                <a:schemeClr val="tx2"/>
              </a:solidFill>
              <a:latin typeface="Arial" pitchFamily="34" charset="0"/>
              <a:cs typeface="Arial" pitchFamily="34" charset="0"/>
            </a:endParaRPr>
          </a:p>
        </p:txBody>
      </p:sp>
      <p:sp>
        <p:nvSpPr>
          <p:cNvPr id="7" name="Прямоугольник 6"/>
          <p:cNvSpPr/>
          <p:nvPr/>
        </p:nvSpPr>
        <p:spPr>
          <a:xfrm>
            <a:off x="797170" y="3070701"/>
            <a:ext cx="7303478" cy="769441"/>
          </a:xfrm>
          <a:prstGeom prst="rect">
            <a:avLst/>
          </a:prstGeom>
        </p:spPr>
        <p:txBody>
          <a:bodyPr wrap="square">
            <a:spAutoFit/>
          </a:bodyPr>
          <a:lstStyle/>
          <a:p>
            <a:pPr algn="just"/>
            <a:r>
              <a:rPr lang="en-US" sz="2200" dirty="0">
                <a:solidFill>
                  <a:schemeClr val="tx2"/>
                </a:solidFill>
                <a:latin typeface="Arial" pitchFamily="34" charset="0"/>
                <a:cs typeface="Arial" pitchFamily="34" charset="0"/>
              </a:rPr>
              <a:t>The user will be able to select the entries by indicating obligatory presence or absence of a structural element.</a:t>
            </a:r>
            <a:endParaRPr lang="ru-RU" sz="2200" dirty="0">
              <a:solidFill>
                <a:schemeClr val="tx2"/>
              </a:solidFill>
              <a:latin typeface="Arial" pitchFamily="34" charset="0"/>
              <a:cs typeface="Arial" pitchFamily="34" charset="0"/>
            </a:endParaRPr>
          </a:p>
        </p:txBody>
      </p:sp>
      <p:sp>
        <p:nvSpPr>
          <p:cNvPr id="8" name="Прямоугольник 7"/>
          <p:cNvSpPr/>
          <p:nvPr/>
        </p:nvSpPr>
        <p:spPr>
          <a:xfrm>
            <a:off x="797169" y="3992964"/>
            <a:ext cx="7162800" cy="769441"/>
          </a:xfrm>
          <a:prstGeom prst="rect">
            <a:avLst/>
          </a:prstGeom>
        </p:spPr>
        <p:txBody>
          <a:bodyPr wrap="square">
            <a:spAutoFit/>
          </a:bodyPr>
          <a:lstStyle/>
          <a:p>
            <a:pPr algn="just"/>
            <a:r>
              <a:rPr lang="en-US" sz="2200" dirty="0">
                <a:solidFill>
                  <a:schemeClr val="tx2"/>
                </a:solidFill>
                <a:latin typeface="Arial" pitchFamily="34" charset="0"/>
                <a:cs typeface="Arial" pitchFamily="34" charset="0"/>
              </a:rPr>
              <a:t>Additionally the user will have the possibility of specifying specific content of the structural elements. </a:t>
            </a:r>
            <a:endParaRPr lang="ru-RU" sz="22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14788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400" b="1" smtClean="0">
                <a:solidFill>
                  <a:schemeClr val="tx2"/>
                </a:solidFill>
              </a:rPr>
              <a:t>26</a:t>
            </a:fld>
            <a:endParaRPr lang="en-US" sz="2400" b="1" dirty="0">
              <a:solidFill>
                <a:schemeClr val="tx2"/>
              </a:solidFill>
            </a:endParaRPr>
          </a:p>
        </p:txBody>
      </p:sp>
      <p:sp>
        <p:nvSpPr>
          <p:cNvPr id="5" name="Заголовок 2"/>
          <p:cNvSpPr>
            <a:spLocks noGrp="1"/>
          </p:cNvSpPr>
          <p:nvPr>
            <p:ph type="title"/>
          </p:nvPr>
        </p:nvSpPr>
        <p:spPr>
          <a:xfrm>
            <a:off x="1156188" y="2836985"/>
            <a:ext cx="6967903" cy="823181"/>
          </a:xfrm>
        </p:spPr>
        <p:txBody>
          <a:bodyPr>
            <a:normAutofit/>
          </a:bodyPr>
          <a:lstStyle/>
          <a:p>
            <a:pPr algn="ctr"/>
            <a:r>
              <a:rPr lang="en-US" sz="3600" dirty="0" smtClean="0">
                <a:solidFill>
                  <a:srgbClr val="C00000"/>
                </a:solidFill>
                <a:latin typeface="Arial Rounded MT Bold" pitchFamily="34" charset="0"/>
              </a:rPr>
              <a:t>Thank you for your attention</a:t>
            </a:r>
            <a:endParaRPr lang="ru-RU" sz="3600" dirty="0">
              <a:solidFill>
                <a:srgbClr val="C00000"/>
              </a:solidFill>
            </a:endParaRPr>
          </a:p>
        </p:txBody>
      </p:sp>
    </p:spTree>
    <p:extLst>
      <p:ext uri="{BB962C8B-B14F-4D97-AF65-F5344CB8AC3E}">
        <p14:creationId xmlns:p14="http://schemas.microsoft.com/office/powerpoint/2010/main" val="308465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Introduction</a:t>
            </a:r>
            <a:endParaRPr lang="ru-RU" sz="3600" dirty="0">
              <a:solidFill>
                <a:srgbClr val="C00000"/>
              </a:solidFill>
            </a:endParaRPr>
          </a:p>
        </p:txBody>
      </p:sp>
      <p:sp>
        <p:nvSpPr>
          <p:cNvPr id="5" name="Прямоугольник 4"/>
          <p:cNvSpPr/>
          <p:nvPr/>
        </p:nvSpPr>
        <p:spPr>
          <a:xfrm>
            <a:off x="679939" y="4932732"/>
            <a:ext cx="7959968" cy="830997"/>
          </a:xfrm>
          <a:prstGeom prst="rect">
            <a:avLst/>
          </a:prstGeom>
        </p:spPr>
        <p:txBody>
          <a:bodyPr wrap="square">
            <a:spAutoFit/>
          </a:bodyPr>
          <a:lstStyle/>
          <a:p>
            <a:pPr algn="just"/>
            <a:r>
              <a:rPr lang="en-US" sz="2400" dirty="0" smtClean="0">
                <a:solidFill>
                  <a:srgbClr val="1F5480"/>
                </a:solidFill>
                <a:latin typeface="Arial" pitchFamily="34" charset="0"/>
                <a:cs typeface="Arial" pitchFamily="34" charset="0"/>
              </a:rPr>
              <a:t>This </a:t>
            </a:r>
            <a:r>
              <a:rPr lang="en-US" sz="2400" dirty="0">
                <a:solidFill>
                  <a:srgbClr val="1F5480"/>
                </a:solidFill>
                <a:latin typeface="Arial" pitchFamily="34" charset="0"/>
                <a:cs typeface="Arial" pitchFamily="34" charset="0"/>
              </a:rPr>
              <a:t>sets </a:t>
            </a:r>
            <a:r>
              <a:rPr lang="en-US" sz="2400" dirty="0" smtClean="0">
                <a:solidFill>
                  <a:srgbClr val="1F5480"/>
                </a:solidFill>
                <a:latin typeface="Arial" pitchFamily="34" charset="0"/>
                <a:cs typeface="Arial" pitchFamily="34" charset="0"/>
              </a:rPr>
              <a:t>a </a:t>
            </a:r>
            <a:r>
              <a:rPr lang="en-US" sz="2400" dirty="0">
                <a:solidFill>
                  <a:srgbClr val="1F5480"/>
                </a:solidFill>
                <a:latin typeface="Arial" pitchFamily="34" charset="0"/>
                <a:cs typeface="Arial" pitchFamily="34" charset="0"/>
              </a:rPr>
              <a:t>problem of providing dictionaries with appropriate tools. </a:t>
            </a:r>
            <a:endParaRPr lang="ru-RU" sz="2400" dirty="0">
              <a:solidFill>
                <a:srgbClr val="1F5480"/>
              </a:solidFill>
              <a:latin typeface="Arial" pitchFamily="34" charset="0"/>
              <a:cs typeface="Arial" pitchFamily="34" charset="0"/>
            </a:endParaRPr>
          </a:p>
        </p:txBody>
      </p:sp>
      <p:sp>
        <p:nvSpPr>
          <p:cNvPr id="6" name="Прямоугольник 5"/>
          <p:cNvSpPr/>
          <p:nvPr/>
        </p:nvSpPr>
        <p:spPr>
          <a:xfrm>
            <a:off x="679938" y="1419890"/>
            <a:ext cx="7959969"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Some </a:t>
            </a:r>
            <a:r>
              <a:rPr lang="en-US" sz="2400" dirty="0">
                <a:solidFill>
                  <a:srgbClr val="1F5480"/>
                </a:solidFill>
                <a:latin typeface="Arial" pitchFamily="34" charset="0"/>
                <a:cs typeface="Arial" pitchFamily="34" charset="0"/>
              </a:rPr>
              <a:t>well-known dictionaries that have been traditionally made in paper are gradually changing to digital format</a:t>
            </a:r>
            <a:r>
              <a:rPr lang="en-US" sz="2400" dirty="0" smtClean="0">
                <a:solidFill>
                  <a:srgbClr val="1F5480"/>
                </a:solidFill>
                <a:latin typeface="Arial" pitchFamily="34" charset="0"/>
                <a:cs typeface="Arial" pitchFamily="34" charset="0"/>
              </a:rPr>
              <a:t>. </a:t>
            </a:r>
            <a:endParaRPr lang="ru-RU" sz="2400" dirty="0">
              <a:solidFill>
                <a:srgbClr val="1F5480"/>
              </a:solidFill>
              <a:latin typeface="Arial" pitchFamily="34" charset="0"/>
              <a:cs typeface="Arial" pitchFamily="34" charset="0"/>
            </a:endParaRPr>
          </a:p>
        </p:txBody>
      </p:sp>
      <p:sp>
        <p:nvSpPr>
          <p:cNvPr id="7" name="Прямоугольник 6"/>
          <p:cNvSpPr/>
          <p:nvPr/>
        </p:nvSpPr>
        <p:spPr>
          <a:xfrm>
            <a:off x="679939" y="2479321"/>
            <a:ext cx="8077199"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Explanatory </a:t>
            </a:r>
            <a:r>
              <a:rPr lang="en-US" sz="2400" dirty="0">
                <a:solidFill>
                  <a:srgbClr val="1F5480"/>
                </a:solidFill>
                <a:latin typeface="Arial" pitchFamily="34" charset="0"/>
                <a:cs typeface="Arial" pitchFamily="34" charset="0"/>
              </a:rPr>
              <a:t>dictionary is considered as a comprehensive source of information to be used for language researches. </a:t>
            </a:r>
            <a:endParaRPr lang="ru-RU" sz="2400" dirty="0">
              <a:solidFill>
                <a:srgbClr val="1F5480"/>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30837FF7-5919-41BF-8DD0-96FAEA1BD99B}" type="slidenum">
              <a:rPr lang="en-US" sz="2800" b="1" smtClean="0">
                <a:solidFill>
                  <a:srgbClr val="1F5480"/>
                </a:solidFill>
              </a:rPr>
              <a:t>3</a:t>
            </a:fld>
            <a:endParaRPr lang="en-US" sz="2800" b="1" dirty="0">
              <a:solidFill>
                <a:srgbClr val="1F5480"/>
              </a:solidFill>
            </a:endParaRPr>
          </a:p>
        </p:txBody>
      </p:sp>
      <p:sp>
        <p:nvSpPr>
          <p:cNvPr id="2" name="Прямоугольник 1"/>
          <p:cNvSpPr/>
          <p:nvPr/>
        </p:nvSpPr>
        <p:spPr>
          <a:xfrm>
            <a:off x="679938" y="3703712"/>
            <a:ext cx="7959969" cy="830997"/>
          </a:xfrm>
          <a:prstGeom prst="rect">
            <a:avLst/>
          </a:prstGeom>
        </p:spPr>
        <p:txBody>
          <a:bodyPr wrap="square">
            <a:spAutoFit/>
          </a:bodyPr>
          <a:lstStyle/>
          <a:p>
            <a:pPr algn="just"/>
            <a:r>
              <a:rPr lang="en-US" sz="2400" dirty="0">
                <a:solidFill>
                  <a:srgbClr val="1F5480"/>
                </a:solidFill>
                <a:latin typeface="Arial" pitchFamily="34" charset="0"/>
                <a:cs typeface="Arial" pitchFamily="34" charset="0"/>
              </a:rPr>
              <a:t>Research potential of dictionary is fully developed in digital environment. </a:t>
            </a:r>
            <a:endParaRPr lang="ru-RU" sz="2400" dirty="0">
              <a:solidFill>
                <a:srgbClr val="1F5480"/>
              </a:solidFill>
              <a:latin typeface="Arial" pitchFamily="34" charset="0"/>
              <a:cs typeface="Arial" pitchFamily="34" charset="0"/>
            </a:endParaRPr>
          </a:p>
        </p:txBody>
      </p:sp>
    </p:spTree>
    <p:extLst>
      <p:ext uri="{BB962C8B-B14F-4D97-AF65-F5344CB8AC3E}">
        <p14:creationId xmlns:p14="http://schemas.microsoft.com/office/powerpoint/2010/main" val="124166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46198" y="347976"/>
            <a:ext cx="7886700" cy="823181"/>
          </a:xfrm>
        </p:spPr>
        <p:txBody>
          <a:bodyPr>
            <a:normAutofit fontScale="90000"/>
          </a:bodyPr>
          <a:lstStyle/>
          <a:p>
            <a:r>
              <a:rPr lang="en-US" sz="3600" smtClean="0">
                <a:solidFill>
                  <a:srgbClr val="C00000"/>
                </a:solidFill>
                <a:latin typeface="Arial Rounded MT Bold" pitchFamily="34" charset="0"/>
              </a:rPr>
              <a:t>Spanish Language dictionary (DLE 23)</a:t>
            </a:r>
            <a:endParaRPr lang="ru-RU" sz="3600" dirty="0">
              <a:solidFill>
                <a:srgbClr val="C00000"/>
              </a:solidFill>
            </a:endParaRPr>
          </a:p>
        </p:txBody>
      </p:sp>
      <p:sp>
        <p:nvSpPr>
          <p:cNvPr id="8" name="Номер слайда 7"/>
          <p:cNvSpPr>
            <a:spLocks noGrp="1"/>
          </p:cNvSpPr>
          <p:nvPr>
            <p:ph type="sldNum" sz="quarter" idx="12"/>
          </p:nvPr>
        </p:nvSpPr>
        <p:spPr/>
        <p:txBody>
          <a:bodyPr/>
          <a:lstStyle/>
          <a:p>
            <a:fld id="{30837FF7-5919-41BF-8DD0-96FAEA1BD99B}" type="slidenum">
              <a:rPr lang="en-US" sz="2800" b="1" smtClean="0">
                <a:solidFill>
                  <a:srgbClr val="1F5480"/>
                </a:solidFill>
              </a:rPr>
              <a:t>4</a:t>
            </a:fld>
            <a:endParaRPr lang="en-US" sz="2800" b="1" dirty="0">
              <a:solidFill>
                <a:srgbClr val="1F5480"/>
              </a:solidFill>
            </a:endParaRPr>
          </a:p>
        </p:txBody>
      </p:sp>
      <p:sp>
        <p:nvSpPr>
          <p:cNvPr id="3" name="TextBox 2"/>
          <p:cNvSpPr txBox="1"/>
          <p:nvPr/>
        </p:nvSpPr>
        <p:spPr>
          <a:xfrm>
            <a:off x="646198" y="1483110"/>
            <a:ext cx="7869152" cy="4893647"/>
          </a:xfrm>
          <a:prstGeom prst="rect">
            <a:avLst/>
          </a:prstGeom>
          <a:noFill/>
        </p:spPr>
        <p:txBody>
          <a:bodyPr wrap="square" rtlCol="0">
            <a:spAutoFit/>
          </a:bodyPr>
          <a:lstStyle/>
          <a:p>
            <a:r>
              <a:rPr lang="en-US" sz="2400">
                <a:latin typeface="Arial Unicode MS" panose="020B0604020202020204" pitchFamily="34" charset="-128"/>
                <a:ea typeface="Arial Unicode MS" panose="020B0604020202020204" pitchFamily="34" charset="-128"/>
                <a:cs typeface="Arial Unicode MS" panose="020B0604020202020204" pitchFamily="34" charset="-128"/>
              </a:rPr>
              <a:t>For the purposes of our research we have selected Spanish Language Dictionary entitled “Diccionario de la lengua española. 23ª edición” (shortly DLE 23), which has been published by the Academia Real Española (Spanish Royal Academy</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40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DLE 23 is the most comprehensive and representative explanatory dictionary of the Spanish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language</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23rd edition was published in October 2014</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40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year later DLE 23 was made available on CD-ROM and then online at </a:t>
            </a:r>
            <a:r>
              <a:rPr lang="en-US" sz="2400">
                <a:latin typeface="Arial Unicode MS" panose="020B0604020202020204" pitchFamily="34" charset="-128"/>
                <a:ea typeface="Arial Unicode MS" panose="020B0604020202020204" pitchFamily="34" charset="-128"/>
                <a:cs typeface="Arial Unicode MS" panose="020B0604020202020204" pitchFamily="34" charset="-128"/>
                <a:hlinkClick r:id="rId2"/>
              </a:rPr>
              <a:t>www.dle.rae.es</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a:t>
            </a:r>
            <a:endParaRPr lang="en-US" sz="240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Now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the Academy is working on a 24th edition, which  is supposed to be digital  only</a:t>
            </a:r>
            <a:endParaRPr lang="uk-UA"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704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800" b="1" smtClean="0">
                <a:solidFill>
                  <a:srgbClr val="1F5480"/>
                </a:solidFill>
              </a:rPr>
              <a:t>5</a:t>
            </a:fld>
            <a:endParaRPr lang="en-US" sz="2800" b="1" dirty="0">
              <a:solidFill>
                <a:srgbClr val="1F5480"/>
              </a:solidFill>
            </a:endParaRPr>
          </a:p>
        </p:txBody>
      </p:sp>
      <p:sp>
        <p:nvSpPr>
          <p:cNvPr id="5"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Introduction</a:t>
            </a:r>
            <a:endParaRPr lang="ru-RU" sz="3600" dirty="0">
              <a:solidFill>
                <a:srgbClr val="C00000"/>
              </a:solidFill>
            </a:endParaRPr>
          </a:p>
        </p:txBody>
      </p:sp>
      <p:sp>
        <p:nvSpPr>
          <p:cNvPr id="7" name="Прямоугольник 6"/>
          <p:cNvSpPr/>
          <p:nvPr/>
        </p:nvSpPr>
        <p:spPr>
          <a:xfrm>
            <a:off x="445599" y="5081064"/>
            <a:ext cx="8288093"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The </a:t>
            </a:r>
            <a:r>
              <a:rPr lang="en-US" sz="2400" dirty="0">
                <a:solidFill>
                  <a:srgbClr val="1F5480"/>
                </a:solidFill>
                <a:latin typeface="Arial" pitchFamily="34" charset="0"/>
                <a:cs typeface="Arial" pitchFamily="34" charset="0"/>
              </a:rPr>
              <a:t>task </a:t>
            </a:r>
            <a:r>
              <a:rPr lang="en-US" sz="2400" dirty="0" smtClean="0">
                <a:solidFill>
                  <a:srgbClr val="1F5480"/>
                </a:solidFill>
                <a:latin typeface="Arial" pitchFamily="34" charset="0"/>
                <a:cs typeface="Arial" pitchFamily="34" charset="0"/>
              </a:rPr>
              <a:t>of our project is to </a:t>
            </a:r>
            <a:r>
              <a:rPr lang="en-US" sz="2400" dirty="0">
                <a:solidFill>
                  <a:srgbClr val="1F5480"/>
                </a:solidFill>
                <a:latin typeface="Arial" pitchFamily="34" charset="0"/>
                <a:cs typeface="Arial" pitchFamily="34" charset="0"/>
              </a:rPr>
              <a:t>design and implement linguistic tools for analyzing digital dictionary text.</a:t>
            </a:r>
            <a:endParaRPr lang="ru-RU" sz="2400" dirty="0">
              <a:solidFill>
                <a:srgbClr val="1F5480"/>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99" y="1535724"/>
            <a:ext cx="2692156" cy="350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2313" y="1612004"/>
            <a:ext cx="4322658" cy="369332"/>
          </a:xfrm>
          <a:prstGeom prst="rect">
            <a:avLst/>
          </a:prstGeom>
          <a:noFill/>
        </p:spPr>
        <p:txBody>
          <a:bodyPr wrap="none" rtlCol="0">
            <a:spAutoFit/>
          </a:bodyPr>
          <a:lstStyle/>
          <a:p>
            <a:r>
              <a:rPr lang="en-US" b="1" dirty="0" smtClean="0">
                <a:solidFill>
                  <a:srgbClr val="002060"/>
                </a:solidFill>
                <a:latin typeface="Arial" panose="020B0604020202020204" pitchFamily="34" charset="0"/>
                <a:cs typeface="Arial" panose="020B0604020202020204" pitchFamily="34" charset="0"/>
              </a:rPr>
              <a:t>Title</a:t>
            </a:r>
            <a:r>
              <a:rPr lang="uk-UA" b="1" dirty="0" smtClean="0">
                <a:solidFill>
                  <a:srgbClr val="002060"/>
                </a:solidFill>
                <a:latin typeface="Arial" panose="020B0604020202020204" pitchFamily="34" charset="0"/>
                <a:cs typeface="Arial" panose="020B0604020202020204" pitchFamily="34" charset="0"/>
              </a:rPr>
              <a:t>:</a:t>
            </a:r>
            <a:r>
              <a:rPr lang="uk-UA" dirty="0" smtClean="0">
                <a:solidFill>
                  <a:srgbClr val="002060"/>
                </a:solidFill>
                <a:latin typeface="Arial" panose="020B0604020202020204" pitchFamily="34" charset="0"/>
                <a:cs typeface="Arial" panose="020B0604020202020204" pitchFamily="34" charset="0"/>
              </a:rPr>
              <a:t> </a:t>
            </a:r>
            <a:r>
              <a:rPr lang="es-ES_tradnl" dirty="0" smtClean="0">
                <a:solidFill>
                  <a:srgbClr val="002060"/>
                </a:solidFill>
                <a:latin typeface="Arial" panose="020B0604020202020204" pitchFamily="34" charset="0"/>
                <a:cs typeface="Arial" panose="020B0604020202020204" pitchFamily="34" charset="0"/>
              </a:rPr>
              <a:t>Diccionario de la lengua</a:t>
            </a:r>
            <a:r>
              <a:rPr lang="uk-UA" dirty="0" smtClean="0">
                <a:solidFill>
                  <a:srgbClr val="002060"/>
                </a:solidFill>
                <a:latin typeface="Arial" panose="020B0604020202020204" pitchFamily="34" charset="0"/>
                <a:cs typeface="Arial" panose="020B0604020202020204" pitchFamily="34" charset="0"/>
              </a:rPr>
              <a:t> </a:t>
            </a:r>
            <a:r>
              <a:rPr lang="es-ES_tradnl" dirty="0" smtClean="0">
                <a:solidFill>
                  <a:srgbClr val="002060"/>
                </a:solidFill>
                <a:latin typeface="Arial" panose="020B0604020202020204" pitchFamily="34" charset="0"/>
                <a:cs typeface="Arial" panose="020B0604020202020204" pitchFamily="34" charset="0"/>
              </a:rPr>
              <a:t>española</a:t>
            </a:r>
            <a:r>
              <a:rPr lang="uk-UA" dirty="0" smtClean="0">
                <a:solidFill>
                  <a:srgbClr val="002060"/>
                </a:solidFill>
                <a:latin typeface="Arial" panose="020B0604020202020204" pitchFamily="34" charset="0"/>
                <a:cs typeface="Arial" panose="020B0604020202020204" pitchFamily="34" charset="0"/>
              </a:rPr>
              <a:t>.</a:t>
            </a:r>
            <a:endParaRPr lang="ru-RU"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296234" y="1984510"/>
            <a:ext cx="1428596" cy="369332"/>
          </a:xfrm>
          <a:prstGeom prst="rect">
            <a:avLst/>
          </a:prstGeom>
          <a:noFill/>
        </p:spPr>
        <p:txBody>
          <a:bodyPr wrap="none" rtlCol="0">
            <a:spAutoFit/>
          </a:bodyPr>
          <a:lstStyle/>
          <a:p>
            <a:r>
              <a:rPr lang="en-US" b="1" dirty="0" smtClean="0">
                <a:solidFill>
                  <a:srgbClr val="002060"/>
                </a:solidFill>
                <a:latin typeface="Arial" panose="020B0604020202020204" pitchFamily="34" charset="0"/>
                <a:cs typeface="Arial" panose="020B0604020202020204" pitchFamily="34" charset="0"/>
              </a:rPr>
              <a:t>Edition</a:t>
            </a:r>
            <a:r>
              <a:rPr lang="uk-UA" b="1" dirty="0" smtClean="0">
                <a:solidFill>
                  <a:srgbClr val="002060"/>
                </a:solidFill>
                <a:latin typeface="Arial" panose="020B0604020202020204" pitchFamily="34" charset="0"/>
                <a:cs typeface="Arial" panose="020B0604020202020204" pitchFamily="34" charset="0"/>
              </a:rPr>
              <a:t>:</a:t>
            </a:r>
            <a:r>
              <a:rPr lang="uk-UA" dirty="0" smtClean="0">
                <a:solidFill>
                  <a:srgbClr val="002060"/>
                </a:solidFill>
                <a:latin typeface="Arial" panose="020B0604020202020204" pitchFamily="34" charset="0"/>
                <a:cs typeface="Arial" panose="020B0604020202020204" pitchFamily="34" charset="0"/>
              </a:rPr>
              <a:t> 23.</a:t>
            </a:r>
            <a:endParaRPr lang="ru-RU"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3302313" y="2353842"/>
            <a:ext cx="4057586" cy="369332"/>
          </a:xfrm>
          <a:prstGeom prst="rect">
            <a:avLst/>
          </a:prstGeom>
          <a:noFill/>
        </p:spPr>
        <p:txBody>
          <a:bodyPr wrap="none" rtlCol="0">
            <a:spAutoFit/>
          </a:bodyPr>
          <a:lstStyle/>
          <a:p>
            <a:r>
              <a:rPr lang="en-US" b="1" dirty="0" smtClean="0">
                <a:solidFill>
                  <a:srgbClr val="002060"/>
                </a:solidFill>
                <a:latin typeface="Arial" panose="020B0604020202020204" pitchFamily="34" charset="0"/>
                <a:cs typeface="Arial" panose="020B0604020202020204" pitchFamily="34" charset="0"/>
              </a:rPr>
              <a:t>Publisher</a:t>
            </a:r>
            <a:r>
              <a:rPr lang="uk-UA" b="1" dirty="0" smtClean="0">
                <a:solidFill>
                  <a:srgbClr val="002060"/>
                </a:solidFill>
                <a:latin typeface="Arial" panose="020B0604020202020204" pitchFamily="34" charset="0"/>
                <a:cs typeface="Arial" panose="020B0604020202020204" pitchFamily="34" charset="0"/>
              </a:rPr>
              <a:t>:</a:t>
            </a:r>
            <a:r>
              <a:rPr lang="uk-UA" dirty="0" smtClean="0">
                <a:solidFill>
                  <a:srgbClr val="002060"/>
                </a:solidFill>
                <a:latin typeface="Arial" panose="020B0604020202020204" pitchFamily="34" charset="0"/>
                <a:cs typeface="Arial" panose="020B0604020202020204" pitchFamily="34" charset="0"/>
              </a:rPr>
              <a:t> </a:t>
            </a:r>
            <a:r>
              <a:rPr lang="es-ES_tradnl" dirty="0" smtClean="0">
                <a:solidFill>
                  <a:srgbClr val="002060"/>
                </a:solidFill>
                <a:latin typeface="Arial" panose="020B0604020202020204" pitchFamily="34" charset="0"/>
                <a:cs typeface="Arial" panose="020B0604020202020204" pitchFamily="34" charset="0"/>
              </a:rPr>
              <a:t>Real Academia Española</a:t>
            </a:r>
            <a:r>
              <a:rPr lang="uk-UA" dirty="0" smtClean="0">
                <a:solidFill>
                  <a:srgbClr val="002060"/>
                </a:solidFill>
                <a:latin typeface="Arial" panose="020B0604020202020204" pitchFamily="34" charset="0"/>
                <a:cs typeface="Arial" panose="020B0604020202020204" pitchFamily="34" charset="0"/>
              </a:rPr>
              <a:t>.</a:t>
            </a:r>
            <a:endParaRPr lang="ru-RU"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3302313" y="3201438"/>
            <a:ext cx="1813253" cy="369332"/>
          </a:xfrm>
          <a:prstGeom prst="rect">
            <a:avLst/>
          </a:prstGeom>
          <a:noFill/>
        </p:spPr>
        <p:txBody>
          <a:bodyPr wrap="none" rtlCol="0">
            <a:spAutoFit/>
          </a:bodyPr>
          <a:lstStyle/>
          <a:p>
            <a:r>
              <a:rPr lang="en-US" b="1" dirty="0" smtClean="0">
                <a:solidFill>
                  <a:srgbClr val="002060"/>
                </a:solidFill>
                <a:latin typeface="Arial" panose="020B0604020202020204" pitchFamily="34" charset="0"/>
                <a:cs typeface="Arial" panose="020B0604020202020204" pitchFamily="34" charset="0"/>
              </a:rPr>
              <a:t>Volume</a:t>
            </a:r>
            <a:r>
              <a:rPr lang="uk-UA" b="1" dirty="0" smtClean="0">
                <a:solidFill>
                  <a:srgbClr val="002060"/>
                </a:solidFill>
                <a:latin typeface="Arial" panose="020B0604020202020204" pitchFamily="34" charset="0"/>
                <a:cs typeface="Arial" panose="020B0604020202020204" pitchFamily="34" charset="0"/>
              </a:rPr>
              <a:t>:</a:t>
            </a:r>
            <a:r>
              <a:rPr lang="uk-UA" dirty="0" smtClean="0">
                <a:solidFill>
                  <a:srgbClr val="002060"/>
                </a:solidFill>
                <a:latin typeface="Arial" panose="020B0604020202020204" pitchFamily="34" charset="0"/>
                <a:cs typeface="Arial" panose="020B0604020202020204" pitchFamily="34" charset="0"/>
              </a:rPr>
              <a:t> </a:t>
            </a:r>
            <a:r>
              <a:rPr lang="es-ES" dirty="0" smtClean="0">
                <a:solidFill>
                  <a:srgbClr val="002060"/>
                </a:solidFill>
                <a:latin typeface="Arial" panose="020B0604020202020204" pitchFamily="34" charset="0"/>
                <a:cs typeface="Arial" panose="020B0604020202020204" pitchFamily="34" charset="0"/>
              </a:rPr>
              <a:t>93111</a:t>
            </a:r>
            <a:r>
              <a:rPr lang="uk-UA" dirty="0" smtClean="0">
                <a:solidFill>
                  <a:srgbClr val="002060"/>
                </a:solidFill>
                <a:latin typeface="Arial" panose="020B0604020202020204" pitchFamily="34" charset="0"/>
                <a:cs typeface="Arial" panose="020B0604020202020204" pitchFamily="34" charset="0"/>
              </a:rPr>
              <a:t>.</a:t>
            </a:r>
            <a:endParaRPr lang="ru-RU"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3302313" y="2769390"/>
            <a:ext cx="1390189" cy="369332"/>
          </a:xfrm>
          <a:prstGeom prst="rect">
            <a:avLst/>
          </a:prstGeom>
          <a:noFill/>
        </p:spPr>
        <p:txBody>
          <a:bodyPr wrap="none" rtlCol="0">
            <a:spAutoFit/>
          </a:bodyPr>
          <a:lstStyle/>
          <a:p>
            <a:r>
              <a:rPr lang="en-US" b="1" dirty="0" smtClean="0">
                <a:solidFill>
                  <a:srgbClr val="002060"/>
                </a:solidFill>
                <a:latin typeface="Arial" panose="020B0604020202020204" pitchFamily="34" charset="0"/>
                <a:cs typeface="Arial" panose="020B0604020202020204" pitchFamily="34" charset="0"/>
              </a:rPr>
              <a:t>Year</a:t>
            </a:r>
            <a:r>
              <a:rPr lang="uk-UA" b="1" dirty="0" smtClean="0">
                <a:solidFill>
                  <a:srgbClr val="002060"/>
                </a:solidFill>
                <a:latin typeface="Arial" panose="020B0604020202020204" pitchFamily="34" charset="0"/>
                <a:cs typeface="Arial" panose="020B0604020202020204" pitchFamily="34" charset="0"/>
              </a:rPr>
              <a:t>:</a:t>
            </a:r>
            <a:r>
              <a:rPr lang="uk-UA" dirty="0" smtClean="0">
                <a:solidFill>
                  <a:srgbClr val="002060"/>
                </a:solidFill>
                <a:latin typeface="Arial" panose="020B0604020202020204" pitchFamily="34" charset="0"/>
                <a:cs typeface="Arial" panose="020B0604020202020204" pitchFamily="34" charset="0"/>
              </a:rPr>
              <a:t> </a:t>
            </a:r>
            <a:r>
              <a:rPr lang="es-ES" dirty="0" smtClean="0">
                <a:solidFill>
                  <a:srgbClr val="002060"/>
                </a:solidFill>
                <a:latin typeface="Arial" panose="020B0604020202020204" pitchFamily="34" charset="0"/>
                <a:cs typeface="Arial" panose="020B0604020202020204" pitchFamily="34" charset="0"/>
              </a:rPr>
              <a:t>2</a:t>
            </a:r>
            <a:r>
              <a:rPr lang="uk-UA" dirty="0" smtClean="0">
                <a:solidFill>
                  <a:srgbClr val="002060"/>
                </a:solidFill>
                <a:latin typeface="Arial" panose="020B0604020202020204" pitchFamily="34" charset="0"/>
                <a:cs typeface="Arial" panose="020B0604020202020204" pitchFamily="34" charset="0"/>
              </a:rPr>
              <a:t>014.</a:t>
            </a:r>
            <a:endParaRPr lang="ru-RU"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68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46198" y="347976"/>
            <a:ext cx="7886700" cy="823181"/>
          </a:xfrm>
        </p:spPr>
        <p:txBody>
          <a:bodyPr>
            <a:normAutofit fontScale="90000"/>
          </a:bodyPr>
          <a:lstStyle/>
          <a:p>
            <a:r>
              <a:rPr lang="en-US" sz="3600" smtClean="0">
                <a:solidFill>
                  <a:srgbClr val="C00000"/>
                </a:solidFill>
                <a:latin typeface="Arial Rounded MT Bold" pitchFamily="34" charset="0"/>
              </a:rPr>
              <a:t>Spanish Language dictionary (DLE 23)</a:t>
            </a:r>
            <a:endParaRPr lang="ru-RU" sz="3600" dirty="0">
              <a:solidFill>
                <a:srgbClr val="C00000"/>
              </a:solidFill>
            </a:endParaRPr>
          </a:p>
        </p:txBody>
      </p:sp>
      <p:sp>
        <p:nvSpPr>
          <p:cNvPr id="8" name="Номер слайда 7"/>
          <p:cNvSpPr>
            <a:spLocks noGrp="1"/>
          </p:cNvSpPr>
          <p:nvPr>
            <p:ph type="sldNum" sz="quarter" idx="12"/>
          </p:nvPr>
        </p:nvSpPr>
        <p:spPr/>
        <p:txBody>
          <a:bodyPr/>
          <a:lstStyle/>
          <a:p>
            <a:fld id="{30837FF7-5919-41BF-8DD0-96FAEA1BD99B}" type="slidenum">
              <a:rPr lang="en-US" sz="2800" b="1" smtClean="0">
                <a:solidFill>
                  <a:srgbClr val="1F5480"/>
                </a:solidFill>
              </a:rPr>
              <a:t>6</a:t>
            </a:fld>
            <a:endParaRPr lang="en-US" sz="2800" b="1" dirty="0">
              <a:solidFill>
                <a:srgbClr val="1F5480"/>
              </a:solidFill>
            </a:endParaRPr>
          </a:p>
        </p:txBody>
      </p:sp>
      <p:sp>
        <p:nvSpPr>
          <p:cNvPr id="3" name="TextBox 2"/>
          <p:cNvSpPr txBox="1"/>
          <p:nvPr/>
        </p:nvSpPr>
        <p:spPr>
          <a:xfrm>
            <a:off x="646198" y="1483110"/>
            <a:ext cx="7869152" cy="4524315"/>
          </a:xfrm>
          <a:prstGeom prst="rect">
            <a:avLst/>
          </a:prstGeom>
          <a:noFill/>
        </p:spPr>
        <p:txBody>
          <a:bodyPr wrap="square" rtlCol="0">
            <a:spAutoFit/>
          </a:bodyPr>
          <a:lstStyle/>
          <a:p>
            <a:r>
              <a:rPr lang="en-US" sz="2400">
                <a:latin typeface="Arial Unicode MS" panose="020B0604020202020204" pitchFamily="34" charset="-128"/>
                <a:ea typeface="Arial Unicode MS" panose="020B0604020202020204" pitchFamily="34" charset="-128"/>
                <a:cs typeface="Arial Unicode MS" panose="020B0604020202020204" pitchFamily="34" charset="-128"/>
              </a:rPr>
              <a:t>Our interest in DLE 23 is arisen by 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following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reasons:</a:t>
            </a: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international status of the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Spanish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language;</a:t>
            </a: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credibility and academic status of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dictionary;</a:t>
            </a: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3</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 school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lexicography.</a:t>
            </a: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addition, the dictionary in question is of interest to translation lexicography while creating translation systems: Spanish-Ukrainian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Ukrainian-Spanish.</a:t>
            </a:r>
          </a:p>
          <a:p>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Another </a:t>
            </a:r>
            <a:r>
              <a:rPr lang="en-US" sz="2400">
                <a:latin typeface="Arial Unicode MS" panose="020B0604020202020204" pitchFamily="34" charset="-128"/>
                <a:ea typeface="Arial Unicode MS" panose="020B0604020202020204" pitchFamily="34" charset="-128"/>
                <a:cs typeface="Arial Unicode MS" panose="020B0604020202020204" pitchFamily="34" charset="-128"/>
              </a:rPr>
              <a:t>and also important reason of choosing DLE 23 is the availability of its digital version that supports HTML5 format. This fact guarantees the authenticity of the dictionary text and allows us to focus our attention on the structure of dictionary entry.</a:t>
            </a:r>
            <a:endParaRPr lang="uk-UA"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2262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800" b="1" smtClean="0">
                <a:solidFill>
                  <a:srgbClr val="1F5480"/>
                </a:solidFill>
                <a:cs typeface="Arial" pitchFamily="34" charset="0"/>
              </a:rPr>
              <a:t>7</a:t>
            </a:fld>
            <a:endParaRPr lang="en-US" sz="2800" b="1" dirty="0">
              <a:solidFill>
                <a:srgbClr val="1F5480"/>
              </a:solidFill>
              <a:cs typeface="Arial" pitchFamily="34" charset="0"/>
            </a:endParaRPr>
          </a:p>
        </p:txBody>
      </p:sp>
      <p:sp>
        <p:nvSpPr>
          <p:cNvPr id="5"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Introduction</a:t>
            </a:r>
            <a:endParaRPr lang="ru-RU" sz="3600" dirty="0">
              <a:solidFill>
                <a:srgbClr val="C00000"/>
              </a:solidFill>
            </a:endParaRPr>
          </a:p>
        </p:txBody>
      </p:sp>
      <p:sp>
        <p:nvSpPr>
          <p:cNvPr id="8" name="Прямоугольник 7"/>
          <p:cNvSpPr/>
          <p:nvPr/>
        </p:nvSpPr>
        <p:spPr>
          <a:xfrm>
            <a:off x="785445" y="1537119"/>
            <a:ext cx="7537939"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Successful </a:t>
            </a:r>
            <a:r>
              <a:rPr lang="en-US" sz="2400" dirty="0">
                <a:solidFill>
                  <a:srgbClr val="1F5480"/>
                </a:solidFill>
                <a:latin typeface="Arial" pitchFamily="34" charset="0"/>
                <a:cs typeface="Arial" pitchFamily="34" charset="0"/>
              </a:rPr>
              <a:t>implementation of this project, </a:t>
            </a:r>
            <a:r>
              <a:rPr lang="en-US" sz="2400" dirty="0" smtClean="0">
                <a:solidFill>
                  <a:srgbClr val="1F5480"/>
                </a:solidFill>
                <a:latin typeface="Arial" pitchFamily="34" charset="0"/>
                <a:cs typeface="Arial" pitchFamily="34" charset="0"/>
              </a:rPr>
              <a:t>would </a:t>
            </a:r>
            <a:r>
              <a:rPr lang="en-US" sz="2400" dirty="0">
                <a:solidFill>
                  <a:srgbClr val="1F5480"/>
                </a:solidFill>
                <a:latin typeface="Arial" pitchFamily="34" charset="0"/>
                <a:cs typeface="Arial" pitchFamily="34" charset="0"/>
              </a:rPr>
              <a:t>be a great advance </a:t>
            </a:r>
            <a:r>
              <a:rPr lang="en-US" sz="2400" dirty="0" smtClean="0">
                <a:solidFill>
                  <a:srgbClr val="1F5480"/>
                </a:solidFill>
                <a:latin typeface="Arial" pitchFamily="34" charset="0"/>
                <a:cs typeface="Arial" pitchFamily="34" charset="0"/>
              </a:rPr>
              <a:t>in:</a:t>
            </a:r>
          </a:p>
        </p:txBody>
      </p:sp>
      <p:sp>
        <p:nvSpPr>
          <p:cNvPr id="12" name="Прямоугольник 11"/>
          <p:cNvSpPr/>
          <p:nvPr/>
        </p:nvSpPr>
        <p:spPr>
          <a:xfrm>
            <a:off x="1238991" y="2522749"/>
            <a:ext cx="7084393"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 translation lexicography due to reliable language material; </a:t>
            </a:r>
            <a:endParaRPr lang="ru-RU" sz="2400" dirty="0">
              <a:latin typeface="Arial" pitchFamily="34" charset="0"/>
              <a:cs typeface="Arial" pitchFamily="34" charset="0"/>
            </a:endParaRPr>
          </a:p>
        </p:txBody>
      </p:sp>
      <p:sp>
        <p:nvSpPr>
          <p:cNvPr id="13" name="Прямоугольник 12"/>
          <p:cNvSpPr/>
          <p:nvPr/>
        </p:nvSpPr>
        <p:spPr>
          <a:xfrm>
            <a:off x="1238991" y="3523676"/>
            <a:ext cx="6334117"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 linguistics to study the principles of Spanish vocabulary presentation;</a:t>
            </a:r>
            <a:endParaRPr lang="ru-RU" sz="2400" dirty="0">
              <a:latin typeface="Arial" pitchFamily="34" charset="0"/>
              <a:cs typeface="Arial" pitchFamily="34" charset="0"/>
            </a:endParaRPr>
          </a:p>
        </p:txBody>
      </p:sp>
      <p:sp>
        <p:nvSpPr>
          <p:cNvPr id="14" name="Прямоугольник 13"/>
          <p:cNvSpPr/>
          <p:nvPr/>
        </p:nvSpPr>
        <p:spPr>
          <a:xfrm>
            <a:off x="1238991" y="4626438"/>
            <a:ext cx="6858001" cy="830997"/>
          </a:xfrm>
          <a:prstGeom prst="rect">
            <a:avLst/>
          </a:prstGeom>
        </p:spPr>
        <p:txBody>
          <a:bodyPr wrap="square">
            <a:spAutoFit/>
          </a:bodyPr>
          <a:lstStyle/>
          <a:p>
            <a:r>
              <a:rPr lang="en-US" sz="2400" dirty="0" smtClean="0">
                <a:solidFill>
                  <a:srgbClr val="1F5480"/>
                </a:solidFill>
                <a:latin typeface="Arial" pitchFamily="34" charset="0"/>
                <a:cs typeface="Arial" pitchFamily="34" charset="0"/>
              </a:rPr>
              <a:t>- developing new </a:t>
            </a:r>
            <a:r>
              <a:rPr lang="en-US" sz="2400" dirty="0">
                <a:solidFill>
                  <a:srgbClr val="1F5480"/>
                </a:solidFill>
                <a:latin typeface="Arial" pitchFamily="34" charset="0"/>
                <a:cs typeface="Arial" pitchFamily="34" charset="0"/>
              </a:rPr>
              <a:t>approaches to </a:t>
            </a:r>
            <a:r>
              <a:rPr lang="en-US" sz="2400" dirty="0" smtClean="0">
                <a:solidFill>
                  <a:srgbClr val="1F5480"/>
                </a:solidFill>
                <a:latin typeface="Arial" pitchFamily="34" charset="0"/>
                <a:cs typeface="Arial" pitchFamily="34" charset="0"/>
              </a:rPr>
              <a:t>designing </a:t>
            </a:r>
            <a:r>
              <a:rPr lang="en-US" sz="2400" dirty="0">
                <a:solidFill>
                  <a:srgbClr val="1F5480"/>
                </a:solidFill>
                <a:latin typeface="Arial" pitchFamily="34" charset="0"/>
                <a:cs typeface="Arial" pitchFamily="34" charset="0"/>
              </a:rPr>
              <a:t>explanatory dictionary </a:t>
            </a:r>
            <a:r>
              <a:rPr lang="en-US" sz="2400" dirty="0" smtClean="0">
                <a:solidFill>
                  <a:srgbClr val="1F5480"/>
                </a:solidFill>
                <a:latin typeface="Arial" pitchFamily="34" charset="0"/>
                <a:cs typeface="Arial" pitchFamily="34" charset="0"/>
              </a:rPr>
              <a:t>interfaces;</a:t>
            </a:r>
            <a:endParaRPr lang="ru-RU" sz="2400" dirty="0">
              <a:solidFill>
                <a:srgbClr val="1F5480"/>
              </a:solidFill>
              <a:latin typeface="Arial" pitchFamily="34" charset="0"/>
              <a:cs typeface="Arial" pitchFamily="34" charset="0"/>
            </a:endParaRPr>
          </a:p>
        </p:txBody>
      </p:sp>
    </p:spTree>
    <p:extLst>
      <p:ext uri="{BB962C8B-B14F-4D97-AF65-F5344CB8AC3E}">
        <p14:creationId xmlns:p14="http://schemas.microsoft.com/office/powerpoint/2010/main" val="120031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800" b="1" smtClean="0">
                <a:solidFill>
                  <a:srgbClr val="1F5480"/>
                </a:solidFill>
              </a:rPr>
              <a:t>8</a:t>
            </a:fld>
            <a:endParaRPr lang="en-US" sz="2800" b="1" dirty="0">
              <a:solidFill>
                <a:srgbClr val="1F5480"/>
              </a:solidFill>
            </a:endParaRPr>
          </a:p>
        </p:txBody>
      </p:sp>
      <p:sp>
        <p:nvSpPr>
          <p:cNvPr id="5"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Method and technology</a:t>
            </a:r>
            <a:endParaRPr lang="ru-RU" sz="3600" dirty="0">
              <a:solidFill>
                <a:srgbClr val="C00000"/>
              </a:solidFill>
            </a:endParaRPr>
          </a:p>
        </p:txBody>
      </p:sp>
      <p:sp>
        <p:nvSpPr>
          <p:cNvPr id="6" name="Прямоугольник 5"/>
          <p:cNvSpPr/>
          <p:nvPr/>
        </p:nvSpPr>
        <p:spPr>
          <a:xfrm>
            <a:off x="527536" y="1552746"/>
            <a:ext cx="7989278" cy="1200329"/>
          </a:xfrm>
          <a:prstGeom prst="rect">
            <a:avLst/>
          </a:prstGeom>
        </p:spPr>
        <p:txBody>
          <a:bodyPr wrap="square">
            <a:spAutoFit/>
          </a:bodyPr>
          <a:lstStyle/>
          <a:p>
            <a:pPr algn="just"/>
            <a:r>
              <a:rPr lang="en-US" sz="2400" dirty="0">
                <a:solidFill>
                  <a:srgbClr val="1F5480"/>
                </a:solidFill>
                <a:latin typeface="Arial" pitchFamily="34" charset="0"/>
                <a:cs typeface="Arial" pitchFamily="34" charset="0"/>
              </a:rPr>
              <a:t>As </a:t>
            </a:r>
            <a:r>
              <a:rPr lang="en-US" sz="2400" dirty="0" smtClean="0">
                <a:solidFill>
                  <a:srgbClr val="1F5480"/>
                </a:solidFill>
                <a:latin typeface="Arial" pitchFamily="34" charset="0"/>
                <a:cs typeface="Arial" pitchFamily="34" charset="0"/>
              </a:rPr>
              <a:t>a theoretical basis, </a:t>
            </a:r>
            <a:r>
              <a:rPr lang="en-US" sz="2400" dirty="0">
                <a:solidFill>
                  <a:srgbClr val="1F5480"/>
                </a:solidFill>
                <a:latin typeface="Arial" pitchFamily="34" charset="0"/>
                <a:cs typeface="Arial" pitchFamily="34" charset="0"/>
              </a:rPr>
              <a:t>we use the theory of lexicographic </a:t>
            </a:r>
            <a:r>
              <a:rPr lang="en-US" sz="2400" dirty="0" smtClean="0">
                <a:solidFill>
                  <a:srgbClr val="1F5480"/>
                </a:solidFill>
                <a:latin typeface="Arial" pitchFamily="34" charset="0"/>
                <a:cs typeface="Arial" pitchFamily="34" charset="0"/>
              </a:rPr>
              <a:t>systems developed and proposed by the Ukrainian Academician </a:t>
            </a:r>
            <a:r>
              <a:rPr lang="en-US" sz="2400" dirty="0" err="1" smtClean="0">
                <a:solidFill>
                  <a:srgbClr val="1F5480"/>
                </a:solidFill>
                <a:latin typeface="Arial" pitchFamily="34" charset="0"/>
                <a:cs typeface="Arial" pitchFamily="34" charset="0"/>
              </a:rPr>
              <a:t>Volodymyr</a:t>
            </a:r>
            <a:r>
              <a:rPr lang="en-US" sz="2400" dirty="0" smtClean="0">
                <a:solidFill>
                  <a:srgbClr val="1F5480"/>
                </a:solidFill>
                <a:latin typeface="Arial" pitchFamily="34" charset="0"/>
                <a:cs typeface="Arial" pitchFamily="34" charset="0"/>
              </a:rPr>
              <a:t> </a:t>
            </a:r>
            <a:r>
              <a:rPr lang="en-US" sz="2400" dirty="0" err="1" smtClean="0">
                <a:solidFill>
                  <a:srgbClr val="1F5480"/>
                </a:solidFill>
                <a:latin typeface="Arial" pitchFamily="34" charset="0"/>
                <a:cs typeface="Arial" pitchFamily="34" charset="0"/>
              </a:rPr>
              <a:t>Shyrokov</a:t>
            </a:r>
            <a:r>
              <a:rPr lang="en-US" sz="2400" dirty="0" smtClean="0">
                <a:solidFill>
                  <a:srgbClr val="1F5480"/>
                </a:solidFill>
                <a:latin typeface="Arial" pitchFamily="34" charset="0"/>
                <a:cs typeface="Arial" pitchFamily="34" charset="0"/>
              </a:rPr>
              <a:t>.</a:t>
            </a:r>
            <a:endParaRPr lang="ru-RU" sz="2400" dirty="0">
              <a:solidFill>
                <a:srgbClr val="1F5480"/>
              </a:solidFill>
              <a:latin typeface="Arial" pitchFamily="34" charset="0"/>
              <a:cs typeface="Arial" pitchFamily="34" charset="0"/>
            </a:endParaRPr>
          </a:p>
        </p:txBody>
      </p:sp>
      <p:sp>
        <p:nvSpPr>
          <p:cNvPr id="7" name="Прямоугольник 6"/>
          <p:cNvSpPr/>
          <p:nvPr/>
        </p:nvSpPr>
        <p:spPr>
          <a:xfrm>
            <a:off x="527536" y="3039734"/>
            <a:ext cx="8112372" cy="1569660"/>
          </a:xfrm>
          <a:prstGeom prst="rect">
            <a:avLst/>
          </a:prstGeom>
        </p:spPr>
        <p:txBody>
          <a:bodyPr wrap="square">
            <a:spAutoFit/>
          </a:bodyPr>
          <a:lstStyle/>
          <a:p>
            <a:pPr algn="just"/>
            <a:r>
              <a:rPr lang="en-US" sz="2400" dirty="0" smtClean="0">
                <a:solidFill>
                  <a:srgbClr val="1F5480"/>
                </a:solidFill>
                <a:latin typeface="Arial" pitchFamily="34" charset="0"/>
                <a:cs typeface="Arial" pitchFamily="34" charset="0"/>
              </a:rPr>
              <a:t>Lexicographic </a:t>
            </a:r>
            <a:r>
              <a:rPr lang="en-US" sz="2400" dirty="0">
                <a:solidFill>
                  <a:srgbClr val="1F5480"/>
                </a:solidFill>
                <a:latin typeface="Arial" pitchFamily="34" charset="0"/>
                <a:cs typeface="Arial" pitchFamily="34" charset="0"/>
              </a:rPr>
              <a:t>system </a:t>
            </a:r>
            <a:r>
              <a:rPr lang="en-US" sz="2400" dirty="0" smtClean="0">
                <a:solidFill>
                  <a:srgbClr val="1F5480"/>
                </a:solidFill>
                <a:latin typeface="Arial" pitchFamily="34" charset="0"/>
                <a:cs typeface="Arial" pitchFamily="34" charset="0"/>
              </a:rPr>
              <a:t>(L-system) is </a:t>
            </a:r>
            <a:r>
              <a:rPr lang="en-US" sz="2400" dirty="0">
                <a:solidFill>
                  <a:srgbClr val="1F5480"/>
                </a:solidFill>
                <a:latin typeface="Arial" pitchFamily="34" charset="0"/>
                <a:cs typeface="Arial" pitchFamily="34" charset="0"/>
              </a:rPr>
              <a:t>a special informational (semiotic and semantic) system, in which a lexicographic effect </a:t>
            </a:r>
            <a:r>
              <a:rPr lang="en-US" sz="2400" dirty="0" smtClean="0">
                <a:solidFill>
                  <a:srgbClr val="1F5480"/>
                </a:solidFill>
                <a:latin typeface="Arial" pitchFamily="34" charset="0"/>
                <a:cs typeface="Arial" pitchFamily="34" charset="0"/>
              </a:rPr>
              <a:t>(or a combination of lexicographic effects) is </a:t>
            </a:r>
            <a:r>
              <a:rPr lang="en-US" sz="2400" dirty="0">
                <a:solidFill>
                  <a:srgbClr val="1F5480"/>
                </a:solidFill>
                <a:latin typeface="Arial" pitchFamily="34" charset="0"/>
                <a:cs typeface="Arial" pitchFamily="34" charset="0"/>
              </a:rPr>
              <a:t>induced.</a:t>
            </a:r>
            <a:endParaRPr lang="ru-RU" sz="2400" dirty="0">
              <a:solidFill>
                <a:srgbClr val="1F5480"/>
              </a:solidFill>
              <a:latin typeface="Arial" pitchFamily="34" charset="0"/>
              <a:cs typeface="Arial" pitchFamily="34" charset="0"/>
            </a:endParaRPr>
          </a:p>
        </p:txBody>
      </p:sp>
      <p:sp>
        <p:nvSpPr>
          <p:cNvPr id="9" name="Прямоугольник 8"/>
          <p:cNvSpPr/>
          <p:nvPr/>
        </p:nvSpPr>
        <p:spPr>
          <a:xfrm>
            <a:off x="653561" y="4911188"/>
            <a:ext cx="7860322" cy="1200329"/>
          </a:xfrm>
          <a:prstGeom prst="rect">
            <a:avLst/>
          </a:prstGeom>
        </p:spPr>
        <p:txBody>
          <a:bodyPr wrap="square">
            <a:spAutoFit/>
          </a:bodyPr>
          <a:lstStyle/>
          <a:p>
            <a:r>
              <a:rPr lang="en-US" sz="2400" dirty="0">
                <a:solidFill>
                  <a:srgbClr val="1F5480"/>
                </a:solidFill>
                <a:latin typeface="Arial" pitchFamily="34" charset="0"/>
                <a:cs typeface="Arial" pitchFamily="34" charset="0"/>
              </a:rPr>
              <a:t>We consider the dictionary as a lexicographic system of special </a:t>
            </a:r>
            <a:r>
              <a:rPr lang="en-US" sz="2400" dirty="0" smtClean="0">
                <a:solidFill>
                  <a:srgbClr val="1F5480"/>
                </a:solidFill>
                <a:latin typeface="Arial" pitchFamily="34" charset="0"/>
                <a:cs typeface="Arial" pitchFamily="34" charset="0"/>
              </a:rPr>
              <a:t>type with a set of language units and a set of their descriptions.</a:t>
            </a:r>
            <a:endParaRPr lang="ru-RU" sz="2400" dirty="0">
              <a:solidFill>
                <a:srgbClr val="1F5480"/>
              </a:solidFill>
              <a:latin typeface="Arial" pitchFamily="34" charset="0"/>
              <a:cs typeface="Arial" pitchFamily="34" charset="0"/>
            </a:endParaRPr>
          </a:p>
        </p:txBody>
      </p:sp>
    </p:spTree>
    <p:extLst>
      <p:ext uri="{BB962C8B-B14F-4D97-AF65-F5344CB8AC3E}">
        <p14:creationId xmlns:p14="http://schemas.microsoft.com/office/powerpoint/2010/main" val="733082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0837FF7-5919-41BF-8DD0-96FAEA1BD99B}" type="slidenum">
              <a:rPr lang="en-US" sz="2800" b="1" smtClean="0">
                <a:solidFill>
                  <a:srgbClr val="1F5480"/>
                </a:solidFill>
                <a:latin typeface="Arial" pitchFamily="34" charset="0"/>
                <a:cs typeface="Arial" pitchFamily="34" charset="0"/>
              </a:rPr>
              <a:t>9</a:t>
            </a:fld>
            <a:endParaRPr lang="en-US" sz="2800" b="1">
              <a:solidFill>
                <a:srgbClr val="1F5480"/>
              </a:solidFill>
              <a:latin typeface="Arial" pitchFamily="34" charset="0"/>
              <a:cs typeface="Arial" pitchFamily="34" charset="0"/>
            </a:endParaRPr>
          </a:p>
        </p:txBody>
      </p:sp>
      <p:sp>
        <p:nvSpPr>
          <p:cNvPr id="7" name="Прямокутник 49"/>
          <p:cNvSpPr/>
          <p:nvPr/>
        </p:nvSpPr>
        <p:spPr>
          <a:xfrm>
            <a:off x="824762" y="2749570"/>
            <a:ext cx="1588897" cy="369332"/>
          </a:xfrm>
          <a:prstGeom prst="rect">
            <a:avLst/>
          </a:prstGeom>
        </p:spPr>
        <p:txBody>
          <a:bodyPr wrap="none">
            <a:spAutoFit/>
          </a:bodyPr>
          <a:lstStyle/>
          <a:p>
            <a:pPr eaLnBrk="1" fontAlgn="auto" hangingPunct="1">
              <a:spcBef>
                <a:spcPts val="0"/>
              </a:spcBef>
              <a:spcAft>
                <a:spcPts val="0"/>
              </a:spcAft>
              <a:defRPr/>
            </a:pPr>
            <a:r>
              <a:rPr lang="es-ES" b="1" i="1" spc="-10" dirty="0">
                <a:solidFill>
                  <a:srgbClr val="1F5480"/>
                </a:solidFill>
                <a:latin typeface="Arial" pitchFamily="34" charset="0"/>
                <a:ea typeface="Times New Roman" panose="02020603050405020304" pitchFamily="18" charset="0"/>
                <a:cs typeface="Arial" pitchFamily="34" charset="0"/>
              </a:rPr>
              <a:t>D</a:t>
            </a:r>
            <a:r>
              <a:rPr lang="es-ES" spc="-10" dirty="0">
                <a:solidFill>
                  <a:srgbClr val="1F5480"/>
                </a:solidFill>
                <a:latin typeface="Arial" pitchFamily="34" charset="0"/>
                <a:ea typeface="Times New Roman" panose="02020603050405020304" pitchFamily="18" charset="0"/>
                <a:cs typeface="Arial" pitchFamily="34" charset="0"/>
              </a:rPr>
              <a:t> </a:t>
            </a:r>
            <a:r>
              <a:rPr lang="uk-UA" spc="-10" dirty="0">
                <a:solidFill>
                  <a:srgbClr val="1F5480"/>
                </a:solidFill>
                <a:latin typeface="Arial" pitchFamily="34" charset="0"/>
                <a:ea typeface="Times New Roman" panose="02020603050405020304" pitchFamily="18" charset="0"/>
                <a:cs typeface="Arial" pitchFamily="34" charset="0"/>
              </a:rPr>
              <a:t>- </a:t>
            </a:r>
            <a:r>
              <a:rPr lang="en-US" spc="-10" dirty="0" smtClean="0">
                <a:solidFill>
                  <a:srgbClr val="1F5480"/>
                </a:solidFill>
                <a:latin typeface="Arial" pitchFamily="34" charset="0"/>
                <a:ea typeface="Times New Roman" panose="02020603050405020304" pitchFamily="18" charset="0"/>
                <a:cs typeface="Arial" pitchFamily="34" charset="0"/>
              </a:rPr>
              <a:t>dictionary</a:t>
            </a:r>
            <a:r>
              <a:rPr lang="uk-UA" spc="-10" dirty="0" smtClean="0">
                <a:solidFill>
                  <a:srgbClr val="1F5480"/>
                </a:solidFill>
                <a:latin typeface="Arial" pitchFamily="34" charset="0"/>
                <a:ea typeface="Times New Roman" panose="02020603050405020304" pitchFamily="18" charset="0"/>
                <a:cs typeface="Arial" pitchFamily="34" charset="0"/>
              </a:rPr>
              <a:t>;</a:t>
            </a:r>
            <a:endParaRPr lang="uk-UA" dirty="0">
              <a:solidFill>
                <a:srgbClr val="1F5480"/>
              </a:solidFill>
              <a:latin typeface="Arial" pitchFamily="34" charset="0"/>
              <a:cs typeface="Arial" pitchFamily="34" charset="0"/>
            </a:endParaRPr>
          </a:p>
        </p:txBody>
      </p:sp>
      <p:sp>
        <p:nvSpPr>
          <p:cNvPr id="8" name="Прямокутник 50"/>
          <p:cNvSpPr/>
          <p:nvPr/>
        </p:nvSpPr>
        <p:spPr>
          <a:xfrm>
            <a:off x="824762" y="3265507"/>
            <a:ext cx="3538918" cy="369332"/>
          </a:xfrm>
          <a:prstGeom prst="rect">
            <a:avLst/>
          </a:prstGeom>
        </p:spPr>
        <p:txBody>
          <a:bodyPr wrap="none">
            <a:spAutoFit/>
          </a:bodyPr>
          <a:lstStyle/>
          <a:p>
            <a:pPr eaLnBrk="1" fontAlgn="auto" hangingPunct="1">
              <a:spcBef>
                <a:spcPts val="0"/>
              </a:spcBef>
              <a:spcAft>
                <a:spcPts val="0"/>
              </a:spcAft>
              <a:defRPr/>
            </a:pPr>
            <a:r>
              <a:rPr lang="en-US" b="1" i="1" spc="-10" dirty="0">
                <a:solidFill>
                  <a:srgbClr val="1F5480"/>
                </a:solidFill>
                <a:latin typeface="Arial" pitchFamily="34" charset="0"/>
                <a:ea typeface="Times New Roman" panose="02020603050405020304" pitchFamily="18" charset="0"/>
                <a:cs typeface="Arial" pitchFamily="34" charset="0"/>
              </a:rPr>
              <a:t>I</a:t>
            </a:r>
            <a:r>
              <a:rPr lang="uk-UA" b="1" spc="-10" dirty="0">
                <a:solidFill>
                  <a:srgbClr val="1F5480"/>
                </a:solidFill>
                <a:latin typeface="Arial" pitchFamily="34" charset="0"/>
                <a:ea typeface="Times New Roman" panose="02020603050405020304" pitchFamily="18" charset="0"/>
                <a:cs typeface="Arial" pitchFamily="34" charset="0"/>
              </a:rPr>
              <a:t>(</a:t>
            </a:r>
            <a:r>
              <a:rPr lang="en-US" b="1" i="1" spc="-10" dirty="0">
                <a:solidFill>
                  <a:srgbClr val="1F5480"/>
                </a:solidFill>
                <a:latin typeface="Arial" pitchFamily="34" charset="0"/>
                <a:ea typeface="Times New Roman" panose="02020603050405020304" pitchFamily="18" charset="0"/>
                <a:cs typeface="Arial" pitchFamily="34" charset="0"/>
              </a:rPr>
              <a:t>D</a:t>
            </a:r>
            <a:r>
              <a:rPr lang="uk-UA" b="1" spc="-10" dirty="0">
                <a:solidFill>
                  <a:srgbClr val="1F5480"/>
                </a:solidFill>
                <a:latin typeface="Arial" pitchFamily="34" charset="0"/>
                <a:ea typeface="Times New Roman" panose="02020603050405020304" pitchFamily="18" charset="0"/>
                <a:cs typeface="Arial" pitchFamily="34" charset="0"/>
              </a:rPr>
              <a:t>) </a:t>
            </a:r>
            <a:r>
              <a:rPr lang="uk-UA" spc="-10" dirty="0">
                <a:solidFill>
                  <a:srgbClr val="1F5480"/>
                </a:solidFill>
                <a:latin typeface="Arial" pitchFamily="34" charset="0"/>
                <a:ea typeface="Times New Roman" panose="02020603050405020304" pitchFamily="18" charset="0"/>
                <a:cs typeface="Arial" pitchFamily="34" charset="0"/>
              </a:rPr>
              <a:t>= {</a:t>
            </a:r>
            <a:r>
              <a:rPr lang="en-US" i="1" spc="-10" dirty="0">
                <a:solidFill>
                  <a:srgbClr val="1F5480"/>
                </a:solidFill>
                <a:latin typeface="Arial" pitchFamily="34" charset="0"/>
                <a:ea typeface="Times New Roman" panose="02020603050405020304" pitchFamily="18" charset="0"/>
                <a:cs typeface="Arial" pitchFamily="34" charset="0"/>
              </a:rPr>
              <a:t>x</a:t>
            </a:r>
            <a:r>
              <a:rPr lang="en-US" i="1" spc="-10" baseline="-25000" dirty="0">
                <a:solidFill>
                  <a:srgbClr val="1F5480"/>
                </a:solidFill>
                <a:latin typeface="Arial" pitchFamily="34" charset="0"/>
                <a:ea typeface="Times New Roman" panose="02020603050405020304" pitchFamily="18" charset="0"/>
                <a:cs typeface="Arial" pitchFamily="34" charset="0"/>
              </a:rPr>
              <a:t>i</a:t>
            </a:r>
            <a:r>
              <a:rPr lang="uk-UA" spc="-10" dirty="0">
                <a:solidFill>
                  <a:srgbClr val="1F5480"/>
                </a:solidFill>
                <a:latin typeface="Arial" pitchFamily="34" charset="0"/>
                <a:ea typeface="Times New Roman" panose="02020603050405020304" pitchFamily="18" charset="0"/>
                <a:cs typeface="Arial" pitchFamily="34" charset="0"/>
              </a:rPr>
              <a:t>} – </a:t>
            </a:r>
            <a:r>
              <a:rPr lang="en-US" spc="-10" dirty="0" smtClean="0">
                <a:solidFill>
                  <a:srgbClr val="1F5480"/>
                </a:solidFill>
                <a:latin typeface="Arial" pitchFamily="34" charset="0"/>
                <a:ea typeface="Times New Roman" panose="02020603050405020304" pitchFamily="18" charset="0"/>
                <a:cs typeface="Arial" pitchFamily="34" charset="0"/>
              </a:rPr>
              <a:t>set of language units</a:t>
            </a:r>
            <a:r>
              <a:rPr lang="uk-UA" spc="-10" dirty="0" smtClean="0">
                <a:solidFill>
                  <a:srgbClr val="1F5480"/>
                </a:solidFill>
                <a:latin typeface="Arial" pitchFamily="34" charset="0"/>
                <a:ea typeface="Times New Roman" panose="02020603050405020304" pitchFamily="18" charset="0"/>
                <a:cs typeface="Arial" pitchFamily="34" charset="0"/>
              </a:rPr>
              <a:t>;</a:t>
            </a:r>
            <a:endParaRPr lang="uk-UA" dirty="0">
              <a:solidFill>
                <a:srgbClr val="1F5480"/>
              </a:solidFill>
              <a:latin typeface="Arial" pitchFamily="34" charset="0"/>
              <a:cs typeface="Arial" pitchFamily="34" charset="0"/>
            </a:endParaRPr>
          </a:p>
        </p:txBody>
      </p:sp>
      <p:sp>
        <p:nvSpPr>
          <p:cNvPr id="9" name="Прямокутник 51"/>
          <p:cNvSpPr/>
          <p:nvPr/>
        </p:nvSpPr>
        <p:spPr>
          <a:xfrm>
            <a:off x="824762" y="3779857"/>
            <a:ext cx="6248748" cy="369332"/>
          </a:xfrm>
          <a:prstGeom prst="rect">
            <a:avLst/>
          </a:prstGeom>
        </p:spPr>
        <p:txBody>
          <a:bodyPr wrap="square">
            <a:spAutoFit/>
          </a:bodyPr>
          <a:lstStyle/>
          <a:p>
            <a:pPr eaLnBrk="1" fontAlgn="auto" hangingPunct="1">
              <a:spcBef>
                <a:spcPts val="0"/>
              </a:spcBef>
              <a:spcAft>
                <a:spcPts val="0"/>
              </a:spcAft>
              <a:defRPr/>
            </a:pPr>
            <a:r>
              <a:rPr lang="en-US" b="1" i="1" dirty="0">
                <a:solidFill>
                  <a:srgbClr val="1F5480"/>
                </a:solidFill>
                <a:latin typeface="Arial" pitchFamily="34" charset="0"/>
                <a:ea typeface="Times New Roman" panose="02020603050405020304" pitchFamily="18" charset="0"/>
                <a:cs typeface="Arial" pitchFamily="34" charset="0"/>
              </a:rPr>
              <a:t>V</a:t>
            </a:r>
            <a:r>
              <a:rPr lang="uk-UA" b="1" dirty="0">
                <a:solidFill>
                  <a:srgbClr val="1F5480"/>
                </a:solidFill>
                <a:latin typeface="Arial" pitchFamily="34" charset="0"/>
                <a:ea typeface="Times New Roman" panose="02020603050405020304" pitchFamily="18" charset="0"/>
                <a:cs typeface="Arial" pitchFamily="34" charset="0"/>
              </a:rPr>
              <a:t>(</a:t>
            </a:r>
            <a:r>
              <a:rPr lang="en-US" b="1" i="1" dirty="0">
                <a:solidFill>
                  <a:srgbClr val="1F5480"/>
                </a:solidFill>
                <a:latin typeface="Arial" pitchFamily="34" charset="0"/>
                <a:ea typeface="Times New Roman" panose="02020603050405020304" pitchFamily="18" charset="0"/>
                <a:cs typeface="Arial" pitchFamily="34" charset="0"/>
              </a:rPr>
              <a:t>I</a:t>
            </a:r>
            <a:r>
              <a:rPr lang="uk-UA" b="1" dirty="0">
                <a:solidFill>
                  <a:srgbClr val="1F5480"/>
                </a:solidFill>
                <a:latin typeface="Arial" pitchFamily="34" charset="0"/>
                <a:ea typeface="Times New Roman" panose="02020603050405020304" pitchFamily="18" charset="0"/>
                <a:cs typeface="Arial" pitchFamily="34" charset="0"/>
              </a:rPr>
              <a:t>(</a:t>
            </a:r>
            <a:r>
              <a:rPr lang="en-US" b="1" i="1" dirty="0">
                <a:solidFill>
                  <a:srgbClr val="1F5480"/>
                </a:solidFill>
                <a:latin typeface="Arial" pitchFamily="34" charset="0"/>
                <a:ea typeface="Times New Roman" panose="02020603050405020304" pitchFamily="18" charset="0"/>
                <a:cs typeface="Arial" pitchFamily="34" charset="0"/>
              </a:rPr>
              <a:t>D</a:t>
            </a:r>
            <a:r>
              <a:rPr lang="uk-UA" b="1" dirty="0">
                <a:solidFill>
                  <a:srgbClr val="1F5480"/>
                </a:solidFill>
                <a:latin typeface="Arial" pitchFamily="34" charset="0"/>
                <a:ea typeface="Times New Roman" panose="02020603050405020304" pitchFamily="18" charset="0"/>
                <a:cs typeface="Arial" pitchFamily="34" charset="0"/>
              </a:rPr>
              <a:t>)) </a:t>
            </a:r>
            <a:r>
              <a:rPr lang="uk-UA" dirty="0">
                <a:solidFill>
                  <a:srgbClr val="1F5480"/>
                </a:solidFill>
                <a:latin typeface="Arial" pitchFamily="34" charset="0"/>
                <a:ea typeface="Times New Roman" panose="02020603050405020304" pitchFamily="18" charset="0"/>
                <a:cs typeface="Arial" pitchFamily="34" charset="0"/>
              </a:rPr>
              <a:t>= </a:t>
            </a:r>
            <a:r>
              <a:rPr lang="uk-UA" spc="-10" dirty="0">
                <a:solidFill>
                  <a:srgbClr val="1F5480"/>
                </a:solidFill>
                <a:latin typeface="Arial" pitchFamily="34" charset="0"/>
                <a:ea typeface="Times New Roman" panose="02020603050405020304" pitchFamily="18" charset="0"/>
                <a:cs typeface="Arial" pitchFamily="34" charset="0"/>
              </a:rPr>
              <a:t>{</a:t>
            </a:r>
            <a:r>
              <a:rPr lang="en-US" i="1" spc="-10" dirty="0">
                <a:solidFill>
                  <a:srgbClr val="1F5480"/>
                </a:solidFill>
                <a:latin typeface="Arial" pitchFamily="34" charset="0"/>
                <a:ea typeface="Times New Roman" panose="02020603050405020304" pitchFamily="18" charset="0"/>
                <a:cs typeface="Arial" pitchFamily="34" charset="0"/>
              </a:rPr>
              <a:t>V</a:t>
            </a:r>
            <a:r>
              <a:rPr lang="uk-UA" spc="-10" dirty="0">
                <a:solidFill>
                  <a:srgbClr val="1F5480"/>
                </a:solidFill>
                <a:latin typeface="Arial" pitchFamily="34" charset="0"/>
                <a:ea typeface="Times New Roman" panose="02020603050405020304" pitchFamily="18" charset="0"/>
                <a:cs typeface="Arial" pitchFamily="34" charset="0"/>
              </a:rPr>
              <a:t>(</a:t>
            </a:r>
            <a:r>
              <a:rPr lang="en-US" i="1" spc="-10" dirty="0">
                <a:solidFill>
                  <a:srgbClr val="1F5480"/>
                </a:solidFill>
                <a:latin typeface="Arial" pitchFamily="34" charset="0"/>
                <a:ea typeface="Times New Roman" panose="02020603050405020304" pitchFamily="18" charset="0"/>
                <a:cs typeface="Arial" pitchFamily="34" charset="0"/>
              </a:rPr>
              <a:t>x</a:t>
            </a:r>
            <a:r>
              <a:rPr lang="en-US" i="1" spc="-10" baseline="-25000" dirty="0">
                <a:solidFill>
                  <a:srgbClr val="1F5480"/>
                </a:solidFill>
                <a:latin typeface="Arial" pitchFamily="34" charset="0"/>
                <a:ea typeface="Times New Roman" panose="02020603050405020304" pitchFamily="18" charset="0"/>
                <a:cs typeface="Arial" pitchFamily="34" charset="0"/>
              </a:rPr>
              <a:t>i</a:t>
            </a:r>
            <a:r>
              <a:rPr lang="uk-UA" spc="-10" dirty="0">
                <a:solidFill>
                  <a:srgbClr val="1F5480"/>
                </a:solidFill>
                <a:latin typeface="Arial" pitchFamily="34" charset="0"/>
                <a:ea typeface="Times New Roman" panose="02020603050405020304" pitchFamily="18" charset="0"/>
                <a:cs typeface="Arial" pitchFamily="34" charset="0"/>
              </a:rPr>
              <a:t>)} – </a:t>
            </a:r>
            <a:r>
              <a:rPr lang="en-US" spc="-10" dirty="0" smtClean="0">
                <a:solidFill>
                  <a:srgbClr val="1F5480"/>
                </a:solidFill>
                <a:latin typeface="Arial" pitchFamily="34" charset="0"/>
                <a:ea typeface="Times New Roman" panose="02020603050405020304" pitchFamily="18" charset="0"/>
                <a:cs typeface="Arial" pitchFamily="34" charset="0"/>
              </a:rPr>
              <a:t>set of lexicographical descriptions</a:t>
            </a:r>
            <a:r>
              <a:rPr lang="uk-UA" spc="-10" dirty="0" smtClean="0">
                <a:solidFill>
                  <a:srgbClr val="1F5480"/>
                </a:solidFill>
                <a:latin typeface="Arial" pitchFamily="34" charset="0"/>
                <a:ea typeface="Times New Roman" panose="02020603050405020304" pitchFamily="18" charset="0"/>
                <a:cs typeface="Arial" pitchFamily="34" charset="0"/>
              </a:rPr>
              <a:t>;</a:t>
            </a:r>
            <a:endParaRPr lang="uk-UA" dirty="0">
              <a:solidFill>
                <a:srgbClr val="1F5480"/>
              </a:solidFill>
              <a:latin typeface="Arial" pitchFamily="34" charset="0"/>
              <a:cs typeface="Arial" pitchFamily="34" charset="0"/>
            </a:endParaRPr>
          </a:p>
        </p:txBody>
      </p:sp>
      <p:sp>
        <p:nvSpPr>
          <p:cNvPr id="10" name="Прямокутник 52"/>
          <p:cNvSpPr/>
          <p:nvPr/>
        </p:nvSpPr>
        <p:spPr>
          <a:xfrm>
            <a:off x="824762" y="4294207"/>
            <a:ext cx="4572000" cy="369888"/>
          </a:xfrm>
          <a:prstGeom prst="rect">
            <a:avLst/>
          </a:prstGeom>
        </p:spPr>
        <p:txBody>
          <a:bodyPr>
            <a:spAutoFit/>
          </a:bodyPr>
          <a:lstStyle/>
          <a:p>
            <a:pPr eaLnBrk="1" fontAlgn="auto" hangingPunct="1">
              <a:spcBef>
                <a:spcPts val="0"/>
              </a:spcBef>
              <a:spcAft>
                <a:spcPts val="0"/>
              </a:spcAft>
              <a:defRPr/>
            </a:pPr>
            <a:r>
              <a:rPr lang="el-GR" b="1" spc="-10" dirty="0">
                <a:solidFill>
                  <a:srgbClr val="1F5480"/>
                </a:solidFill>
                <a:latin typeface="Arial" pitchFamily="34" charset="0"/>
                <a:ea typeface="Times New Roman" panose="02020603050405020304" pitchFamily="18" charset="0"/>
                <a:cs typeface="Arial" pitchFamily="34" charset="0"/>
              </a:rPr>
              <a:t>β</a:t>
            </a:r>
            <a:r>
              <a:rPr lang="uk-UA" b="1" i="1" spc="-10" dirty="0">
                <a:solidFill>
                  <a:srgbClr val="1F5480"/>
                </a:solidFill>
                <a:latin typeface="Arial" pitchFamily="34" charset="0"/>
                <a:ea typeface="Times New Roman" panose="02020603050405020304" pitchFamily="18" charset="0"/>
                <a:cs typeface="Arial" pitchFamily="34" charset="0"/>
              </a:rPr>
              <a:t> </a:t>
            </a:r>
            <a:r>
              <a:rPr lang="uk-UA" spc="-10" dirty="0">
                <a:solidFill>
                  <a:srgbClr val="1F5480"/>
                </a:solidFill>
                <a:latin typeface="Arial" pitchFamily="34" charset="0"/>
                <a:ea typeface="Times New Roman" panose="02020603050405020304" pitchFamily="18" charset="0"/>
                <a:cs typeface="Arial" pitchFamily="34" charset="0"/>
              </a:rPr>
              <a:t>– </a:t>
            </a:r>
            <a:r>
              <a:rPr lang="en-US" spc="-10" dirty="0" smtClean="0">
                <a:solidFill>
                  <a:srgbClr val="1F5480"/>
                </a:solidFill>
                <a:latin typeface="Arial" pitchFamily="34" charset="0"/>
                <a:ea typeface="Times New Roman" panose="02020603050405020304" pitchFamily="18" charset="0"/>
                <a:cs typeface="Arial" pitchFamily="34" charset="0"/>
              </a:rPr>
              <a:t>set of structures on</a:t>
            </a:r>
            <a:r>
              <a:rPr lang="uk-UA" spc="-10" dirty="0" smtClean="0">
                <a:solidFill>
                  <a:srgbClr val="1F5480"/>
                </a:solidFill>
                <a:latin typeface="Arial" pitchFamily="34" charset="0"/>
                <a:ea typeface="Times New Roman" panose="02020603050405020304" pitchFamily="18" charset="0"/>
                <a:cs typeface="Arial" pitchFamily="34" charset="0"/>
              </a:rPr>
              <a:t> </a:t>
            </a:r>
            <a:r>
              <a:rPr lang="en-US" i="1" dirty="0">
                <a:solidFill>
                  <a:srgbClr val="1F5480"/>
                </a:solidFill>
                <a:latin typeface="Arial" pitchFamily="34" charset="0"/>
                <a:ea typeface="Times New Roman" panose="02020603050405020304" pitchFamily="18" charset="0"/>
                <a:cs typeface="Arial" pitchFamily="34" charset="0"/>
              </a:rPr>
              <a:t>V</a:t>
            </a:r>
            <a:r>
              <a:rPr lang="uk-UA" dirty="0">
                <a:solidFill>
                  <a:srgbClr val="1F5480"/>
                </a:solidFill>
                <a:latin typeface="Arial" pitchFamily="34" charset="0"/>
                <a:ea typeface="Times New Roman" panose="02020603050405020304" pitchFamily="18" charset="0"/>
                <a:cs typeface="Arial" pitchFamily="34" charset="0"/>
              </a:rPr>
              <a:t>(</a:t>
            </a:r>
            <a:r>
              <a:rPr lang="en-US" i="1" dirty="0">
                <a:solidFill>
                  <a:srgbClr val="1F5480"/>
                </a:solidFill>
                <a:latin typeface="Arial" pitchFamily="34" charset="0"/>
                <a:ea typeface="Times New Roman" panose="02020603050405020304" pitchFamily="18" charset="0"/>
                <a:cs typeface="Arial" pitchFamily="34" charset="0"/>
              </a:rPr>
              <a:t>I</a:t>
            </a:r>
            <a:r>
              <a:rPr lang="uk-UA" dirty="0">
                <a:solidFill>
                  <a:srgbClr val="1F5480"/>
                </a:solidFill>
                <a:latin typeface="Arial" pitchFamily="34" charset="0"/>
                <a:ea typeface="Times New Roman" panose="02020603050405020304" pitchFamily="18" charset="0"/>
                <a:cs typeface="Arial" pitchFamily="34" charset="0"/>
              </a:rPr>
              <a:t>(</a:t>
            </a:r>
            <a:r>
              <a:rPr lang="en-US" i="1" dirty="0">
                <a:solidFill>
                  <a:srgbClr val="1F5480"/>
                </a:solidFill>
                <a:latin typeface="Arial" pitchFamily="34" charset="0"/>
                <a:ea typeface="Times New Roman" panose="02020603050405020304" pitchFamily="18" charset="0"/>
                <a:cs typeface="Arial" pitchFamily="34" charset="0"/>
              </a:rPr>
              <a:t>D</a:t>
            </a:r>
            <a:r>
              <a:rPr lang="uk-UA" dirty="0">
                <a:solidFill>
                  <a:srgbClr val="1F5480"/>
                </a:solidFill>
                <a:latin typeface="Arial" pitchFamily="34" charset="0"/>
                <a:ea typeface="Times New Roman" panose="02020603050405020304" pitchFamily="18" charset="0"/>
                <a:cs typeface="Arial" pitchFamily="34" charset="0"/>
              </a:rPr>
              <a:t>));</a:t>
            </a:r>
            <a:endParaRPr lang="uk-UA" dirty="0">
              <a:solidFill>
                <a:srgbClr val="1F5480"/>
              </a:solidFill>
              <a:latin typeface="Arial" pitchFamily="34" charset="0"/>
              <a:cs typeface="Arial" pitchFamily="34" charset="0"/>
            </a:endParaRPr>
          </a:p>
        </p:txBody>
      </p:sp>
      <p:sp>
        <p:nvSpPr>
          <p:cNvPr id="11" name="Прямокутник 53"/>
          <p:cNvSpPr/>
          <p:nvPr/>
        </p:nvSpPr>
        <p:spPr>
          <a:xfrm>
            <a:off x="824762" y="4778395"/>
            <a:ext cx="6462713" cy="369887"/>
          </a:xfrm>
          <a:prstGeom prst="rect">
            <a:avLst/>
          </a:prstGeom>
        </p:spPr>
        <p:txBody>
          <a:bodyPr>
            <a:spAutoFit/>
          </a:bodyPr>
          <a:lstStyle/>
          <a:p>
            <a:pPr eaLnBrk="1" fontAlgn="auto" hangingPunct="1">
              <a:spcBef>
                <a:spcPts val="0"/>
              </a:spcBef>
              <a:spcAft>
                <a:spcPts val="0"/>
              </a:spcAft>
              <a:defRPr/>
            </a:pPr>
            <a:r>
              <a:rPr lang="uk-UA" b="1" dirty="0">
                <a:solidFill>
                  <a:srgbClr val="1F5480"/>
                </a:solidFill>
                <a:latin typeface="Arial" pitchFamily="34" charset="0"/>
                <a:ea typeface="Times New Roman" panose="02020603050405020304" pitchFamily="18" charset="0"/>
                <a:cs typeface="Arial" pitchFamily="34" charset="0"/>
              </a:rPr>
              <a:t>σ[</a:t>
            </a:r>
            <a:r>
              <a:rPr lang="uk-UA" b="1" spc="-10" dirty="0">
                <a:solidFill>
                  <a:srgbClr val="1F5480"/>
                </a:solidFill>
                <a:latin typeface="Arial" pitchFamily="34" charset="0"/>
                <a:ea typeface="Times New Roman" panose="02020603050405020304" pitchFamily="18" charset="0"/>
                <a:cs typeface="Arial" pitchFamily="34" charset="0"/>
              </a:rPr>
              <a:t>β</a:t>
            </a:r>
            <a:r>
              <a:rPr lang="uk-UA" b="1" dirty="0">
                <a:solidFill>
                  <a:srgbClr val="1F5480"/>
                </a:solidFill>
                <a:latin typeface="Arial" pitchFamily="34" charset="0"/>
                <a:ea typeface="Times New Roman" panose="02020603050405020304" pitchFamily="18" charset="0"/>
                <a:cs typeface="Arial" pitchFamily="34" charset="0"/>
              </a:rPr>
              <a:t>]</a:t>
            </a:r>
            <a:r>
              <a:rPr lang="uk-UA" dirty="0">
                <a:solidFill>
                  <a:srgbClr val="1F5480"/>
                </a:solidFill>
                <a:latin typeface="Arial" pitchFamily="34" charset="0"/>
                <a:ea typeface="Times New Roman" panose="02020603050405020304" pitchFamily="18" charset="0"/>
                <a:cs typeface="Arial" pitchFamily="34" charset="0"/>
              </a:rPr>
              <a:t> – </a:t>
            </a:r>
            <a:r>
              <a:rPr lang="en-US" dirty="0" smtClean="0">
                <a:solidFill>
                  <a:srgbClr val="1F5480"/>
                </a:solidFill>
                <a:latin typeface="Arial" pitchFamily="34" charset="0"/>
                <a:ea typeface="Times New Roman" panose="02020603050405020304" pitchFamily="18" charset="0"/>
                <a:cs typeface="Arial" pitchFamily="34" charset="0"/>
              </a:rPr>
              <a:t>separate structure generated by the operator</a:t>
            </a:r>
            <a:r>
              <a:rPr lang="uk-UA" dirty="0" smtClean="0">
                <a:solidFill>
                  <a:srgbClr val="1F5480"/>
                </a:solidFill>
                <a:latin typeface="Arial" pitchFamily="34" charset="0"/>
                <a:ea typeface="Times New Roman" panose="02020603050405020304" pitchFamily="18" charset="0"/>
                <a:cs typeface="Arial" pitchFamily="34" charset="0"/>
              </a:rPr>
              <a:t> </a:t>
            </a:r>
            <a:r>
              <a:rPr lang="uk-UA" i="1" dirty="0">
                <a:solidFill>
                  <a:srgbClr val="1F5480"/>
                </a:solidFill>
                <a:latin typeface="Arial" pitchFamily="34" charset="0"/>
                <a:ea typeface="Times New Roman" panose="02020603050405020304" pitchFamily="18" charset="0"/>
                <a:cs typeface="Arial" pitchFamily="34" charset="0"/>
              </a:rPr>
              <a:t>σ</a:t>
            </a:r>
            <a:r>
              <a:rPr lang="uk-UA" dirty="0">
                <a:solidFill>
                  <a:srgbClr val="1F5480"/>
                </a:solidFill>
                <a:latin typeface="Arial" pitchFamily="34" charset="0"/>
                <a:ea typeface="Times New Roman" panose="02020603050405020304" pitchFamily="18" charset="0"/>
                <a:cs typeface="Arial" pitchFamily="34" charset="0"/>
              </a:rPr>
              <a:t> </a:t>
            </a:r>
            <a:r>
              <a:rPr lang="en-US" dirty="0" smtClean="0">
                <a:solidFill>
                  <a:srgbClr val="1F5480"/>
                </a:solidFill>
                <a:latin typeface="Arial" pitchFamily="34" charset="0"/>
                <a:ea typeface="Times New Roman" panose="02020603050405020304" pitchFamily="18" charset="0"/>
                <a:cs typeface="Arial" pitchFamily="34" charset="0"/>
              </a:rPr>
              <a:t>on</a:t>
            </a:r>
            <a:r>
              <a:rPr lang="uk-UA" dirty="0" smtClean="0">
                <a:solidFill>
                  <a:srgbClr val="1F5480"/>
                </a:solidFill>
                <a:latin typeface="Arial" pitchFamily="34" charset="0"/>
                <a:ea typeface="Times New Roman" panose="02020603050405020304" pitchFamily="18" charset="0"/>
                <a:cs typeface="Arial" pitchFamily="34" charset="0"/>
              </a:rPr>
              <a:t> </a:t>
            </a:r>
            <a:r>
              <a:rPr lang="uk-UA" spc="-10" dirty="0">
                <a:solidFill>
                  <a:srgbClr val="1F5480"/>
                </a:solidFill>
                <a:latin typeface="Arial" pitchFamily="34" charset="0"/>
                <a:ea typeface="Times New Roman" panose="02020603050405020304" pitchFamily="18" charset="0"/>
                <a:cs typeface="Arial" pitchFamily="34" charset="0"/>
              </a:rPr>
              <a:t>β; </a:t>
            </a:r>
            <a:endParaRPr lang="uk-UA" dirty="0">
              <a:solidFill>
                <a:srgbClr val="1F5480"/>
              </a:solidFill>
              <a:latin typeface="Arial" pitchFamily="34" charset="0"/>
              <a:cs typeface="Arial" pitchFamily="34" charset="0"/>
            </a:endParaRPr>
          </a:p>
        </p:txBody>
      </p:sp>
      <p:sp>
        <p:nvSpPr>
          <p:cNvPr id="12" name="Прямокутник 54"/>
          <p:cNvSpPr>
            <a:spLocks noChangeArrowheads="1"/>
          </p:cNvSpPr>
          <p:nvPr/>
        </p:nvSpPr>
        <p:spPr bwMode="auto">
          <a:xfrm>
            <a:off x="824762" y="5278457"/>
            <a:ext cx="5237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en-US" altLang="uk-UA" b="1" i="1" dirty="0">
                <a:solidFill>
                  <a:srgbClr val="1F5480"/>
                </a:solidFill>
                <a:latin typeface="Arial" pitchFamily="34" charset="0"/>
                <a:ea typeface="Times New Roman" pitchFamily="18" charset="0"/>
                <a:cs typeface="Arial" pitchFamily="34" charset="0"/>
              </a:rPr>
              <a:t>Red</a:t>
            </a:r>
            <a:r>
              <a:rPr lang="uk-UA" altLang="uk-UA" b="1" dirty="0">
                <a:solidFill>
                  <a:srgbClr val="1F5480"/>
                </a:solidFill>
                <a:latin typeface="Arial" pitchFamily="34" charset="0"/>
                <a:ea typeface="Times New Roman" pitchFamily="18" charset="0"/>
                <a:cs typeface="Arial" pitchFamily="34" charset="0"/>
              </a:rPr>
              <a:t>[</a:t>
            </a:r>
            <a:r>
              <a:rPr lang="en-US" altLang="uk-UA" b="1" i="1" dirty="0">
                <a:solidFill>
                  <a:srgbClr val="1F5480"/>
                </a:solidFill>
                <a:latin typeface="Arial" pitchFamily="34" charset="0"/>
                <a:ea typeface="Times New Roman" pitchFamily="18" charset="0"/>
                <a:cs typeface="Arial" pitchFamily="34" charset="0"/>
              </a:rPr>
              <a:t>V</a:t>
            </a:r>
            <a:r>
              <a:rPr lang="uk-UA" altLang="uk-UA" b="1" dirty="0">
                <a:solidFill>
                  <a:srgbClr val="1F5480"/>
                </a:solidFill>
                <a:latin typeface="Arial" pitchFamily="34" charset="0"/>
                <a:ea typeface="Times New Roman" pitchFamily="18" charset="0"/>
                <a:cs typeface="Arial" pitchFamily="34" charset="0"/>
              </a:rPr>
              <a:t>(</a:t>
            </a:r>
            <a:r>
              <a:rPr lang="en-US" altLang="uk-UA" b="1" i="1" dirty="0">
                <a:solidFill>
                  <a:srgbClr val="1F5480"/>
                </a:solidFill>
                <a:latin typeface="Arial" pitchFamily="34" charset="0"/>
                <a:ea typeface="Times New Roman" pitchFamily="18" charset="0"/>
                <a:cs typeface="Arial" pitchFamily="34" charset="0"/>
              </a:rPr>
              <a:t>I</a:t>
            </a:r>
            <a:r>
              <a:rPr lang="uk-UA" altLang="uk-UA" b="1" dirty="0">
                <a:solidFill>
                  <a:srgbClr val="1F5480"/>
                </a:solidFill>
                <a:latin typeface="Arial" pitchFamily="34" charset="0"/>
                <a:ea typeface="Times New Roman" pitchFamily="18" charset="0"/>
                <a:cs typeface="Arial" pitchFamily="34" charset="0"/>
              </a:rPr>
              <a:t>(</a:t>
            </a:r>
            <a:r>
              <a:rPr lang="en-US" altLang="uk-UA" b="1" i="1" dirty="0">
                <a:solidFill>
                  <a:srgbClr val="1F5480"/>
                </a:solidFill>
                <a:latin typeface="Arial" pitchFamily="34" charset="0"/>
                <a:ea typeface="Times New Roman" pitchFamily="18" charset="0"/>
                <a:cs typeface="Arial" pitchFamily="34" charset="0"/>
              </a:rPr>
              <a:t>D</a:t>
            </a:r>
            <a:r>
              <a:rPr lang="uk-UA" altLang="uk-UA" b="1" dirty="0">
                <a:solidFill>
                  <a:srgbClr val="1F5480"/>
                </a:solidFill>
                <a:latin typeface="Arial" pitchFamily="34" charset="0"/>
                <a:ea typeface="Times New Roman" pitchFamily="18" charset="0"/>
                <a:cs typeface="Arial" pitchFamily="34" charset="0"/>
              </a:rPr>
              <a:t>))]</a:t>
            </a:r>
            <a:r>
              <a:rPr lang="uk-UA" altLang="uk-UA" dirty="0">
                <a:solidFill>
                  <a:srgbClr val="1F5480"/>
                </a:solidFill>
                <a:latin typeface="Arial" pitchFamily="34" charset="0"/>
                <a:ea typeface="Times New Roman" pitchFamily="18" charset="0"/>
                <a:cs typeface="Arial" pitchFamily="34" charset="0"/>
              </a:rPr>
              <a:t> – </a:t>
            </a:r>
            <a:r>
              <a:rPr lang="en-US" altLang="uk-UA" dirty="0" smtClean="0">
                <a:solidFill>
                  <a:srgbClr val="1F5480"/>
                </a:solidFill>
                <a:latin typeface="Arial" pitchFamily="34" charset="0"/>
                <a:ea typeface="Times New Roman" pitchFamily="18" charset="0"/>
                <a:cs typeface="Arial" pitchFamily="34" charset="0"/>
              </a:rPr>
              <a:t>mechanism of recursive reduction.</a:t>
            </a:r>
            <a:endParaRPr lang="uk-UA" altLang="uk-UA" dirty="0">
              <a:solidFill>
                <a:srgbClr val="1F5480"/>
              </a:solidFill>
              <a:latin typeface="Arial" pitchFamily="34" charset="0"/>
              <a:ea typeface="Times New Roman" pitchFamily="18" charset="0"/>
              <a:cs typeface="Arial" pitchFamily="34" charset="0"/>
            </a:endParaRPr>
          </a:p>
        </p:txBody>
      </p:sp>
      <mc:AlternateContent xmlns:mc="http://schemas.openxmlformats.org/markup-compatibility/2006" xmlns:a14="http://schemas.microsoft.com/office/drawing/2010/main">
        <mc:Choice Requires="a14">
          <p:sp>
            <p:nvSpPr>
              <p:cNvPr id="13" name="Прямоугольник 12"/>
              <p:cNvSpPr/>
              <p:nvPr/>
            </p:nvSpPr>
            <p:spPr>
              <a:xfrm>
                <a:off x="1908883" y="1792318"/>
                <a:ext cx="5378592" cy="509178"/>
              </a:xfrm>
              <a:prstGeom prst="rect">
                <a:avLst/>
              </a:prstGeom>
            </p:spPr>
            <p:txBody>
              <a:bodyPr wrap="square">
                <a:spAutoFit/>
              </a:bodyPr>
              <a:lstStyle/>
              <a:p>
                <a14:m>
                  <m:oMath xmlns:m="http://schemas.openxmlformats.org/officeDocument/2006/math">
                    <m:r>
                      <a:rPr lang="uk-UA" sz="2400" smtClean="0">
                        <a:solidFill>
                          <a:srgbClr val="1F5480"/>
                        </a:solidFill>
                        <a:latin typeface="Cambria Math"/>
                      </a:rPr>
                      <m:t>{</m:t>
                    </m:r>
                    <m:r>
                      <a:rPr lang="uk-UA" sz="2400" i="1">
                        <a:solidFill>
                          <a:srgbClr val="1F5480"/>
                        </a:solidFill>
                        <a:latin typeface="Cambria Math"/>
                      </a:rPr>
                      <m:t>𝐼</m:t>
                    </m:r>
                    <m:d>
                      <m:dPr>
                        <m:ctrlPr>
                          <a:rPr lang="ru-RU" sz="2400" i="1">
                            <a:solidFill>
                              <a:srgbClr val="1F5480"/>
                            </a:solidFill>
                            <a:latin typeface="Cambria Math" panose="02040503050406030204" pitchFamily="18" charset="0"/>
                          </a:rPr>
                        </m:ctrlPr>
                      </m:dPr>
                      <m:e>
                        <m:r>
                          <a:rPr lang="uk-UA" sz="2400" i="1">
                            <a:solidFill>
                              <a:srgbClr val="1F5480"/>
                            </a:solidFill>
                            <a:latin typeface="Cambria Math"/>
                          </a:rPr>
                          <m:t>𝐷</m:t>
                        </m:r>
                      </m:e>
                    </m:d>
                    <m:r>
                      <a:rPr lang="uk-UA" sz="2400">
                        <a:solidFill>
                          <a:srgbClr val="1F5480"/>
                        </a:solidFill>
                        <a:latin typeface="Cambria Math"/>
                      </a:rPr>
                      <m:t>,</m:t>
                    </m:r>
                    <m:r>
                      <a:rPr lang="uk-UA" sz="2400" i="1">
                        <a:solidFill>
                          <a:srgbClr val="1F5480"/>
                        </a:solidFill>
                        <a:latin typeface="Cambria Math"/>
                      </a:rPr>
                      <m:t>𝑉</m:t>
                    </m:r>
                    <m:d>
                      <m:dPr>
                        <m:ctrlPr>
                          <a:rPr lang="ru-RU" sz="2400" i="1">
                            <a:solidFill>
                              <a:srgbClr val="1F5480"/>
                            </a:solidFill>
                            <a:latin typeface="Cambria Math" panose="02040503050406030204" pitchFamily="18" charset="0"/>
                          </a:rPr>
                        </m:ctrlPr>
                      </m:dPr>
                      <m:e>
                        <m:r>
                          <a:rPr lang="uk-UA" sz="2400" i="1">
                            <a:solidFill>
                              <a:srgbClr val="1F5480"/>
                            </a:solidFill>
                            <a:latin typeface="Cambria Math"/>
                          </a:rPr>
                          <m:t>𝐼</m:t>
                        </m:r>
                        <m:d>
                          <m:dPr>
                            <m:ctrlPr>
                              <a:rPr lang="ru-RU" sz="2400" i="1">
                                <a:solidFill>
                                  <a:srgbClr val="1F5480"/>
                                </a:solidFill>
                                <a:latin typeface="Cambria Math" panose="02040503050406030204" pitchFamily="18" charset="0"/>
                              </a:rPr>
                            </m:ctrlPr>
                          </m:dPr>
                          <m:e>
                            <m:r>
                              <a:rPr lang="uk-UA" sz="2400" i="1">
                                <a:solidFill>
                                  <a:srgbClr val="1F5480"/>
                                </a:solidFill>
                                <a:latin typeface="Cambria Math"/>
                              </a:rPr>
                              <m:t>𝐷</m:t>
                            </m:r>
                          </m:e>
                        </m:d>
                      </m:e>
                    </m:d>
                    <m:r>
                      <a:rPr lang="uk-UA" sz="2400">
                        <a:solidFill>
                          <a:srgbClr val="1F5480"/>
                        </a:solidFill>
                        <a:latin typeface="Cambria Math"/>
                      </a:rPr>
                      <m:t>,</m:t>
                    </m:r>
                    <m:r>
                      <a:rPr lang="uk-UA" sz="2400" i="1">
                        <a:solidFill>
                          <a:srgbClr val="1F5480"/>
                        </a:solidFill>
                        <a:latin typeface="Cambria Math"/>
                      </a:rPr>
                      <m:t>𝛽</m:t>
                    </m:r>
                    <m:r>
                      <a:rPr lang="uk-UA" sz="2400">
                        <a:solidFill>
                          <a:srgbClr val="1F5480"/>
                        </a:solidFill>
                        <a:latin typeface="Cambria Math"/>
                      </a:rPr>
                      <m:t>,</m:t>
                    </m:r>
                    <m:r>
                      <a:rPr lang="uk-UA" sz="2400" i="1">
                        <a:solidFill>
                          <a:srgbClr val="1F5480"/>
                        </a:solidFill>
                        <a:latin typeface="Cambria Math"/>
                      </a:rPr>
                      <m:t>𝜎</m:t>
                    </m:r>
                    <m:d>
                      <m:dPr>
                        <m:begChr m:val="["/>
                        <m:endChr m:val="]"/>
                        <m:ctrlPr>
                          <a:rPr lang="ru-RU" sz="2400" i="1">
                            <a:solidFill>
                              <a:srgbClr val="1F5480"/>
                            </a:solidFill>
                            <a:latin typeface="Cambria Math" panose="02040503050406030204" pitchFamily="18" charset="0"/>
                          </a:rPr>
                        </m:ctrlPr>
                      </m:dPr>
                      <m:e>
                        <m:r>
                          <a:rPr lang="uk-UA" sz="2400" i="1">
                            <a:solidFill>
                              <a:srgbClr val="1F5480"/>
                            </a:solidFill>
                            <a:latin typeface="Cambria Math"/>
                          </a:rPr>
                          <m:t>𝛽</m:t>
                        </m:r>
                      </m:e>
                    </m:d>
                    <m:r>
                      <a:rPr lang="uk-UA" sz="2400">
                        <a:solidFill>
                          <a:srgbClr val="1F5480"/>
                        </a:solidFill>
                        <a:latin typeface="Cambria Math"/>
                      </a:rPr>
                      <m:t>,</m:t>
                    </m:r>
                    <m:r>
                      <a:rPr lang="uk-UA" sz="2400" i="1">
                        <a:solidFill>
                          <a:srgbClr val="1F5480"/>
                        </a:solidFill>
                        <a:latin typeface="Cambria Math"/>
                      </a:rPr>
                      <m:t>𝑅𝑒𝑑</m:t>
                    </m:r>
                    <m:r>
                      <a:rPr lang="uk-UA" sz="2400">
                        <a:solidFill>
                          <a:srgbClr val="1F5480"/>
                        </a:solidFill>
                        <a:latin typeface="Cambria Math"/>
                      </a:rPr>
                      <m:t>[</m:t>
                    </m:r>
                    <m:r>
                      <a:rPr lang="uk-UA" sz="2400" i="1">
                        <a:solidFill>
                          <a:srgbClr val="1F5480"/>
                        </a:solidFill>
                        <a:latin typeface="Cambria Math"/>
                      </a:rPr>
                      <m:t>𝑉</m:t>
                    </m:r>
                    <m:d>
                      <m:dPr>
                        <m:ctrlPr>
                          <a:rPr lang="ru-RU" sz="2400" i="1">
                            <a:solidFill>
                              <a:srgbClr val="1F5480"/>
                            </a:solidFill>
                            <a:latin typeface="Cambria Math" panose="02040503050406030204" pitchFamily="18" charset="0"/>
                          </a:rPr>
                        </m:ctrlPr>
                      </m:dPr>
                      <m:e>
                        <m:r>
                          <a:rPr lang="uk-UA" sz="2400" i="1">
                            <a:solidFill>
                              <a:srgbClr val="1F5480"/>
                            </a:solidFill>
                            <a:latin typeface="Cambria Math"/>
                          </a:rPr>
                          <m:t>𝐼</m:t>
                        </m:r>
                        <m:d>
                          <m:dPr>
                            <m:ctrlPr>
                              <a:rPr lang="ru-RU" sz="2400" i="1">
                                <a:solidFill>
                                  <a:srgbClr val="1F5480"/>
                                </a:solidFill>
                                <a:latin typeface="Cambria Math" panose="02040503050406030204" pitchFamily="18" charset="0"/>
                              </a:rPr>
                            </m:ctrlPr>
                          </m:dPr>
                          <m:e>
                            <m:r>
                              <a:rPr lang="uk-UA" sz="2400" i="1">
                                <a:solidFill>
                                  <a:srgbClr val="1F5480"/>
                                </a:solidFill>
                                <a:latin typeface="Cambria Math"/>
                              </a:rPr>
                              <m:t>𝐷</m:t>
                            </m:r>
                          </m:e>
                        </m:d>
                      </m:e>
                    </m:d>
                    <m:r>
                      <a:rPr lang="uk-UA" sz="2400">
                        <a:solidFill>
                          <a:srgbClr val="1F5480"/>
                        </a:solidFill>
                        <a:latin typeface="Cambria Math"/>
                      </a:rPr>
                      <m:t>]}</m:t>
                    </m:r>
                  </m:oMath>
                </a14:m>
                <a:r>
                  <a:rPr lang="ru-RU" sz="2400" dirty="0">
                    <a:solidFill>
                      <a:srgbClr val="1F5480"/>
                    </a:solidFill>
                    <a:latin typeface="Arial" pitchFamily="34" charset="0"/>
                    <a:cs typeface="Arial" pitchFamily="34" charset="0"/>
                  </a:rPr>
                  <a:t>)</a:t>
                </a: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1908883" y="1792318"/>
                <a:ext cx="5378592" cy="509178"/>
              </a:xfrm>
              <a:prstGeom prst="rect">
                <a:avLst/>
              </a:prstGeom>
              <a:blipFill rotWithShape="1">
                <a:blip r:embed="rId2"/>
                <a:stretch>
                  <a:fillRect t="-4762" b="-21429"/>
                </a:stretch>
              </a:blipFill>
            </p:spPr>
            <p:txBody>
              <a:bodyPr/>
              <a:lstStyle/>
              <a:p>
                <a:r>
                  <a:rPr lang="ru-RU">
                    <a:noFill/>
                  </a:rPr>
                  <a:t> </a:t>
                </a:r>
              </a:p>
            </p:txBody>
          </p:sp>
        </mc:Fallback>
      </mc:AlternateContent>
      <p:sp>
        <p:nvSpPr>
          <p:cNvPr id="14" name="Заголовок 2"/>
          <p:cNvSpPr>
            <a:spLocks noGrp="1"/>
          </p:cNvSpPr>
          <p:nvPr>
            <p:ph type="title"/>
          </p:nvPr>
        </p:nvSpPr>
        <p:spPr>
          <a:xfrm>
            <a:off x="605204" y="504093"/>
            <a:ext cx="7886700" cy="823181"/>
          </a:xfrm>
        </p:spPr>
        <p:txBody>
          <a:bodyPr>
            <a:normAutofit/>
          </a:bodyPr>
          <a:lstStyle/>
          <a:p>
            <a:r>
              <a:rPr lang="en-US" sz="3600" dirty="0" smtClean="0">
                <a:solidFill>
                  <a:srgbClr val="C00000"/>
                </a:solidFill>
                <a:latin typeface="Arial Rounded MT Bold" pitchFamily="34" charset="0"/>
              </a:rPr>
              <a:t>Method and technology</a:t>
            </a:r>
            <a:endParaRPr lang="ru-RU" sz="3600" dirty="0">
              <a:solidFill>
                <a:srgbClr val="C00000"/>
              </a:solidFill>
            </a:endParaRPr>
          </a:p>
        </p:txBody>
      </p:sp>
    </p:spTree>
    <p:extLst>
      <p:ext uri="{BB962C8B-B14F-4D97-AF65-F5344CB8AC3E}">
        <p14:creationId xmlns:p14="http://schemas.microsoft.com/office/powerpoint/2010/main" val="99418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1859</TotalTime>
  <Words>1359</Words>
  <Application>Microsoft Office PowerPoint</Application>
  <PresentationFormat>Екран (4:3)</PresentationFormat>
  <Paragraphs>131</Paragraphs>
  <Slides>26</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26</vt:i4>
      </vt:variant>
    </vt:vector>
  </HeadingPairs>
  <TitlesOfParts>
    <vt:vector size="35" baseType="lpstr">
      <vt:lpstr>Arial Unicode MS</vt:lpstr>
      <vt:lpstr>Arial</vt:lpstr>
      <vt:lpstr>Arial Rounded MT Bold</vt:lpstr>
      <vt:lpstr>Bookman Old Style</vt:lpstr>
      <vt:lpstr>Calibri</vt:lpstr>
      <vt:lpstr>Calibri Light</vt:lpstr>
      <vt:lpstr>Cambria Math</vt:lpstr>
      <vt:lpstr>Times New Roman</vt:lpstr>
      <vt:lpstr>Office Theme</vt:lpstr>
      <vt:lpstr>Virtual Lexicographic Laboratory in Linguistic Researches Based on the Dictionary Content</vt:lpstr>
      <vt:lpstr>Introduction</vt:lpstr>
      <vt:lpstr>Introduction</vt:lpstr>
      <vt:lpstr>Spanish Language dictionary (DLE 23)</vt:lpstr>
      <vt:lpstr>Introduction</vt:lpstr>
      <vt:lpstr>Spanish Language dictionary (DLE 23)</vt:lpstr>
      <vt:lpstr>Introduction</vt:lpstr>
      <vt:lpstr>Method and technology</vt:lpstr>
      <vt:lpstr>Method and technology</vt:lpstr>
      <vt:lpstr>Method and technology</vt:lpstr>
      <vt:lpstr>Method and technology</vt:lpstr>
      <vt:lpstr>VLL for Spanish language dictionary</vt:lpstr>
      <vt:lpstr>VLL for Spanish language dictionary</vt:lpstr>
      <vt:lpstr>VLL for Spanish language dictionary</vt:lpstr>
      <vt:lpstr>VLL for Spanish language dictionary</vt:lpstr>
      <vt:lpstr>Main window of DLL 23</vt:lpstr>
      <vt:lpstr>Презентація PowerPoint</vt:lpstr>
      <vt:lpstr>we have given a string of one character (-) which should be at the end</vt:lpstr>
      <vt:lpstr>Entry Profile</vt:lpstr>
      <vt:lpstr>Entry profile</vt:lpstr>
      <vt:lpstr>Entry profile</vt:lpstr>
      <vt:lpstr>Let’s make a sample of the words borrowed from other languages. As a result, the laboratory selected 313 units from DLE 23 </vt:lpstr>
      <vt:lpstr>We may want to know the availability of monosemantic words among those selected in the example. The total of the words in the sample is 231.</vt:lpstr>
      <vt:lpstr>Full-text search (Que siente)</vt:lpstr>
      <vt:lpstr>Future works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ivo</cp:lastModifiedBy>
  <cp:revision>123</cp:revision>
  <dcterms:created xsi:type="dcterms:W3CDTF">2018-09-04T12:10:47Z</dcterms:created>
  <dcterms:modified xsi:type="dcterms:W3CDTF">2023-06-24T14:53:31Z</dcterms:modified>
</cp:coreProperties>
</file>