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51cf95ef1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51cf95ef1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51cf95ef1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551cf95ef1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51cf95ef1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51cf95ef1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51cf95ef1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551cf95ef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51cf95ef1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51cf95ef1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51cf95ef1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551cf95ef1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51cf95ef1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551cf95ef1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551cf95ef1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551cf95ef1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51cf95ef1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51cf95ef1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51cf95ef1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551cf95ef1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51cf95ef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51cf95ef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51cf95ef1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551cf95ef1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51cf95ef1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51cf95ef1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51cf95ef1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551cf95ef1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51cf95ef1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551cf95ef1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51cf95ef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51cf95ef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51cf95ef1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51cf95ef1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51cf95ef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51cf95ef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51cf95ef1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51cf95ef1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51cf95ef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51cf95ef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51cf95ef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51cf95ef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51cf95ef1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51cf95ef1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A Search Engine for the Large Electronic Dictionary of the Ukrainian Language (VESUM)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28"/>
            <a:ext cx="8222100" cy="16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Tamila Krashtan,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Lviv Polytechnic National University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eLex 2023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June 28, Brno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Belarusian Grammar Database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8839204" cy="3763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Cambridge Dictionary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8530536" cy="42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Word Finder: search by mask</a:t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7892017" cy="421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Implementation: adapting Belarusian search interface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Adapting dictionary structure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Setting up the search engine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Updating user interface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Designing and planning next features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Adapting dictionary structure</a:t>
            </a:r>
            <a:endParaRPr/>
          </a:p>
        </p:txBody>
      </p:sp>
      <p:sp>
        <p:nvSpPr>
          <p:cNvPr id="148" name="Google Shape;148;p26"/>
          <p:cNvSpPr txBox="1"/>
          <p:nvPr>
            <p:ph idx="4294967295" type="body"/>
          </p:nvPr>
        </p:nvSpPr>
        <p:spPr>
          <a:xfrm>
            <a:off x="471900" y="992450"/>
            <a:ext cx="8222100" cy="3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&lt;Paradigm pdgId="160414" lemma="конференція" tag="NCINF"&gt;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    &lt;Form tag="NS"&gt;конференція&lt;/Form&gt;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    &lt;Form tag="GS"&gt;конференції&lt;/Form&gt;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    &lt;Form tag="DS"&gt;конференції&lt;/Form&gt;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    &lt;Form tag="AS"&gt;конференцію&lt;/Form&gt;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    &lt;Form tag="IS"&gt;конференцією&lt;/Form&gt;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    &lt;Form tag="LS"&gt;конференції&lt;/Form&gt;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		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    &lt;Form tag="LP"&gt;конференціях&lt;/Form&gt;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    &lt;Form tag="VP"&gt;конференції&lt;/Form&gt;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&lt;/Paradigm&gt;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Search engine setup</a:t>
            </a:r>
            <a:endParaRPr/>
          </a:p>
        </p:txBody>
      </p:sp>
      <p:sp>
        <p:nvSpPr>
          <p:cNvPr id="154" name="Google Shape;154;p27"/>
          <p:cNvSpPr txBox="1"/>
          <p:nvPr>
            <p:ph idx="4294967295" type="body"/>
          </p:nvPr>
        </p:nvSpPr>
        <p:spPr>
          <a:xfrm>
            <a:off x="471900" y="992450"/>
            <a:ext cx="8393400" cy="3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t = t.add("Частина мови =&gt; N:іменник");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t = t.add("Власна назва =&gt; C:загальна назва;P:власна назва;X:-");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t = t.add("Істота =&gt; A:істота;I:неістота;X:-");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t = t.add("Абревіатура =&gt; B:абревіатура;N:не абревіатура;X:-");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TagLetter z = t.add("Рід =&gt; M:чоловічий рід;F:жіночий рід;N:середній рід;X:-");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Results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Main search view</a:t>
            </a:r>
            <a:endParaRPr/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50" y="771450"/>
            <a:ext cx="8590305" cy="421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Main search view</a:t>
            </a:r>
            <a:endParaRPr/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50" y="771450"/>
            <a:ext cx="8590305" cy="421965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/>
          <p:nvPr/>
        </p:nvSpPr>
        <p:spPr>
          <a:xfrm>
            <a:off x="209950" y="1517275"/>
            <a:ext cx="104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search in lemmas / forms</a:t>
            </a:r>
            <a:endParaRPr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6565350" y="1250100"/>
            <a:ext cx="152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display order</a:t>
            </a:r>
            <a:endParaRPr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2501400" y="2108925"/>
            <a:ext cx="20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search grammar setup</a:t>
            </a:r>
            <a:endParaRPr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Search grammars</a:t>
            </a: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700" y="771450"/>
            <a:ext cx="8624594" cy="42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What is VESUM?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uk"/>
              <a:t>«Великий електронний словник української мови»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POS dictionary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M</a:t>
            </a:r>
            <a:r>
              <a:rPr lang="uk"/>
              <a:t>orphological dictionary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Used in spellcheckers (LanguageTool, Hunspell, etc.)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Used in GRAC corpus of Ukrainian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Search grammars</a:t>
            </a:r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700" y="771450"/>
            <a:ext cx="8624594" cy="421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/>
          <p:nvPr/>
        </p:nvSpPr>
        <p:spPr>
          <a:xfrm>
            <a:off x="2738900" y="1364575"/>
            <a:ext cx="82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noun</a:t>
            </a:r>
            <a:endParaRPr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3131825" y="1764775"/>
            <a:ext cx="166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common / proper</a:t>
            </a:r>
            <a:endParaRPr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2644300" y="2166350"/>
            <a:ext cx="239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animate / inanimate</a:t>
            </a:r>
            <a:endParaRPr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2979425" y="2566550"/>
            <a:ext cx="166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abbreviation</a:t>
            </a:r>
            <a:endParaRPr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2519400" y="2967900"/>
            <a:ext cx="13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gender</a:t>
            </a:r>
            <a:endParaRPr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2903225" y="3387800"/>
            <a:ext cx="155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pluralia tantum</a:t>
            </a:r>
            <a:endParaRPr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2"/>
          <p:cNvSpPr txBox="1"/>
          <p:nvPr/>
        </p:nvSpPr>
        <p:spPr>
          <a:xfrm>
            <a:off x="2903225" y="3807700"/>
            <a:ext cx="104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case</a:t>
            </a:r>
            <a:endParaRPr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2676900" y="4427925"/>
            <a:ext cx="107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number</a:t>
            </a:r>
            <a:endParaRPr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Word details</a:t>
            </a:r>
            <a:endParaRPr/>
          </a:p>
        </p:txBody>
      </p:sp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8800251" cy="421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Next steps</a:t>
            </a:r>
            <a:endParaRPr/>
          </a:p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Compiling</a:t>
            </a:r>
            <a:r>
              <a:rPr lang="uk"/>
              <a:t> both of the VESUM formats to get all the information available in the database.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Linking phonetic variants of the lemmas (e.g. teacher: «учитель» </a:t>
            </a:r>
            <a:r>
              <a:rPr i="1" lang="uk"/>
              <a:t>uchytel</a:t>
            </a:r>
            <a:r>
              <a:rPr lang="uk"/>
              <a:t> – «вчитель» </a:t>
            </a:r>
            <a:r>
              <a:rPr i="1" lang="uk"/>
              <a:t>vchytel</a:t>
            </a:r>
            <a:r>
              <a:rPr lang="uk"/>
              <a:t>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Processing the spellings of the updated Ukrainian orthography (2019).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Linking the page with other resources on Ukrainian language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English localization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Дякую за увагу!</a:t>
            </a:r>
            <a:endParaRPr/>
          </a:p>
        </p:txBody>
      </p:sp>
      <p:sp>
        <p:nvSpPr>
          <p:cNvPr id="212" name="Google Shape;212;p35"/>
          <p:cNvSpPr txBox="1"/>
          <p:nvPr>
            <p:ph idx="4294967295" type="subTitle"/>
          </p:nvPr>
        </p:nvSpPr>
        <p:spPr>
          <a:xfrm>
            <a:off x="460950" y="3247155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>
                <a:solidFill>
                  <a:schemeClr val="lt1"/>
                </a:solidFill>
              </a:rPr>
              <a:t>tamila.krashtan@gmail.com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How it looks like “inside”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471900" y="916100"/>
            <a:ext cx="3705900" cy="3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абискільки adv:&amp;pron:ind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аби-то adv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абичий /adj_pron :&amp;pron:ind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абищиця /n10.p1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абияк adv:&amp;pron:ind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абиякий /adj :&amp;pron:ind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абінський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абіоген /n20.a.p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абіогенез /n20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абіогенезний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абіогенетичний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абіогенний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абіотичний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988100" y="916175"/>
            <a:ext cx="3705900" cy="3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катод /n20.a.p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катодний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катодно-променевий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катодовий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катодолюмінесцентний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катодолюмінесценція /n10.p1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катойконім /n20.a.p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каток /n22.a.p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католизація /n10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католик /n20.a.p.&lt;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католикос /n20.a.p.ke.&lt;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католикосат /n20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католицизм /n20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How it looks like “inside”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471900" y="916100"/>
            <a:ext cx="3870000" cy="3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абискільки adv:&amp;pron:ind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аби-то </a:t>
            </a:r>
            <a:r>
              <a:rPr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adv </a:t>
            </a:r>
            <a:r>
              <a:rPr i="1"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– adverb</a:t>
            </a:r>
            <a:endParaRPr i="1" sz="18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абичий /adj_pron :&amp;pron:ind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абищиця /n10.p1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абияк adv:</a:t>
            </a:r>
            <a:r>
              <a:rPr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&amp;pron</a:t>
            </a: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:ind </a:t>
            </a:r>
            <a:r>
              <a:rPr i="1"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– pronoun</a:t>
            </a:r>
            <a:endParaRPr i="1" sz="18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абиякий /adj :&amp;pron:ind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абінський /adj</a:t>
            </a:r>
            <a:endParaRPr i="1"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абіоген /n20.a.p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абіогенез /n</a:t>
            </a:r>
            <a:r>
              <a:rPr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20 – </a:t>
            </a:r>
            <a:r>
              <a:rPr i="1"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declension group</a:t>
            </a:r>
            <a:endParaRPr i="1" sz="18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абіогенезний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абіогенетичний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абіогенний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абіотичний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988100" y="916175"/>
            <a:ext cx="4058400" cy="3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катод /n20.a.p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катодний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катодно-променевий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катодовий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катодолюмінесцентний /adj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катодолюмінесценція /n10.p1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катойконім /n20.a.p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каток /n22.</a:t>
            </a:r>
            <a:r>
              <a:rPr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.p </a:t>
            </a:r>
            <a:r>
              <a:rPr i="1"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– -a in genitive</a:t>
            </a:r>
            <a:endParaRPr i="1" sz="18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католизація /n10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католик /n20.a.p.</a:t>
            </a:r>
            <a:r>
              <a:rPr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&lt; –</a:t>
            </a:r>
            <a:r>
              <a:rPr i="1"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 animate</a:t>
            </a:r>
            <a:endParaRPr i="1" sz="18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католикос /n20.a.p.</a:t>
            </a:r>
            <a:r>
              <a:rPr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.&lt; </a:t>
            </a:r>
            <a:r>
              <a:rPr i="1"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– -e in voc.</a:t>
            </a:r>
            <a:endParaRPr i="1" sz="18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католикосат /n20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католицизм /n20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What the users see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448500" y="916175"/>
            <a:ext cx="8598000" cy="3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конференція noun:inanim:f:v_naz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конференції noun:inanim:f:v_rod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конференції noun:inanim:f:v_dav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конференцію noun:inanim:f:v_zna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конференцією noun:inanim:f:v_oru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конференції noun:inanim:f:v_mis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конференціє noun:inanim:f:v_kly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конференції noun:inanim:p:v_naz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конференцій noun:inanim:p:v_rod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конференціям noun:inanim:p:v_dav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конференції noun:inanim:p:v_zna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конференціями noun:inanim:p:v_oru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конференціях noun:inanim:p:v_mis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конференції noun:inanim:p:v_kly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What the users see</a:t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448500" y="916175"/>
            <a:ext cx="8598000" cy="3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конференція </a:t>
            </a:r>
            <a:r>
              <a:rPr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noun</a:t>
            </a: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:inanim:f:v_naz</a:t>
            </a:r>
            <a:r>
              <a:rPr lang="uk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– part of speech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конференції noun:</a:t>
            </a:r>
            <a:r>
              <a:rPr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inanim</a:t>
            </a: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:f:v_rod</a:t>
            </a:r>
            <a:r>
              <a:rPr lang="uk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– inanimate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конференції noun:inanim:</a:t>
            </a:r>
            <a:r>
              <a:rPr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:v_dav</a:t>
            </a:r>
            <a:r>
              <a:rPr lang="uk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– feminine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конференцію noun:inanim:f:v_zna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конференцією noun:inanim:f:</a:t>
            </a:r>
            <a:r>
              <a:rPr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v_oru</a:t>
            </a:r>
            <a:r>
              <a:rPr lang="uk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– instrumental («орудний», orudnyi)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конференції noun:inanim:f:v_mis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конференціє noun:inanim:f:v_kly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конференції noun:inanim:</a:t>
            </a:r>
            <a:r>
              <a:rPr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:v_naz</a:t>
            </a:r>
            <a:r>
              <a:rPr lang="uk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uk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– plural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конференцій noun:inanim:p:v_rod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конференціям noun:inanim:p:v_dav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конференції noun:inanim:p:v_zna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конференціями noun:inanim:p:v_oru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конференціях noun:inanim:p:v_mis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   конференції noun:inanim:p:v_kly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Current search interface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8839203" cy="4218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Search interfaces of similar systems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Slavic languages: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uk" sz="1800"/>
              <a:t>Polish grammatical </a:t>
            </a:r>
            <a:r>
              <a:rPr lang="uk" sz="1800"/>
              <a:t>dictionary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uk" sz="1800"/>
              <a:t>Belarusian</a:t>
            </a:r>
            <a:r>
              <a:rPr lang="uk" sz="1800"/>
              <a:t> grammar database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English resources: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uk" sz="1800"/>
              <a:t>Cambridge Dictionary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uk" sz="1800"/>
              <a:t>Macmillan </a:t>
            </a:r>
            <a:r>
              <a:rPr lang="uk" sz="1800"/>
              <a:t>Dictionary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uk" sz="1800"/>
              <a:t>Word Finder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Grammatical Dictionary of Polish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8746808" cy="421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