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10" r:id="rId4"/>
    <p:sldId id="257" r:id="rId5"/>
    <p:sldId id="294" r:id="rId6"/>
    <p:sldId id="363" r:id="rId7"/>
    <p:sldId id="322" r:id="rId8"/>
    <p:sldId id="368" r:id="rId9"/>
    <p:sldId id="375" r:id="rId10"/>
    <p:sldId id="323" r:id="rId11"/>
    <p:sldId id="369" r:id="rId12"/>
    <p:sldId id="373" r:id="rId13"/>
    <p:sldId id="370" r:id="rId14"/>
    <p:sldId id="285" r:id="rId15"/>
    <p:sldId id="367" r:id="rId16"/>
    <p:sldId id="282" r:id="rId17"/>
    <p:sldId id="353" r:id="rId18"/>
    <p:sldId id="284" r:id="rId19"/>
    <p:sldId id="288" r:id="rId20"/>
    <p:sldId id="360" r:id="rId21"/>
    <p:sldId id="362" r:id="rId22"/>
    <p:sldId id="374" r:id="rId2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B1EB-500C-4E20-B03A-EE083C4D9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14335D-368A-4968-954A-ACF5F4030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D5DFA4-AF25-42BE-919C-818D716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39C488-2C72-43C7-AE14-196D066D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4FC1EE-8ACF-4151-ADEC-29D73098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25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7F805-210E-4B1A-A857-042E5D8D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3D3B0E-E702-45D0-88D6-F8D88A7BA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D32712-0AC0-4B52-B4DF-CBBBF833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64C176-06EC-4725-BBDA-B0B0A507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6B82FA-CE64-4073-BDFA-C99B7D55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430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AF82A0A-B4F2-4701-A9F7-16430BFC4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373388-664A-489A-961B-456D5F557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6780F6-CF9E-4A11-BAF9-C5B09EE1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4C1005-A98C-4494-A356-978D07EB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53645E-08DF-4D78-BB9E-399CB60D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850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5E1FF-7ED4-41D5-9EB6-829C951B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6EBAF6-2A23-46EC-B320-A20B6FB4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DBD377-7C8A-44C4-B5F4-A1CC0323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84AB14-AFB5-4020-B286-30FF4ACD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98ED16-8BCB-49EC-AC8B-5DE198F6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5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4756B-FA39-468B-BAD9-659E2425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E32B0C-5CFE-4F19-A122-A6A63932B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9FD9B3-DC0F-4ABD-BB1F-F7FFBDAD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C55D0-C2C2-452B-8D75-F236142D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C7D721-5985-4138-B4CE-408CB90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85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CAEF9-EB15-4AB3-9F70-FFB4916C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2B17A8-23FE-45F6-A224-0071135E1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4065E9-C04B-4CB6-97B2-2F5690B6E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48C4E1-1270-4D13-91DA-7A1E9263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1C5485-9654-4186-9E63-F4F1E0D1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0185BA-7F47-4D9D-9381-341F17EF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743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A466E-A241-48A6-87BE-BE857D2C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668BAE-A1A4-4BE3-BCED-FC7B40CA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ADBAFC5-7616-4F92-B57D-1ACF349EC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CAAA2E-373B-42AB-BAC0-7C59DEA60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9B7314C-863E-46A6-B4E5-447AA1F8A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329A0A9-9B8D-48DD-81FA-2DF46155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D69C5E-2F8C-4610-85B4-F12561D6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97B7D6-42FD-459A-82D8-AEE723DA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51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A3738-56F7-4CB6-A609-B463641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6DD7364-4773-4064-B7C1-68FC60E3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909B781-AC90-42D5-AE1E-AA0667C2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5A2B59-C66F-436D-8DA4-236E1EDC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9867FE6-DE89-4E79-B1E7-1382E02A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39101C0-E4B7-4492-9E38-5011785B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AA1D05F-A6FD-411A-AF56-00EDFB3B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70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83677-56EE-4F3F-AD5B-82B9986D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50D30B-5475-4CC6-83D4-4168EBAA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FCE1AC-07FE-487C-AC33-3FE888C82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6A8C43-5A4C-44EF-AAC4-202FFBD4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5269B4-5BCC-4ABF-88B1-7E1B6C84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B6E73E-6349-4345-8043-17EC27E8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34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0DB1-5F04-4ADC-8AD3-C36A2A24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4954EF-7C99-4E0F-A25F-5813590AA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AF1633-A011-4EF9-8A14-6CB2CB934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A662D3-F1A9-4E68-B5D9-E3A48AC3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7C244CE-A282-47E4-8723-0313CDC2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FFC877-08CF-4BC3-B851-3109ED71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62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C41ABE-AB3C-4BB6-86F6-F77B09D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2530DE-2366-4019-9C7D-9A46948D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94D54-9007-4E4E-BB3F-51FC85A79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EBEA-371D-4781-8AFC-D47506BE334C}" type="datetimeFigureOut">
              <a:rPr lang="LID4096" smtClean="0"/>
              <a:t>06/23/2023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EDA909-0061-4996-8CD5-E10486AB7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2399FD-0A63-4E91-8241-90A28B539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44BE-4C25-4573-ABF4-B9BB7125A5B7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58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own-uk/corpus" TargetMode="External"/><Relationship Id="rId2" Type="http://schemas.openxmlformats.org/officeDocument/2006/relationships/hyperlink" Target="https://r2u.org.ua/vesu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CF90A-1E5E-4D50-8E4F-04D0B8F95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7066"/>
          </a:xfrm>
        </p:spPr>
        <p:txBody>
          <a:bodyPr>
            <a:normAutofit fontScale="90000"/>
          </a:bodyPr>
          <a:lstStyle/>
          <a:p>
            <a:r>
              <a:rPr lang="en-US" dirty="0"/>
              <a:t>Going Beyond Standard Ukrainian: How a Corpus Informs an E-Dictionary</a:t>
            </a:r>
            <a:endParaRPr lang="LID4096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A78E37-06ED-4BEF-A775-9908EAB94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Maria Shvedova (University of Jena; National University "</a:t>
            </a:r>
            <a:r>
              <a:rPr lang="en-US" dirty="0" err="1"/>
              <a:t>Lviv</a:t>
            </a:r>
            <a:r>
              <a:rPr lang="en-US" dirty="0"/>
              <a:t> Polytechnic")</a:t>
            </a:r>
          </a:p>
          <a:p>
            <a:r>
              <a:rPr lang="en-US" dirty="0" err="1"/>
              <a:t>Vasyl</a:t>
            </a:r>
            <a:r>
              <a:rPr lang="en-US" dirty="0"/>
              <a:t> </a:t>
            </a:r>
            <a:r>
              <a:rPr lang="en-US" dirty="0" err="1"/>
              <a:t>Starko</a:t>
            </a:r>
            <a:r>
              <a:rPr lang="en-US" dirty="0"/>
              <a:t> (Ukrainian Catholic University)</a:t>
            </a:r>
          </a:p>
          <a:p>
            <a:r>
              <a:rPr lang="en-US" dirty="0"/>
              <a:t>Andriy </a:t>
            </a:r>
            <a:r>
              <a:rPr lang="en-US" dirty="0" err="1"/>
              <a:t>Rysin</a:t>
            </a:r>
            <a:r>
              <a:rPr lang="en-US" dirty="0"/>
              <a:t> </a:t>
            </a:r>
            <a:r>
              <a:rPr lang="uk-UA" dirty="0"/>
              <a:t>(</a:t>
            </a:r>
            <a:r>
              <a:rPr lang="en-US" dirty="0"/>
              <a:t>independent researcher</a:t>
            </a:r>
            <a:r>
              <a:rPr lang="uk-UA" dirty="0"/>
              <a:t>)</a:t>
            </a:r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318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BED78-D120-4C4E-AD1F-79535C1C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118"/>
          </a:xfrm>
        </p:spPr>
        <p:txBody>
          <a:bodyPr>
            <a:normAutofit/>
          </a:bodyPr>
          <a:lstStyle/>
          <a:p>
            <a:r>
              <a:rPr lang="en-US" sz="4000" dirty="0"/>
              <a:t>A non-standard grammatical form in a newspaper</a:t>
            </a:r>
            <a:r>
              <a:rPr lang="uk-UA" sz="4000" dirty="0"/>
              <a:t> </a:t>
            </a:r>
            <a:endParaRPr lang="LID4096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D1D50C-0027-472F-8F1F-859F301D4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90520" cy="4250055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BF023BA-3034-4295-B0F3-73AF615D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217" y="1299680"/>
            <a:ext cx="3355760" cy="5118875"/>
          </a:xfrm>
        </p:spPr>
        <p:txBody>
          <a:bodyPr>
            <a:normAutofit lnSpcReduction="10000"/>
          </a:bodyPr>
          <a:lstStyle/>
          <a:p>
            <a:endParaRPr lang="uk-UA" sz="2000" dirty="0"/>
          </a:p>
          <a:p>
            <a:endParaRPr lang="uk-UA" sz="2000" dirty="0"/>
          </a:p>
          <a:p>
            <a:r>
              <a:rPr lang="en-US" sz="2400" dirty="0"/>
              <a:t>Standard first person plural form</a:t>
            </a:r>
            <a:r>
              <a:rPr lang="uk-UA" sz="2400" dirty="0"/>
              <a:t>: </a:t>
            </a:r>
            <a:r>
              <a:rPr lang="en-US" sz="2400" i="1" dirty="0" err="1"/>
              <a:t>pryjdemo</a:t>
            </a:r>
            <a:r>
              <a:rPr lang="uk-UA" sz="2400" i="1" dirty="0"/>
              <a:t> </a:t>
            </a:r>
            <a:r>
              <a:rPr lang="en-US" sz="2400" i="1" dirty="0"/>
              <a:t>'will come'</a:t>
            </a:r>
            <a:endParaRPr lang="uk-UA" sz="2400" i="1" dirty="0"/>
          </a:p>
          <a:p>
            <a:r>
              <a:rPr lang="en-US" sz="2400" dirty="0"/>
              <a:t>Form in the newspaper text</a:t>
            </a:r>
            <a:r>
              <a:rPr lang="uk-UA" sz="2400" dirty="0"/>
              <a:t>: </a:t>
            </a:r>
            <a:r>
              <a:rPr lang="en-US" sz="2400" i="1" dirty="0" err="1"/>
              <a:t>pryjdem</a:t>
            </a:r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r>
              <a:rPr lang="en-US" sz="2400" dirty="0" err="1"/>
              <a:t>Pedahoh</a:t>
            </a:r>
            <a:r>
              <a:rPr lang="en-US" sz="2400" dirty="0"/>
              <a:t> </a:t>
            </a:r>
            <a:r>
              <a:rPr lang="en-US" sz="2400" dirty="0" err="1"/>
              <a:t>Prykarpattja</a:t>
            </a:r>
            <a:r>
              <a:rPr lang="en-US" sz="2400" dirty="0"/>
              <a:t>, 1991, № 19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1B5BF1-02E6-404E-B2F0-BF862188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33" y="1299680"/>
            <a:ext cx="7316221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A66B7-221D-4A48-9DD1-0DE19D98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Electronic</a:t>
            </a:r>
            <a:r>
              <a:rPr lang="uk-UA" dirty="0"/>
              <a:t> </a:t>
            </a:r>
            <a:r>
              <a:rPr lang="uk-UA" dirty="0" err="1"/>
              <a:t>Grammatical</a:t>
            </a:r>
            <a:r>
              <a:rPr lang="uk-UA" dirty="0"/>
              <a:t> </a:t>
            </a:r>
            <a:r>
              <a:rPr lang="uk-UA" dirty="0" err="1"/>
              <a:t>Dictionary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Ukrainian</a:t>
            </a:r>
            <a:r>
              <a:rPr lang="uk-UA" dirty="0"/>
              <a:t> </a:t>
            </a:r>
            <a:r>
              <a:rPr lang="uk-UA" dirty="0" err="1"/>
              <a:t>Literary</a:t>
            </a:r>
            <a:r>
              <a:rPr lang="uk-UA" dirty="0"/>
              <a:t> </a:t>
            </a:r>
            <a:r>
              <a:rPr lang="uk-UA" dirty="0" err="1"/>
              <a:t>Language</a:t>
            </a:r>
            <a:r>
              <a:rPr lang="uk-UA" dirty="0"/>
              <a:t> (Word </a:t>
            </a:r>
            <a:r>
              <a:rPr lang="uk-UA" dirty="0" err="1"/>
              <a:t>Change</a:t>
            </a:r>
            <a:r>
              <a:rPr lang="uk-UA" dirty="0"/>
              <a:t>) </a:t>
            </a:r>
            <a:r>
              <a:rPr lang="en-US" dirty="0"/>
              <a:t>vs. VESUM</a:t>
            </a:r>
            <a:endParaRPr lang="LID4096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6EB8C19-0315-4825-997B-4CF5C48CC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29206"/>
            <a:ext cx="5181600" cy="4144176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DE14D56-BCBB-4F29-9551-17E1A36335F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26888"/>
            <a:ext cx="5181600" cy="374880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65C50AA-DA07-4F94-B6B3-0F4C0FA10513}"/>
              </a:ext>
            </a:extLst>
          </p:cNvPr>
          <p:cNvSpPr/>
          <p:nvPr/>
        </p:nvSpPr>
        <p:spPr>
          <a:xfrm>
            <a:off x="4474346" y="3888419"/>
            <a:ext cx="719091" cy="150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CA842C0-8876-480F-8DC3-EFE7F2C1153D}"/>
              </a:ext>
            </a:extLst>
          </p:cNvPr>
          <p:cNvSpPr/>
          <p:nvPr/>
        </p:nvSpPr>
        <p:spPr>
          <a:xfrm>
            <a:off x="8895425" y="3515557"/>
            <a:ext cx="1571348" cy="301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915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EF433-7F0F-4417-B41B-F9B9C2FA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2106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Variant forms of an adjective in a Ukrainian folk song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0A346B-6450-41B1-B31B-51AF5254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5545"/>
            <a:ext cx="10515600" cy="353141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Did </a:t>
            </a:r>
            <a:r>
              <a:rPr lang="en-US" i="1" dirty="0" err="1"/>
              <a:t>rudyj</a:t>
            </a:r>
            <a:r>
              <a:rPr lang="en-US" i="1" dirty="0"/>
              <a:t>, baba </a:t>
            </a:r>
            <a:r>
              <a:rPr lang="en-US" i="1" dirty="0" err="1"/>
              <a:t>ruda</a:t>
            </a:r>
            <a:r>
              <a:rPr lang="en-US" i="1" dirty="0"/>
              <a:t>,</a:t>
            </a:r>
          </a:p>
          <a:p>
            <a:pPr marL="0" indent="0">
              <a:buNone/>
            </a:pPr>
            <a:r>
              <a:rPr lang="en-US" i="1" dirty="0" err="1"/>
              <a:t>Bat'ko</a:t>
            </a:r>
            <a:r>
              <a:rPr lang="en-US" i="1" dirty="0"/>
              <a:t> </a:t>
            </a:r>
            <a:r>
              <a:rPr lang="en-US" i="1" dirty="0" err="1"/>
              <a:t>rudyj</a:t>
            </a:r>
            <a:r>
              <a:rPr lang="en-US" i="1" dirty="0"/>
              <a:t>, maty </a:t>
            </a:r>
            <a:r>
              <a:rPr lang="en-US" i="1" dirty="0" err="1"/>
              <a:t>ruda</a:t>
            </a:r>
            <a:r>
              <a:rPr lang="uk-UA" i="1" dirty="0"/>
              <a:t>…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I ja </a:t>
            </a:r>
            <a:r>
              <a:rPr lang="en-US" i="1" dirty="0" err="1"/>
              <a:t>rudyj</a:t>
            </a:r>
            <a:r>
              <a:rPr lang="en-US" i="1" dirty="0"/>
              <a:t>, </a:t>
            </a:r>
            <a:r>
              <a:rPr lang="en-US" b="1" i="1" dirty="0" err="1"/>
              <a:t>rudu</a:t>
            </a:r>
            <a:r>
              <a:rPr lang="uk-UA" b="1" i="1" dirty="0"/>
              <a:t> </a:t>
            </a:r>
            <a:r>
              <a:rPr lang="uk-UA" dirty="0"/>
              <a:t>(</a:t>
            </a:r>
            <a:r>
              <a:rPr lang="en-US" dirty="0" err="1"/>
              <a:t>Akk</a:t>
            </a:r>
            <a:r>
              <a:rPr lang="en-US" dirty="0"/>
              <a:t>., sg.</a:t>
            </a:r>
            <a:r>
              <a:rPr lang="uk-UA" dirty="0"/>
              <a:t>)</a:t>
            </a:r>
            <a:r>
              <a:rPr lang="en-US" dirty="0"/>
              <a:t> </a:t>
            </a:r>
            <a:r>
              <a:rPr lang="en-US" i="1" dirty="0" err="1"/>
              <a:t>vzjav</a:t>
            </a:r>
            <a:r>
              <a:rPr lang="en-US" i="1" dirty="0"/>
              <a:t>,</a:t>
            </a:r>
          </a:p>
          <a:p>
            <a:pPr marL="0" indent="0">
              <a:buNone/>
            </a:pPr>
            <a:r>
              <a:rPr lang="en-US" i="1" dirty="0"/>
              <a:t>Bo </a:t>
            </a:r>
            <a:r>
              <a:rPr lang="en-US" b="1" i="1" dirty="0" err="1"/>
              <a:t>ruduju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Akk</a:t>
            </a:r>
            <a:r>
              <a:rPr lang="en-US" dirty="0"/>
              <a:t>., sg.) </a:t>
            </a:r>
            <a:r>
              <a:rPr lang="en-US" i="1" dirty="0" err="1"/>
              <a:t>spodobav</a:t>
            </a:r>
            <a:r>
              <a:rPr lang="en-US" i="1" dirty="0"/>
              <a:t>.</a:t>
            </a:r>
          </a:p>
        </p:txBody>
      </p:sp>
      <p:pic>
        <p:nvPicPr>
          <p:cNvPr id="4098" name="Picture 2" descr="https://storage.googleapis.com/hippostcard/p/6e891801192a1cecdfb9937b7634bbac-800.jpg">
            <a:extLst>
              <a:ext uri="{FF2B5EF4-FFF2-40B4-BE49-F238E27FC236}">
                <a16:creationId xmlns:a16="http://schemas.microsoft.com/office/drawing/2014/main" id="{48B3F012-E2A5-4594-A764-4A143D95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654"/>
            <a:ext cx="479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08EA-F4C5-4664-A000-27696EE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 forms</a:t>
            </a:r>
            <a:r>
              <a:rPr lang="uk-UA" dirty="0"/>
              <a:t> </a:t>
            </a:r>
            <a:r>
              <a:rPr lang="en-US" dirty="0"/>
              <a:t>(VESUM)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398980-CD41-4B96-9F13-9E3AE218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96F8B-7A26-4C34-AC15-E5D078C1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314"/>
            <a:ext cx="12192000" cy="36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B88BF-E513-4A4D-B2BF-D6CF216F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VESUM: beyond the literary standard</a:t>
            </a:r>
            <a:endParaRPr lang="LID4096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249833F-E16E-4133-938D-CCF94E16CA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2952218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982DAD-0565-4290-9517-B580A2E54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48381-2DD2-43CB-AD41-E150DEF72452}"/>
              </a:ext>
            </a:extLst>
          </p:cNvPr>
          <p:cNvSpPr txBox="1"/>
          <p:nvPr/>
        </p:nvSpPr>
        <p:spPr>
          <a:xfrm>
            <a:off x="6354618" y="1825625"/>
            <a:ext cx="5541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bad:   incorrect</a:t>
            </a:r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9,012 </a:t>
            </a:r>
            <a:r>
              <a:rPr lang="uk-UA" dirty="0" err="1"/>
              <a:t>lemmas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word</a:t>
            </a:r>
            <a:r>
              <a:rPr lang="uk-UA" dirty="0"/>
              <a:t> </a:t>
            </a:r>
            <a:r>
              <a:rPr lang="uk-UA" dirty="0" err="1"/>
              <a:t>forms</a:t>
            </a:r>
            <a:r>
              <a:rPr lang="uk-UA" dirty="0"/>
              <a:t> (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example</a:t>
            </a:r>
            <a:r>
              <a:rPr lang="uk-UA" dirty="0"/>
              <a:t>,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genitive</a:t>
            </a:r>
            <a:r>
              <a:rPr lang="uk-UA" dirty="0"/>
              <a:t> </a:t>
            </a:r>
            <a:r>
              <a:rPr lang="uk-UA" dirty="0" err="1"/>
              <a:t>singular</a:t>
            </a:r>
            <a:r>
              <a:rPr lang="uk-UA" dirty="0"/>
              <a:t> </a:t>
            </a:r>
            <a:r>
              <a:rPr lang="uk-UA" dirty="0" err="1"/>
              <a:t>form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en-US" i="1" dirty="0" err="1"/>
              <a:t>dialohu</a:t>
            </a:r>
            <a:r>
              <a:rPr lang="en-US" dirty="0"/>
              <a:t>, ‘</a:t>
            </a:r>
            <a:r>
              <a:rPr lang="uk-UA" dirty="0" err="1"/>
              <a:t>dialog</a:t>
            </a:r>
            <a:r>
              <a:rPr lang="en-US" dirty="0"/>
              <a:t>’</a:t>
            </a:r>
            <a:r>
              <a:rPr lang="uk-UA" dirty="0"/>
              <a:t>, </a:t>
            </a:r>
            <a:r>
              <a:rPr lang="uk-UA" dirty="0" err="1"/>
              <a:t>which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non-normative</a:t>
            </a:r>
            <a:r>
              <a:rPr lang="uk-UA" dirty="0"/>
              <a:t>, </a:t>
            </a:r>
            <a:r>
              <a:rPr lang="uk-UA" dirty="0" err="1"/>
              <a:t>cf</a:t>
            </a:r>
            <a:r>
              <a:rPr lang="uk-UA" dirty="0"/>
              <a:t>.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standard</a:t>
            </a:r>
            <a:r>
              <a:rPr lang="en-US" dirty="0"/>
              <a:t> one </a:t>
            </a:r>
            <a:r>
              <a:rPr lang="en-US" i="1" dirty="0" err="1"/>
              <a:t>dialoha</a:t>
            </a:r>
            <a:r>
              <a:rPr lang="uk-UA" dirty="0"/>
              <a:t>).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frequent of these are the following: </a:t>
            </a:r>
            <a:r>
              <a:rPr lang="en-US" i="1" dirty="0" err="1"/>
              <a:t>ïx</a:t>
            </a:r>
            <a:r>
              <a:rPr lang="en-US" dirty="0"/>
              <a:t> ‘their’ (an indeclinable variant of the third-person plural possessive pronoun; stylistically, the declinable variant </a:t>
            </a:r>
            <a:r>
              <a:rPr lang="en-US" i="1" dirty="0" err="1"/>
              <a:t>ïxnij</a:t>
            </a:r>
            <a:r>
              <a:rPr lang="en-US" i="1" dirty="0"/>
              <a:t>  </a:t>
            </a:r>
            <a:r>
              <a:rPr lang="en-US" dirty="0"/>
              <a:t>is considered preferable), </a:t>
            </a:r>
            <a:r>
              <a:rPr lang="en-US" i="1" dirty="0" err="1"/>
              <a:t>čolovík</a:t>
            </a:r>
            <a:r>
              <a:rPr lang="en-US" i="1" dirty="0"/>
              <a:t> </a:t>
            </a:r>
            <a:r>
              <a:rPr lang="en-US" dirty="0"/>
              <a:t>‘people’ after numerals (</a:t>
            </a:r>
            <a:r>
              <a:rPr lang="en-US" i="1" dirty="0"/>
              <a:t>5 </a:t>
            </a:r>
            <a:r>
              <a:rPr lang="en-US" i="1" dirty="0" err="1"/>
              <a:t>čolovik</a:t>
            </a:r>
            <a:r>
              <a:rPr lang="en-US" i="1" dirty="0"/>
              <a:t> </a:t>
            </a:r>
            <a:r>
              <a:rPr lang="en-US" dirty="0"/>
              <a:t>cf. standard </a:t>
            </a:r>
            <a:r>
              <a:rPr lang="en-US" i="1" dirty="0"/>
              <a:t>5 </a:t>
            </a:r>
            <a:r>
              <a:rPr lang="en-US" i="1" dirty="0" err="1"/>
              <a:t>osib</a:t>
            </a:r>
            <a:r>
              <a:rPr lang="en-US" dirty="0"/>
              <a:t>), </a:t>
            </a:r>
            <a:r>
              <a:rPr lang="en-US" i="1" dirty="0" err="1"/>
              <a:t>policejs'kyj</a:t>
            </a:r>
            <a:r>
              <a:rPr lang="en-US" dirty="0"/>
              <a:t> ‘policeman’ (the recommended option: </a:t>
            </a:r>
            <a:r>
              <a:rPr lang="en-US" i="1" dirty="0" err="1"/>
              <a:t>policijant</a:t>
            </a:r>
            <a:r>
              <a:rPr lang="en-US" dirty="0"/>
              <a:t>), </a:t>
            </a:r>
            <a:r>
              <a:rPr lang="en-US" i="1" dirty="0" err="1"/>
              <a:t>postavka</a:t>
            </a:r>
            <a:r>
              <a:rPr lang="en-US" dirty="0"/>
              <a:t> ‘supply’, </a:t>
            </a:r>
            <a:r>
              <a:rPr lang="en-US" i="1" dirty="0"/>
              <a:t>da</a:t>
            </a:r>
            <a:r>
              <a:rPr lang="en-US" dirty="0"/>
              <a:t> ‘yes’, </a:t>
            </a:r>
            <a:r>
              <a:rPr lang="en-US" i="1" dirty="0" err="1"/>
              <a:t>isnujučyj</a:t>
            </a:r>
            <a:r>
              <a:rPr lang="en-US" dirty="0"/>
              <a:t> ‘existing’,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Many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words</a:t>
            </a:r>
            <a:r>
              <a:rPr lang="uk-UA" dirty="0"/>
              <a:t> </a:t>
            </a:r>
            <a:r>
              <a:rPr lang="uk-UA" dirty="0" err="1"/>
              <a:t>on</a:t>
            </a:r>
            <a:r>
              <a:rPr lang="uk-UA" dirty="0"/>
              <a:t> </a:t>
            </a:r>
            <a:r>
              <a:rPr lang="uk-UA" dirty="0" err="1"/>
              <a:t>this</a:t>
            </a:r>
            <a:r>
              <a:rPr lang="uk-UA" dirty="0"/>
              <a:t> </a:t>
            </a:r>
            <a:r>
              <a:rPr lang="uk-UA" dirty="0" err="1"/>
              <a:t>list</a:t>
            </a:r>
            <a:r>
              <a:rPr lang="uk-UA" dirty="0"/>
              <a:t> </a:t>
            </a:r>
            <a:r>
              <a:rPr lang="uk-UA" dirty="0" err="1"/>
              <a:t>are</a:t>
            </a:r>
            <a:r>
              <a:rPr lang="uk-UA" dirty="0"/>
              <a:t> </a:t>
            </a:r>
            <a:r>
              <a:rPr lang="uk-UA" dirty="0" err="1"/>
              <a:t>not</a:t>
            </a:r>
            <a:r>
              <a:rPr lang="uk-UA" dirty="0"/>
              <a:t> </a:t>
            </a:r>
            <a:r>
              <a:rPr lang="uk-UA" dirty="0" err="1"/>
              <a:t>recommended</a:t>
            </a:r>
            <a:r>
              <a:rPr lang="uk-UA" dirty="0"/>
              <a:t> </a:t>
            </a:r>
            <a:r>
              <a:rPr lang="uk-UA" dirty="0" err="1"/>
              <a:t>from</a:t>
            </a:r>
            <a:r>
              <a:rPr lang="uk-UA" dirty="0"/>
              <a:t> a </a:t>
            </a:r>
            <a:r>
              <a:rPr lang="uk-UA" dirty="0" err="1"/>
              <a:t>stylistic</a:t>
            </a:r>
            <a:r>
              <a:rPr lang="uk-UA" dirty="0"/>
              <a:t> </a:t>
            </a:r>
            <a:r>
              <a:rPr lang="uk-UA" dirty="0" err="1"/>
              <a:t>point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view</a:t>
            </a:r>
            <a:r>
              <a:rPr lang="uk-UA" dirty="0"/>
              <a:t>, </a:t>
            </a:r>
            <a:r>
              <a:rPr lang="uk-UA" dirty="0" err="1"/>
              <a:t>but</a:t>
            </a:r>
            <a:r>
              <a:rPr lang="uk-UA" dirty="0"/>
              <a:t> </a:t>
            </a:r>
            <a:r>
              <a:rPr lang="uk-UA" dirty="0" err="1"/>
              <a:t>they</a:t>
            </a:r>
            <a:r>
              <a:rPr lang="uk-UA" dirty="0"/>
              <a:t> </a:t>
            </a:r>
            <a:r>
              <a:rPr lang="uk-UA" dirty="0" err="1"/>
              <a:t>are</a:t>
            </a:r>
            <a:r>
              <a:rPr lang="uk-UA" dirty="0"/>
              <a:t> </a:t>
            </a:r>
            <a:r>
              <a:rPr lang="uk-UA" dirty="0" err="1"/>
              <a:t>not</a:t>
            </a:r>
            <a:r>
              <a:rPr lang="uk-UA" dirty="0"/>
              <a:t> </a:t>
            </a:r>
            <a:r>
              <a:rPr lang="uk-UA" dirty="0" err="1"/>
              <a:t>non-standard</a:t>
            </a:r>
            <a:r>
              <a:rPr lang="uk-UA" dirty="0"/>
              <a:t>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1036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B88BF-E513-4A4D-B2BF-D6CF216F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VESUM: beyond the literary standard</a:t>
            </a:r>
            <a:endParaRPr lang="LID4096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D34D9FD-3742-4245-BB4C-8559FF22C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98844"/>
            <a:ext cx="5181600" cy="1508760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9F1079-07BF-4341-B7E1-95D855394D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subst</a:t>
            </a:r>
            <a:r>
              <a:rPr lang="pl-PL" dirty="0"/>
              <a:t>: vernacular form</a:t>
            </a:r>
            <a:endParaRPr lang="en-US" dirty="0"/>
          </a:p>
          <a:p>
            <a:r>
              <a:rPr lang="en-US" dirty="0"/>
              <a:t>41  items, including lemmas and some grammatical forms: </a:t>
            </a:r>
          </a:p>
          <a:p>
            <a:r>
              <a:rPr lang="en-US" i="1" dirty="0" err="1"/>
              <a:t>šo</a:t>
            </a:r>
            <a:r>
              <a:rPr lang="en-US" i="1" dirty="0"/>
              <a:t> </a:t>
            </a:r>
            <a:r>
              <a:rPr lang="en-US" dirty="0"/>
              <a:t>‘that’</a:t>
            </a:r>
            <a:r>
              <a:rPr lang="en-US" i="1" dirty="0"/>
              <a:t>, </a:t>
            </a:r>
            <a:r>
              <a:rPr lang="en-US" i="1" dirty="0" err="1"/>
              <a:t>šob</a:t>
            </a:r>
            <a:r>
              <a:rPr lang="en-US" i="1" dirty="0"/>
              <a:t> </a:t>
            </a:r>
            <a:r>
              <a:rPr lang="en-US" dirty="0"/>
              <a:t>‘in order to’</a:t>
            </a:r>
            <a:r>
              <a:rPr lang="en-US" i="1" dirty="0"/>
              <a:t>, </a:t>
            </a:r>
            <a:r>
              <a:rPr lang="en-US" i="1" dirty="0" err="1"/>
              <a:t>vs'o</a:t>
            </a:r>
            <a:r>
              <a:rPr lang="en-US" i="1" dirty="0"/>
              <a:t> </a:t>
            </a:r>
            <a:r>
              <a:rPr lang="en-US" dirty="0"/>
              <a:t>‘everything’</a:t>
            </a:r>
            <a:r>
              <a:rPr lang="en-US" i="1" dirty="0"/>
              <a:t>, </a:t>
            </a:r>
            <a:r>
              <a:rPr lang="en-US" i="1" dirty="0" err="1"/>
              <a:t>zara</a:t>
            </a:r>
            <a:r>
              <a:rPr lang="en-US" i="1" dirty="0"/>
              <a:t> </a:t>
            </a:r>
            <a:r>
              <a:rPr lang="en-US" dirty="0"/>
              <a:t>‘now’</a:t>
            </a:r>
            <a:r>
              <a:rPr lang="en-US" i="1" dirty="0"/>
              <a:t>, </a:t>
            </a:r>
            <a:r>
              <a:rPr lang="en-US" i="1" dirty="0" err="1"/>
              <a:t>štani</a:t>
            </a:r>
            <a:r>
              <a:rPr lang="en-US" i="1" dirty="0"/>
              <a:t> </a:t>
            </a:r>
            <a:r>
              <a:rPr lang="en-US" dirty="0"/>
              <a:t>‘pants’ (cf. standard </a:t>
            </a:r>
            <a:r>
              <a:rPr lang="en-US" i="1" dirty="0" err="1"/>
              <a:t>ščo</a:t>
            </a:r>
            <a:r>
              <a:rPr lang="en-US" i="1" dirty="0"/>
              <a:t>, </a:t>
            </a:r>
            <a:r>
              <a:rPr lang="en-US" i="1" dirty="0" err="1"/>
              <a:t>ščob</a:t>
            </a:r>
            <a:r>
              <a:rPr lang="en-US" i="1" dirty="0"/>
              <a:t>, </a:t>
            </a:r>
            <a:r>
              <a:rPr lang="en-US" i="1" dirty="0" err="1"/>
              <a:t>vse</a:t>
            </a:r>
            <a:r>
              <a:rPr lang="en-US" i="1" dirty="0"/>
              <a:t>, </a:t>
            </a:r>
            <a:r>
              <a:rPr lang="en-US" i="1" dirty="0" err="1"/>
              <a:t>zaraz</a:t>
            </a:r>
            <a:r>
              <a:rPr lang="en-US" i="1" dirty="0"/>
              <a:t>, </a:t>
            </a:r>
            <a:r>
              <a:rPr lang="en-US" i="1" dirty="0" err="1"/>
              <a:t>štany</a:t>
            </a:r>
            <a:r>
              <a:rPr lang="en-US" dirty="0"/>
              <a:t>), </a:t>
            </a:r>
          </a:p>
          <a:p>
            <a:r>
              <a:rPr lang="en-US" dirty="0"/>
              <a:t>possessive pronouns in the dative case: </a:t>
            </a:r>
            <a:r>
              <a:rPr lang="en-US" i="1" dirty="0" err="1"/>
              <a:t>tvomu</a:t>
            </a:r>
            <a:r>
              <a:rPr lang="en-US" i="1" dirty="0"/>
              <a:t> </a:t>
            </a:r>
            <a:r>
              <a:rPr lang="en-US" dirty="0"/>
              <a:t>‘yours’</a:t>
            </a:r>
            <a:r>
              <a:rPr lang="en-US" i="1" dirty="0"/>
              <a:t>, </a:t>
            </a:r>
            <a:r>
              <a:rPr lang="en-US" i="1" dirty="0" err="1"/>
              <a:t>svomu</a:t>
            </a:r>
            <a:r>
              <a:rPr lang="en-US" i="1" dirty="0"/>
              <a:t>, </a:t>
            </a:r>
            <a:r>
              <a:rPr lang="en-US" i="1" dirty="0" err="1"/>
              <a:t>svojomu</a:t>
            </a:r>
            <a:r>
              <a:rPr lang="en-US" i="1" dirty="0"/>
              <a:t> </a:t>
            </a:r>
            <a:r>
              <a:rPr lang="en-US" dirty="0"/>
              <a:t>‘somebody's own’</a:t>
            </a:r>
            <a:r>
              <a:rPr lang="en-US" i="1" dirty="0"/>
              <a:t>, </a:t>
            </a:r>
            <a:r>
              <a:rPr lang="en-US" i="1" dirty="0" err="1"/>
              <a:t>mojomu</a:t>
            </a:r>
            <a:r>
              <a:rPr lang="en-US" i="1" dirty="0"/>
              <a:t> </a:t>
            </a:r>
            <a:r>
              <a:rPr lang="en-US" dirty="0"/>
              <a:t>‘mine’ (cf. standard </a:t>
            </a:r>
            <a:r>
              <a:rPr lang="en-US" i="1" dirty="0" err="1"/>
              <a:t>tvojemu</a:t>
            </a:r>
            <a:r>
              <a:rPr lang="en-US" i="1" dirty="0"/>
              <a:t>, </a:t>
            </a:r>
            <a:r>
              <a:rPr lang="en-US" i="1" dirty="0" err="1"/>
              <a:t>svojemu</a:t>
            </a:r>
            <a:r>
              <a:rPr lang="en-US" i="1" dirty="0"/>
              <a:t>, </a:t>
            </a:r>
            <a:r>
              <a:rPr lang="en-US" i="1" dirty="0" err="1"/>
              <a:t>mojemu</a:t>
            </a:r>
            <a:r>
              <a:rPr lang="en-US" dirty="0"/>
              <a:t>), </a:t>
            </a:r>
          </a:p>
          <a:p>
            <a:r>
              <a:rPr lang="en-US" dirty="0"/>
              <a:t> verb forms: </a:t>
            </a:r>
            <a:r>
              <a:rPr lang="en-US" i="1" dirty="0" err="1"/>
              <a:t>xotjat</a:t>
            </a:r>
            <a:r>
              <a:rPr lang="en-US" i="1" dirty="0"/>
              <a:t>’</a:t>
            </a:r>
            <a:r>
              <a:rPr lang="en-US" dirty="0"/>
              <a:t> (cf. standard </a:t>
            </a:r>
            <a:r>
              <a:rPr lang="en-US" i="1" dirty="0" err="1"/>
              <a:t>xočut</a:t>
            </a:r>
            <a:r>
              <a:rPr lang="en-US" i="1" dirty="0"/>
              <a:t>'</a:t>
            </a:r>
            <a:r>
              <a:rPr lang="en-US" dirty="0"/>
              <a:t>), </a:t>
            </a:r>
            <a:r>
              <a:rPr lang="en-US" i="1" dirty="0" err="1"/>
              <a:t>možem</a:t>
            </a:r>
            <a:r>
              <a:rPr lang="en-US" i="1" dirty="0"/>
              <a:t>, </a:t>
            </a:r>
            <a:r>
              <a:rPr lang="en-US" i="1" dirty="0" err="1"/>
              <a:t>skažem</a:t>
            </a:r>
            <a:r>
              <a:rPr lang="en-US" i="1" dirty="0"/>
              <a:t>, </a:t>
            </a:r>
            <a:r>
              <a:rPr lang="en-US" i="1" dirty="0" err="1"/>
              <a:t>ljubym</a:t>
            </a:r>
            <a:r>
              <a:rPr lang="en-US" dirty="0"/>
              <a:t> (cf. standard </a:t>
            </a:r>
            <a:r>
              <a:rPr lang="en-US" i="1" dirty="0" err="1"/>
              <a:t>možemo</a:t>
            </a:r>
            <a:r>
              <a:rPr lang="en-US" i="1" dirty="0"/>
              <a:t>, </a:t>
            </a:r>
            <a:r>
              <a:rPr lang="en-US" i="1" dirty="0" err="1"/>
              <a:t>skažemo</a:t>
            </a:r>
            <a:r>
              <a:rPr lang="en-US" i="1" dirty="0"/>
              <a:t>, </a:t>
            </a:r>
            <a:r>
              <a:rPr lang="en-US" i="1" dirty="0" err="1"/>
              <a:t>ljubymo</a:t>
            </a:r>
            <a:r>
              <a:rPr lang="en-US" dirty="0"/>
              <a:t>), </a:t>
            </a:r>
            <a:r>
              <a:rPr lang="en-US" i="1" dirty="0" err="1"/>
              <a:t>xode</a:t>
            </a:r>
            <a:r>
              <a:rPr lang="en-US" i="1" dirty="0"/>
              <a:t>, robe</a:t>
            </a:r>
            <a:r>
              <a:rPr lang="en-US" dirty="0"/>
              <a:t> (cf. standard </a:t>
            </a:r>
            <a:r>
              <a:rPr lang="en-US" i="1" dirty="0" err="1"/>
              <a:t>xodyt</a:t>
            </a:r>
            <a:r>
              <a:rPr lang="en-US" i="1" dirty="0"/>
              <a:t>', </a:t>
            </a:r>
            <a:r>
              <a:rPr lang="en-US" i="1" dirty="0" err="1"/>
              <a:t>robyt</a:t>
            </a:r>
            <a:r>
              <a:rPr lang="en-US" i="1" dirty="0"/>
              <a:t>'</a:t>
            </a:r>
            <a:r>
              <a:rPr lang="en-US" dirty="0"/>
              <a:t>), etc.</a:t>
            </a:r>
          </a:p>
        </p:txBody>
      </p:sp>
    </p:spTree>
    <p:extLst>
      <p:ext uri="{BB962C8B-B14F-4D97-AF65-F5344CB8AC3E}">
        <p14:creationId xmlns:p14="http://schemas.microsoft.com/office/powerpoint/2010/main" val="22264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98A82-11B9-41AB-A016-4B237F18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Orthoepic and orthographic variants</a:t>
            </a:r>
            <a:endParaRPr lang="LID4096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F24DF83-BE32-4B21-8101-7A874AD706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997" y="1591620"/>
            <a:ext cx="4143138" cy="4548335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23CFBB4-7B5D-4CF0-8066-6D59D1093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7332" y="1523939"/>
            <a:ext cx="4202949" cy="46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29343-A10D-4987-A13A-FBF9C842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orthographic variants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A99E0B-EF29-458B-961C-CFDD4BA9A8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8E20E5-DEFF-4ADD-8C23-6DBCD83C84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9D2375-824E-4EDA-9CF1-2978DDA6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52582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C7CF0-E13D-4DBB-9A45-1F64DE47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variants</a:t>
            </a:r>
            <a:endParaRPr lang="LID4096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020EB46-30B0-429F-8199-B5E2740727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948" y="1825624"/>
            <a:ext cx="4872697" cy="5046723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1552E38-6217-4727-ACA4-318ADCE68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1028" y="1757779"/>
            <a:ext cx="5186147" cy="48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4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FACE0-4CBF-41F0-9871-8EFB62E7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976544"/>
          </a:xfrm>
        </p:spPr>
        <p:txBody>
          <a:bodyPr/>
          <a:lstStyle/>
          <a:p>
            <a:r>
              <a:rPr lang="en-US" dirty="0"/>
              <a:t>Rarely used forms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101DF9-F841-4ECC-9D12-85E6F7FD18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E00081-ECB7-408F-8DDD-6411897ECD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C219C2-170D-4B1D-9C48-CEA12195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" y="469377"/>
            <a:ext cx="10347913" cy="63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438107" y="274293"/>
            <a:ext cx="7624050" cy="62308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ctr">
            <a:normAutofit fontScale="96500"/>
          </a:bodyPr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C9211E"/>
                </a:solidFill>
                <a:latin typeface="Calibri Light"/>
                <a:ea typeface="DejaVu Sans"/>
              </a:rPr>
              <a:t>G</a:t>
            </a:r>
            <a:r>
              <a:rPr lang="en-US" sz="3200" b="1" spc="-1" dirty="0">
                <a:solidFill>
                  <a:srgbClr val="000000"/>
                </a:solidFill>
                <a:latin typeface="Calibri Light"/>
                <a:ea typeface="DejaVu Sans"/>
              </a:rPr>
              <a:t>eneral </a:t>
            </a:r>
            <a:r>
              <a:rPr lang="en-US" sz="3200" b="1" spc="-1" dirty="0">
                <a:solidFill>
                  <a:srgbClr val="C9211E"/>
                </a:solidFill>
                <a:latin typeface="Calibri Light"/>
                <a:ea typeface="DejaVu Sans"/>
              </a:rPr>
              <a:t>R</a:t>
            </a:r>
            <a:r>
              <a:rPr lang="en-US" sz="3200" b="1" spc="-1" dirty="0">
                <a:solidFill>
                  <a:srgbClr val="000000"/>
                </a:solidFill>
                <a:latin typeface="Calibri Light"/>
                <a:ea typeface="DejaVu Sans"/>
              </a:rPr>
              <a:t>egionally </a:t>
            </a:r>
            <a:r>
              <a:rPr lang="en-US" sz="3200" b="1" spc="-1" dirty="0">
                <a:solidFill>
                  <a:srgbClr val="C9211E"/>
                </a:solidFill>
                <a:latin typeface="Calibri Light"/>
                <a:ea typeface="DejaVu Sans"/>
              </a:rPr>
              <a:t>A</a:t>
            </a:r>
            <a:r>
              <a:rPr lang="en-US" sz="3200" b="1" spc="-1" dirty="0">
                <a:solidFill>
                  <a:srgbClr val="000000"/>
                </a:solidFill>
                <a:latin typeface="Calibri Light"/>
                <a:ea typeface="DejaVu Sans"/>
              </a:rPr>
              <a:t>nnotated </a:t>
            </a:r>
            <a:r>
              <a:rPr lang="en-US" sz="3200" b="1" spc="-1" dirty="0">
                <a:solidFill>
                  <a:srgbClr val="C9211E"/>
                </a:solidFill>
                <a:latin typeface="Calibri Light"/>
                <a:ea typeface="DejaVu Sans"/>
              </a:rPr>
              <a:t>C</a:t>
            </a:r>
            <a:r>
              <a:rPr lang="en-US" sz="3200" b="1" spc="-1" dirty="0">
                <a:solidFill>
                  <a:srgbClr val="000000"/>
                </a:solidFill>
                <a:latin typeface="Calibri Light"/>
                <a:ea typeface="DejaVu Sans"/>
              </a:rPr>
              <a:t>orpus of Ukrainian (GRAC):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1" u="sng" spc="-1" dirty="0">
                <a:solidFill>
                  <a:srgbClr val="000000"/>
                </a:solidFill>
                <a:latin typeface="Calibri Light"/>
                <a:ea typeface="DejaVu Sans"/>
              </a:rPr>
              <a:t>uacorpus.org</a:t>
            </a:r>
            <a:br>
              <a:rPr lang="en-US" sz="3200" dirty="0"/>
            </a:b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- 1.9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bln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tokens, &gt;120,000 texts</a:t>
            </a:r>
            <a:br>
              <a:rPr lang="en-US" sz="3200" dirty="0"/>
            </a:b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- 1816-2022</a:t>
            </a:r>
            <a:br>
              <a:rPr lang="en-US" sz="3200" dirty="0"/>
            </a:b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- morphological annotation </a:t>
            </a:r>
            <a:br>
              <a:rPr lang="en-US" sz="3200" dirty="0"/>
            </a:b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- </a:t>
            </a:r>
            <a:r>
              <a:rPr lang="en-US" sz="3200" spc="-1" dirty="0">
                <a:solidFill>
                  <a:srgbClr val="C9211E"/>
                </a:solidFill>
                <a:latin typeface="Calibri Light"/>
                <a:ea typeface="DejaVu Sans"/>
              </a:rPr>
              <a:t>regional annotation</a:t>
            </a:r>
            <a:br>
              <a:rPr lang="en-US" sz="3200" dirty="0"/>
            </a:b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- genre and style variety</a:t>
            </a:r>
            <a:br>
              <a:rPr lang="en-US" sz="3200" dirty="0"/>
            </a:br>
            <a:br>
              <a:rPr lang="en-US" sz="3200" dirty="0"/>
            </a:b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Maria Shvedova, Ruprecht von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Waldenfels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Serhij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Yaryhin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Andry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Rysin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Vasyl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Starko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Tymofij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Nikolaenko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 et al. (2017-2023) Kyiv, </a:t>
            </a:r>
            <a:r>
              <a:rPr lang="en-US" sz="3200" spc="-1" dirty="0" err="1">
                <a:solidFill>
                  <a:srgbClr val="000000"/>
                </a:solidFill>
                <a:latin typeface="Calibri Light"/>
                <a:ea typeface="DejaVu Sans"/>
              </a:rPr>
              <a:t>Lviv</a:t>
            </a:r>
            <a:r>
              <a:rPr lang="en-US" sz="3200" spc="-1" dirty="0">
                <a:solidFill>
                  <a:srgbClr val="000000"/>
                </a:solidFill>
                <a:latin typeface="Calibri Light"/>
                <a:ea typeface="DejaVu Sans"/>
              </a:rPr>
              <a:t>, Jena</a:t>
            </a:r>
            <a:br>
              <a:rPr sz="2177" dirty="0"/>
            </a:br>
            <a:endParaRPr lang="ru-RU" sz="4354" spc="-1" dirty="0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954993" y="3244064"/>
            <a:ext cx="282209" cy="444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77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2177" spc="-1">
              <a:latin typeface="Arial"/>
            </a:endParaRPr>
          </a:p>
        </p:txBody>
      </p:sp>
      <p:pic>
        <p:nvPicPr>
          <p:cNvPr id="242" name="Рисунок 1"/>
          <p:cNvPicPr/>
          <p:nvPr/>
        </p:nvPicPr>
        <p:blipFill>
          <a:blip r:embed="rId2"/>
          <a:stretch/>
        </p:blipFill>
        <p:spPr>
          <a:xfrm>
            <a:off x="0" y="48892"/>
            <a:ext cx="3351169" cy="1162482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913FC3E-8301-428D-A01F-32FCD7858DF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09922" y="1061948"/>
            <a:ext cx="1123243" cy="1037266"/>
          </a:xfrm>
          <a:prstGeom prst="rect">
            <a:avLst/>
          </a:prstGeom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1A6DB35-9DE2-4CDA-AFE9-DA1A415C17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44361" y="2315099"/>
            <a:ext cx="854369" cy="1037265"/>
          </a:xfrm>
          <a:prstGeom prst="rect">
            <a:avLst/>
          </a:prstGeom>
          <a:ln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A1344CD-9C27-4ED2-9703-B17F0788505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238238" y="3482169"/>
            <a:ext cx="1123243" cy="1074935"/>
          </a:xfrm>
          <a:prstGeom prst="rect">
            <a:avLst/>
          </a:prstGeom>
          <a:ln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20244FD-014B-4757-8DDF-677871B841D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084566" y="932560"/>
            <a:ext cx="1396109" cy="1298929"/>
          </a:xfrm>
          <a:prstGeom prst="rect">
            <a:avLst/>
          </a:prstGeom>
          <a:ln>
            <a:noFill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8502D180-B49C-4499-ABEB-C09397D66C7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244442" y="4704466"/>
            <a:ext cx="1123243" cy="1037265"/>
          </a:xfrm>
          <a:prstGeom prst="rect">
            <a:avLst/>
          </a:prstGeom>
          <a:ln>
            <a:noFill/>
          </a:ln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9589BA54-46B4-482C-B4B5-FA00B150E70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31880" y="3654791"/>
            <a:ext cx="1479965" cy="904970"/>
          </a:xfrm>
          <a:prstGeom prst="rect">
            <a:avLst/>
          </a:prstGeom>
          <a:ln>
            <a:noFill/>
          </a:ln>
        </p:spPr>
      </p:pic>
      <p:pic>
        <p:nvPicPr>
          <p:cNvPr id="12" name="Picture 20" descr="ЛЬВІВСЬКИЙ НАЦІОНАЛЬНИЙ УНІВЕРСИТЕТ ІМЕНІ ІВАНА ФРАНКА IVAN FRANKO NATIONAL  UNI">
            <a:extLst>
              <a:ext uri="{FF2B5EF4-FFF2-40B4-BE49-F238E27FC236}">
                <a16:creationId xmlns:a16="http://schemas.microsoft.com/office/drawing/2014/main" id="{71A95907-BEBD-487E-936C-74E07544B31C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83383" y="4766209"/>
            <a:ext cx="1176323" cy="1037267"/>
          </a:xfrm>
          <a:prstGeom prst="rect">
            <a:avLst/>
          </a:prstGeom>
          <a:ln>
            <a:noFill/>
          </a:ln>
        </p:spPr>
      </p:pic>
      <p:pic>
        <p:nvPicPr>
          <p:cNvPr id="13" name="Picture 4" descr="Центр підготовки та підвищення кваліфікації ТНУ імені В. І. Вернадського -  Home | Facebook">
            <a:extLst>
              <a:ext uri="{FF2B5EF4-FFF2-40B4-BE49-F238E27FC236}">
                <a16:creationId xmlns:a16="http://schemas.microsoft.com/office/drawing/2014/main" id="{4ADACF1C-BC15-413C-BEEC-2C05609E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89" y="2302365"/>
            <a:ext cx="1037265" cy="10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оловна - Херсонський національний технічний університет">
            <a:extLst>
              <a:ext uri="{FF2B5EF4-FFF2-40B4-BE49-F238E27FC236}">
                <a16:creationId xmlns:a16="http://schemas.microsoft.com/office/drawing/2014/main" id="{C7FD26BD-B517-443F-A547-2EF1F1A7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5" y="6012580"/>
            <a:ext cx="27813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AEFC2-9A02-434E-B461-2067BC01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7327" cy="5638511"/>
          </a:xfrm>
        </p:spPr>
        <p:txBody>
          <a:bodyPr/>
          <a:lstStyle/>
          <a:p>
            <a:r>
              <a:rPr lang="en-US" dirty="0"/>
              <a:t>&gt; 1</a:t>
            </a:r>
            <a:r>
              <a:rPr lang="uk-UA" dirty="0"/>
              <a:t>,</a:t>
            </a:r>
            <a:r>
              <a:rPr lang="en-US" dirty="0"/>
              <a:t>600 lemmas with the prefix </a:t>
            </a:r>
            <a:r>
              <a:rPr lang="en-US" i="1" dirty="0"/>
              <a:t>od-</a:t>
            </a:r>
            <a:r>
              <a:rPr lang="uk-UA" dirty="0"/>
              <a:t> </a:t>
            </a:r>
            <a:r>
              <a:rPr lang="en-US" dirty="0"/>
              <a:t>and the preposition </a:t>
            </a:r>
            <a:r>
              <a:rPr lang="en-US" i="1" dirty="0"/>
              <a:t>od</a:t>
            </a:r>
            <a:endParaRPr lang="LID4096" i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67E26F2-A28C-4745-BE4D-EAB7336E9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902" y="261937"/>
            <a:ext cx="6503183" cy="5844886"/>
          </a:xfrm>
          <a:prstGeom prst="rect">
            <a:avLst/>
          </a:prstGeom>
          <a:noFill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5E8D37F-BC44-48BD-9542-1A41F06BECD9}"/>
              </a:ext>
            </a:extLst>
          </p:cNvPr>
          <p:cNvSpPr/>
          <p:nvPr/>
        </p:nvSpPr>
        <p:spPr>
          <a:xfrm>
            <a:off x="5237825" y="4492101"/>
            <a:ext cx="506027" cy="1686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364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AEFC2-9A02-434E-B461-2067BC01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7327" cy="5638511"/>
          </a:xfrm>
        </p:spPr>
        <p:txBody>
          <a:bodyPr/>
          <a:lstStyle/>
          <a:p>
            <a:r>
              <a:rPr lang="en-US" dirty="0"/>
              <a:t>&gt; 4</a:t>
            </a:r>
            <a:r>
              <a:rPr lang="uk-UA" dirty="0"/>
              <a:t>,</a:t>
            </a:r>
            <a:r>
              <a:rPr lang="en-US" dirty="0"/>
              <a:t>300 lemmas with the suffixes</a:t>
            </a:r>
            <a:br>
              <a:rPr lang="uk-UA" dirty="0"/>
            </a:br>
            <a:r>
              <a:rPr lang="en-US" i="1" dirty="0"/>
              <a:t>-</a:t>
            </a:r>
            <a:r>
              <a:rPr lang="en-US" i="1" dirty="0" err="1"/>
              <a:t>ač</a:t>
            </a:r>
            <a:r>
              <a:rPr lang="en-US" i="1" dirty="0"/>
              <a:t>(</a:t>
            </a:r>
            <a:r>
              <a:rPr lang="en-US" i="1" dirty="0" err="1"/>
              <a:t>jač</a:t>
            </a:r>
            <a:r>
              <a:rPr lang="en-US" i="1" dirty="0"/>
              <a:t>), </a:t>
            </a:r>
            <a:br>
              <a:rPr lang="en-US" i="1" dirty="0"/>
            </a:br>
            <a:r>
              <a:rPr lang="en-US" i="1" dirty="0"/>
              <a:t>-</a:t>
            </a:r>
            <a:r>
              <a:rPr lang="en-US" i="1" dirty="0" err="1"/>
              <a:t>uč</a:t>
            </a:r>
            <a:r>
              <a:rPr lang="en-US" i="1" dirty="0"/>
              <a:t>(</a:t>
            </a:r>
            <a:r>
              <a:rPr lang="en-US" i="1" dirty="0" err="1"/>
              <a:t>juč</a:t>
            </a:r>
            <a:r>
              <a:rPr lang="en-US" i="1" dirty="0"/>
              <a:t>)</a:t>
            </a:r>
            <a:endParaRPr lang="LID4096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DD08E7-9322-4999-BE1F-6E8E853C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25" y="-110837"/>
            <a:ext cx="676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194E-05F7-49E1-A619-AE06E801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1477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7326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837897" y="364854"/>
            <a:ext cx="10513274" cy="1324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321" spc="-1" dirty="0" err="1">
                <a:solidFill>
                  <a:srgbClr val="000000"/>
                </a:solidFill>
                <a:latin typeface="Calibri Light"/>
                <a:ea typeface="DejaVu Sans"/>
              </a:rPr>
              <a:t>Morphological</a:t>
            </a:r>
            <a:r>
              <a:rPr lang="ru-RU" sz="5321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ru-RU" sz="5321" spc="-1" dirty="0" err="1">
                <a:solidFill>
                  <a:srgbClr val="000000"/>
                </a:solidFill>
                <a:latin typeface="Calibri Light"/>
                <a:ea typeface="DejaVu Sans"/>
              </a:rPr>
              <a:t>analysis</a:t>
            </a:r>
            <a:endParaRPr lang="ru-RU" sz="5321" spc="-1" dirty="0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837897" y="1825139"/>
            <a:ext cx="10513274" cy="4349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rmAutofit/>
          </a:bodyPr>
          <a:lstStyle/>
          <a:p>
            <a:pPr marL="276469" indent="-275163">
              <a:lnSpc>
                <a:spcPct val="90000"/>
              </a:lnSpc>
              <a:spcBef>
                <a:spcPts val="121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ea typeface="DejaVu Sans"/>
              </a:rPr>
              <a:t>Morphological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dictionary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VESUM,</a:t>
            </a:r>
            <a:r>
              <a:rPr lang="en-US" sz="2400" spc="-1" dirty="0">
                <a:solidFill>
                  <a:srgbClr val="000000"/>
                </a:solidFill>
                <a:ea typeface="DejaVu Sans"/>
              </a:rPr>
              <a:t> over 418,000 lemmas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by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Andriy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Rysin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Vasyl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Starko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):  </a:t>
            </a:r>
            <a:r>
              <a:rPr lang="ru-RU" sz="2400" u="sng" spc="-1" dirty="0">
                <a:solidFill>
                  <a:srgbClr val="0000FF"/>
                </a:solidFill>
                <a:latin typeface="Calibri"/>
                <a:ea typeface="DejaVu Sans"/>
                <a:hlinkClick r:id="rId2"/>
              </a:rPr>
              <a:t>https://r2u.org.ua/vesum/</a:t>
            </a:r>
            <a:endParaRPr lang="ru-RU" sz="2400" spc="-1" dirty="0">
              <a:latin typeface="Arial"/>
            </a:endParaRPr>
          </a:p>
          <a:p>
            <a:pPr marL="276469" indent="-275163">
              <a:lnSpc>
                <a:spcPct val="90000"/>
              </a:lnSpc>
              <a:spcBef>
                <a:spcPts val="121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Morphological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analysis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R2</a:t>
            </a:r>
            <a:r>
              <a:rPr lang="en-US" sz="2400" b="1" spc="-1" dirty="0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group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Andriy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Rysin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Vasyl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Starko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et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.): </a:t>
            </a:r>
            <a:r>
              <a:rPr lang="ru-RU" sz="2400" u="sng" spc="-1" dirty="0">
                <a:solidFill>
                  <a:srgbClr val="0000FF"/>
                </a:solidFill>
                <a:latin typeface="Calibri"/>
                <a:ea typeface="DejaVu Sans"/>
                <a:hlinkClick r:id="rId3"/>
              </a:rPr>
              <a:t>https://github.com/brown-uk/corpus</a:t>
            </a:r>
            <a:endParaRPr lang="ru-RU" sz="2400" u="sng" spc="-1" dirty="0">
              <a:solidFill>
                <a:srgbClr val="0000FF"/>
              </a:solidFill>
              <a:latin typeface="Calibri"/>
              <a:ea typeface="DejaVu Sans"/>
            </a:endParaRPr>
          </a:p>
          <a:p>
            <a:pPr marL="276469" indent="-275163">
              <a:lnSpc>
                <a:spcPct val="90000"/>
              </a:lnSpc>
              <a:spcBef>
                <a:spcPts val="121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dirty="0"/>
              <a:t>VESUM-based morphological analysis system lemmatizes 9</a:t>
            </a:r>
            <a:r>
              <a:rPr lang="uk-UA" sz="2400" dirty="0"/>
              <a:t>9</a:t>
            </a:r>
            <a:r>
              <a:rPr lang="en-US" sz="2400" dirty="0"/>
              <a:t>% of standard text</a:t>
            </a:r>
            <a:endParaRPr lang="uk-UA" sz="2400" dirty="0"/>
          </a:p>
          <a:p>
            <a:pPr marL="276469" indent="-275163">
              <a:lnSpc>
                <a:spcPct val="90000"/>
              </a:lnSpc>
              <a:spcBef>
                <a:spcPts val="1211"/>
              </a:spcBef>
              <a:buClr>
                <a:srgbClr val="000000"/>
              </a:buClr>
              <a:buFont typeface="Arial"/>
              <a:buChar char="•"/>
            </a:pPr>
            <a:br>
              <a:rPr sz="2400" dirty="0"/>
            </a:b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C6B64E-6D6E-4D9D-AF73-D8F7C3E10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43" y="4177026"/>
            <a:ext cx="4953691" cy="21338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9AEAC-44AD-447B-BE8B-60F49A75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Ukrainian language 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5B46E5-D522-4DB3-B8B4-44B76715E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r>
              <a:rPr lang="en-US" dirty="0"/>
              <a:t>High degree of grammatical variation</a:t>
            </a:r>
            <a:endParaRPr lang="uk-UA" dirty="0"/>
          </a:p>
          <a:p>
            <a:r>
              <a:rPr lang="en-US" dirty="0"/>
              <a:t>Historical regional variants</a:t>
            </a:r>
            <a:endParaRPr lang="uk-UA" dirty="0"/>
          </a:p>
          <a:p>
            <a:r>
              <a:rPr lang="en-US" dirty="0"/>
              <a:t>Spoken dialects and regional linguistic features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complicates the task of high-quality computer processing of Ukrainian texts.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6478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09840" y="274320"/>
            <a:ext cx="10971360" cy="77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720" tIns="54360" rIns="108720" bIns="54360"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5320" b="0" strike="noStrike" spc="-1">
                <a:solidFill>
                  <a:srgbClr val="000000"/>
                </a:solidFill>
                <a:latin typeface="Calibri"/>
              </a:rPr>
              <a:t>Ukrainian dialectal groups</a:t>
            </a:r>
            <a:endParaRPr lang="ru-RU" sz="5320" b="0" strike="noStrike" spc="-1"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E7F796-008A-4B3A-8227-FE9B4A38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2" y="1051200"/>
            <a:ext cx="9079496" cy="5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E60DE-4134-4F89-A213-8B4D02DB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Political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divisions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Ukrainian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ethnic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100" spc="-1" dirty="0" err="1">
                <a:solidFill>
                  <a:srgbClr val="000000"/>
                </a:solidFill>
                <a:latin typeface="Calibri"/>
              </a:rPr>
              <a:t>territory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100" spc="-1" dirty="0">
                <a:solidFill>
                  <a:srgbClr val="000000"/>
                </a:solidFill>
                <a:latin typeface="Calibri"/>
              </a:rPr>
              <a:t>before</a:t>
            </a:r>
            <a:r>
              <a:rPr lang="ru-RU" sz="3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100" spc="-1" dirty="0">
                <a:solidFill>
                  <a:srgbClr val="000000"/>
                </a:solidFill>
                <a:latin typeface="Calibri"/>
              </a:rPr>
              <a:t>and between the world wars</a:t>
            </a:r>
            <a:br>
              <a:rPr lang="ru-RU" spc="-1" dirty="0">
                <a:latin typeface="Arial"/>
              </a:rPr>
            </a:br>
            <a:endParaRPr lang="LID4096" dirty="0"/>
          </a:p>
        </p:txBody>
      </p:sp>
      <p:pic>
        <p:nvPicPr>
          <p:cNvPr id="5" name="Содержимое 3" descr="Ukraina19-20.jpg">
            <a:extLst>
              <a:ext uri="{FF2B5EF4-FFF2-40B4-BE49-F238E27FC236}">
                <a16:creationId xmlns:a16="http://schemas.microsoft.com/office/drawing/2014/main" id="{8C0C5359-ACE7-44A0-8472-F0DE095E342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622177" y="1531593"/>
            <a:ext cx="5473823" cy="4257941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CB59AA-C000-4827-9AF0-DD381EB4FE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73" y="1531592"/>
            <a:ext cx="5769568" cy="42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1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FFEBD-1238-42A4-99D6-FFB41844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-1" dirty="0" err="1">
                <a:solidFill>
                  <a:srgbClr val="000000"/>
                </a:solidFill>
                <a:latin typeface="Arial"/>
                <a:ea typeface="DejaVu Sans"/>
              </a:rPr>
              <a:t>Different</a:t>
            </a:r>
            <a:r>
              <a:rPr lang="ru-RU" sz="44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4400" spc="-1" dirty="0" err="1">
                <a:solidFill>
                  <a:srgbClr val="000000"/>
                </a:solidFill>
                <a:latin typeface="Arial"/>
                <a:ea typeface="DejaVu Sans"/>
              </a:rPr>
              <a:t>norms</a:t>
            </a:r>
            <a:r>
              <a:rPr lang="ru-RU" sz="44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44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ru-RU" sz="4400" spc="-1" dirty="0">
                <a:solidFill>
                  <a:srgbClr val="000000"/>
                </a:solidFill>
                <a:latin typeface="Arial"/>
                <a:ea typeface="DejaVu Sans"/>
              </a:rPr>
              <a:t> Standard </a:t>
            </a:r>
            <a:r>
              <a:rPr lang="ru-RU" sz="4400" spc="-1" dirty="0" err="1">
                <a:solidFill>
                  <a:srgbClr val="000000"/>
                </a:solidFill>
                <a:latin typeface="Arial"/>
                <a:ea typeface="DejaVu Sans"/>
              </a:rPr>
              <a:t>Ukrainian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E5C80-E39D-4292-891D-533E4E70D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22461" indent="-3909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Convergence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norms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(1920s) =&gt; 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united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DejaVu Sans"/>
              </a:rPr>
              <a:t>”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Standard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Ukrainian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later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Russification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norms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especially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1930-1950s</a:t>
            </a:r>
            <a:endParaRPr lang="ru-RU" sz="2800" spc="-1" dirty="0">
              <a:latin typeface="Arial"/>
            </a:endParaRPr>
          </a:p>
          <a:p>
            <a:pPr marL="522461" indent="-3909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Many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differences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between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East,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West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diaspora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are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still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present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spc="-1" dirty="0" err="1">
                <a:solidFill>
                  <a:srgbClr val="000000"/>
                </a:solidFill>
                <a:latin typeface="Arial"/>
                <a:ea typeface="DejaVu Sans"/>
              </a:rPr>
              <a:t>today</a:t>
            </a:r>
            <a:r>
              <a:rPr lang="ru-RU" sz="2800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800" spc="-1" dirty="0">
              <a:latin typeface="Arial"/>
            </a:endParaRPr>
          </a:p>
          <a:p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68F3D-85EA-4377-BDF3-2FA833C21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Lexical doublets</a:t>
            </a:r>
            <a:r>
              <a:rPr lang="uk-UA" dirty="0"/>
              <a:t>:</a:t>
            </a:r>
            <a:br>
              <a:rPr lang="uk-UA" dirty="0"/>
            </a:br>
            <a:r>
              <a:rPr lang="uk-UA" i="1" dirty="0">
                <a:solidFill>
                  <a:srgbClr val="00B0F0"/>
                </a:solidFill>
              </a:rPr>
              <a:t>журнал – часопис</a:t>
            </a:r>
            <a:r>
              <a:rPr lang="en-US" i="1" dirty="0">
                <a:solidFill>
                  <a:srgbClr val="00B0F0"/>
                </a:solidFill>
              </a:rPr>
              <a:t> (magazine)</a:t>
            </a:r>
            <a:br>
              <a:rPr lang="uk-UA" i="1" dirty="0">
                <a:solidFill>
                  <a:srgbClr val="00B0F0"/>
                </a:solidFill>
              </a:rPr>
            </a:br>
            <a:r>
              <a:rPr lang="uk-UA" i="1" dirty="0">
                <a:solidFill>
                  <a:srgbClr val="00B0F0"/>
                </a:solidFill>
              </a:rPr>
              <a:t>чемодан – валіза</a:t>
            </a:r>
            <a:r>
              <a:rPr lang="en-US" i="1" dirty="0">
                <a:solidFill>
                  <a:srgbClr val="00B0F0"/>
                </a:solidFill>
              </a:rPr>
              <a:t> (suitcase)</a:t>
            </a:r>
            <a:br>
              <a:rPr lang="uk-UA" i="1" dirty="0">
                <a:solidFill>
                  <a:srgbClr val="00B0F0"/>
                </a:solidFill>
              </a:rPr>
            </a:br>
            <a:r>
              <a:rPr lang="uk-UA" i="1" dirty="0">
                <a:solidFill>
                  <a:srgbClr val="00B0F0"/>
                </a:solidFill>
              </a:rPr>
              <a:t>чай – </a:t>
            </a:r>
            <a:r>
              <a:rPr lang="uk-UA" i="1" dirty="0" err="1">
                <a:solidFill>
                  <a:srgbClr val="00B0F0"/>
                </a:solidFill>
              </a:rPr>
              <a:t>гербата</a:t>
            </a:r>
            <a:r>
              <a:rPr lang="en-US" i="1" dirty="0">
                <a:solidFill>
                  <a:srgbClr val="00B0F0"/>
                </a:solidFill>
              </a:rPr>
              <a:t> (tea)</a:t>
            </a:r>
            <a:br>
              <a:rPr lang="uk-UA" i="1" dirty="0">
                <a:solidFill>
                  <a:srgbClr val="00B0F0"/>
                </a:solidFill>
              </a:rPr>
            </a:br>
            <a:r>
              <a:rPr lang="uk-UA" i="1" dirty="0">
                <a:solidFill>
                  <a:srgbClr val="00B0F0"/>
                </a:solidFill>
              </a:rPr>
              <a:t>бутерброд – канапка</a:t>
            </a:r>
            <a:r>
              <a:rPr lang="en-US" i="1" dirty="0">
                <a:solidFill>
                  <a:srgbClr val="00B0F0"/>
                </a:solidFill>
              </a:rPr>
              <a:t> (sandwich)</a:t>
            </a:r>
            <a:r>
              <a:rPr lang="uk-UA" i="1" dirty="0">
                <a:solidFill>
                  <a:srgbClr val="00B0F0"/>
                </a:solidFill>
              </a:rPr>
              <a:t> </a:t>
            </a:r>
            <a:br>
              <a:rPr lang="en-US" i="1" dirty="0">
                <a:solidFill>
                  <a:srgbClr val="00B0F0"/>
                </a:solidFill>
              </a:rPr>
            </a:br>
            <a:r>
              <a:rPr lang="uk-UA" i="1" dirty="0">
                <a:solidFill>
                  <a:srgbClr val="00B0F0"/>
                </a:solidFill>
              </a:rPr>
              <a:t>лимон – цитрина</a:t>
            </a:r>
            <a:r>
              <a:rPr lang="en-US" i="1" dirty="0">
                <a:solidFill>
                  <a:srgbClr val="00B0F0"/>
                </a:solidFill>
              </a:rPr>
              <a:t> (lemon)</a:t>
            </a:r>
            <a:br>
              <a:rPr lang="uk-UA" i="1" dirty="0">
                <a:solidFill>
                  <a:srgbClr val="00B0F0"/>
                </a:solidFill>
              </a:rPr>
            </a:br>
            <a:r>
              <a:rPr lang="uk-UA" i="1" dirty="0">
                <a:solidFill>
                  <a:srgbClr val="00B0F0"/>
                </a:solidFill>
              </a:rPr>
              <a:t>чашка – філіжанка</a:t>
            </a:r>
            <a:r>
              <a:rPr lang="en-US" i="1" dirty="0">
                <a:solidFill>
                  <a:srgbClr val="00B0F0"/>
                </a:solidFill>
              </a:rPr>
              <a:t> (cup)</a:t>
            </a:r>
            <a:br>
              <a:rPr lang="uk-UA" i="1" dirty="0">
                <a:solidFill>
                  <a:srgbClr val="00B0F0"/>
                </a:solidFill>
              </a:rPr>
            </a:br>
            <a:r>
              <a:rPr lang="uk-UA" i="1" dirty="0">
                <a:solidFill>
                  <a:srgbClr val="00B0F0"/>
                </a:solidFill>
              </a:rPr>
              <a:t>клейонка – церата (</a:t>
            </a:r>
            <a:r>
              <a:rPr lang="en-US" i="1" dirty="0">
                <a:solidFill>
                  <a:srgbClr val="00B0F0"/>
                </a:solidFill>
              </a:rPr>
              <a:t>oilcloth</a:t>
            </a:r>
            <a:r>
              <a:rPr lang="uk-UA" i="1" dirty="0">
                <a:solidFill>
                  <a:srgbClr val="00B0F0"/>
                </a:solidFill>
              </a:rPr>
              <a:t>)</a:t>
            </a:r>
            <a:br>
              <a:rPr lang="en-US" dirty="0"/>
            </a:br>
            <a:r>
              <a:rPr lang="en-US" dirty="0"/>
              <a:t>etc.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2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0B767-D7C8-413E-BCDF-A09B25A0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norms in the "Ukrainian Orthography" (2019)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3C563A-DC7F-4679-B5A2-305CC68A6A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Genitive case endings of feminine singular nouns with final –</a:t>
            </a:r>
            <a:r>
              <a:rPr lang="en-US" dirty="0" err="1"/>
              <a:t>ть</a:t>
            </a:r>
            <a:r>
              <a:rPr lang="uk-UA" dirty="0"/>
              <a:t>: </a:t>
            </a:r>
            <a:br>
              <a:rPr lang="uk-UA" dirty="0"/>
            </a:br>
            <a:r>
              <a:rPr lang="uk-UA" i="1" dirty="0"/>
              <a:t>Радост</a:t>
            </a:r>
            <a:r>
              <a:rPr lang="uk-UA" i="1" dirty="0">
                <a:solidFill>
                  <a:srgbClr val="FF0000"/>
                </a:solidFill>
              </a:rPr>
              <a:t>і</a:t>
            </a:r>
            <a:r>
              <a:rPr lang="uk-UA" i="1" dirty="0"/>
              <a:t> / </a:t>
            </a:r>
            <a:r>
              <a:rPr lang="uk-UA" i="1" dirty="0" err="1"/>
              <a:t>радост</a:t>
            </a:r>
            <a:r>
              <a:rPr lang="uk-UA" i="1" dirty="0" err="1">
                <a:solidFill>
                  <a:srgbClr val="FF0000"/>
                </a:solidFill>
              </a:rPr>
              <a:t>и</a:t>
            </a:r>
            <a:br>
              <a:rPr lang="uk-UA" i="1" dirty="0">
                <a:solidFill>
                  <a:srgbClr val="FF0000"/>
                </a:solidFill>
              </a:rPr>
            </a:br>
            <a:endParaRPr lang="uk-UA" i="1" dirty="0">
              <a:solidFill>
                <a:srgbClr val="FF0000"/>
              </a:solidFill>
            </a:endParaRPr>
          </a:p>
          <a:p>
            <a:r>
              <a:rPr lang="en-US" dirty="0"/>
              <a:t>Transliteration of the sound [g] in foreign words</a:t>
            </a:r>
            <a:r>
              <a:rPr lang="uk-UA" dirty="0"/>
              <a:t>: </a:t>
            </a:r>
            <a:br>
              <a:rPr lang="uk-UA" dirty="0"/>
            </a:br>
            <a:r>
              <a:rPr lang="uk-UA" dirty="0">
                <a:solidFill>
                  <a:srgbClr val="FF0000"/>
                </a:solidFill>
              </a:rPr>
              <a:t>Г</a:t>
            </a:r>
            <a:r>
              <a:rPr lang="uk-UA" dirty="0"/>
              <a:t>еор</a:t>
            </a:r>
            <a:r>
              <a:rPr lang="uk-UA" dirty="0">
                <a:solidFill>
                  <a:srgbClr val="FF0000"/>
                </a:solidFill>
              </a:rPr>
              <a:t>г</a:t>
            </a:r>
            <a:r>
              <a:rPr lang="uk-UA" dirty="0"/>
              <a:t> / </a:t>
            </a:r>
            <a:r>
              <a:rPr lang="uk-UA" dirty="0">
                <a:solidFill>
                  <a:srgbClr val="FF0000"/>
                </a:solidFill>
              </a:rPr>
              <a:t>Ґ</a:t>
            </a:r>
            <a:r>
              <a:rPr lang="uk-UA" dirty="0"/>
              <a:t>еор</a:t>
            </a:r>
            <a:r>
              <a:rPr lang="uk-UA" dirty="0">
                <a:solidFill>
                  <a:srgbClr val="FF0000"/>
                </a:solidFill>
              </a:rPr>
              <a:t>ґ</a:t>
            </a:r>
          </a:p>
          <a:p>
            <a:pPr marL="0" indent="0">
              <a:buNone/>
            </a:pPr>
            <a:endParaRPr lang="LID4096" i="1" dirty="0">
              <a:solidFill>
                <a:srgbClr val="FF0000"/>
              </a:solidFill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8A4F01-577A-4EA5-8FD6-5317777D27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Transliteration of the sound</a:t>
            </a:r>
            <a:r>
              <a:rPr lang="uk-UA" dirty="0"/>
              <a:t> </a:t>
            </a:r>
            <a:r>
              <a:rPr lang="el-GR" dirty="0"/>
              <a:t>[θ]</a:t>
            </a:r>
            <a:r>
              <a:rPr lang="en-US" dirty="0"/>
              <a:t> in words of Greek origin</a:t>
            </a:r>
            <a:r>
              <a:rPr lang="uk-UA" dirty="0"/>
              <a:t>: </a:t>
            </a:r>
            <a:br>
              <a:rPr lang="uk-UA" dirty="0"/>
            </a:br>
            <a:r>
              <a:rPr lang="uk-UA" dirty="0"/>
              <a:t>мі</a:t>
            </a:r>
            <a:r>
              <a:rPr lang="uk-UA" dirty="0">
                <a:solidFill>
                  <a:srgbClr val="FF0000"/>
                </a:solidFill>
              </a:rPr>
              <a:t>ф</a:t>
            </a:r>
            <a:r>
              <a:rPr lang="uk-UA" dirty="0"/>
              <a:t> / </a:t>
            </a:r>
            <a:r>
              <a:rPr lang="uk-UA" dirty="0" err="1"/>
              <a:t>мі</a:t>
            </a:r>
            <a:r>
              <a:rPr lang="uk-UA" dirty="0" err="1">
                <a:solidFill>
                  <a:srgbClr val="FF0000"/>
                </a:solidFill>
              </a:rPr>
              <a:t>т</a:t>
            </a:r>
            <a:br>
              <a:rPr lang="uk-UA" dirty="0"/>
            </a:br>
            <a:r>
              <a:rPr lang="uk-UA" dirty="0"/>
              <a:t>е</a:t>
            </a:r>
            <a:r>
              <a:rPr lang="uk-UA" dirty="0">
                <a:solidFill>
                  <a:srgbClr val="FF0000"/>
                </a:solidFill>
              </a:rPr>
              <a:t>ф</a:t>
            </a:r>
            <a:r>
              <a:rPr lang="uk-UA" dirty="0"/>
              <a:t>ір / </a:t>
            </a:r>
            <a:r>
              <a:rPr lang="uk-UA" dirty="0" err="1"/>
              <a:t>е</a:t>
            </a:r>
            <a:r>
              <a:rPr lang="uk-UA" dirty="0" err="1">
                <a:solidFill>
                  <a:srgbClr val="FF0000"/>
                </a:solidFill>
              </a:rPr>
              <a:t>т</a:t>
            </a:r>
            <a:r>
              <a:rPr lang="uk-UA" dirty="0" err="1"/>
              <a:t>ер</a:t>
            </a:r>
            <a:br>
              <a:rPr lang="uk-UA" dirty="0"/>
            </a:br>
            <a:endParaRPr lang="uk-UA" dirty="0"/>
          </a:p>
          <a:p>
            <a:r>
              <a:rPr lang="en-US" dirty="0"/>
              <a:t>Transliteration of [au] in words of ancient Greek and Latin origin</a:t>
            </a:r>
            <a:r>
              <a:rPr lang="uk-UA" dirty="0"/>
              <a:t>: </a:t>
            </a:r>
            <a:br>
              <a:rPr lang="uk-UA" dirty="0"/>
            </a:br>
            <a:r>
              <a:rPr lang="uk-UA" dirty="0">
                <a:solidFill>
                  <a:srgbClr val="FF0000"/>
                </a:solidFill>
              </a:rPr>
              <a:t>ау</a:t>
            </a:r>
            <a:r>
              <a:rPr lang="uk-UA" dirty="0"/>
              <a:t>диторія / </a:t>
            </a:r>
            <a:r>
              <a:rPr lang="uk-UA" dirty="0">
                <a:solidFill>
                  <a:srgbClr val="FF0000"/>
                </a:solidFill>
              </a:rPr>
              <a:t>ав</a:t>
            </a:r>
            <a:r>
              <a:rPr lang="uk-UA" dirty="0"/>
              <a:t>диторія</a:t>
            </a:r>
            <a:br>
              <a:rPr lang="uk-UA" dirty="0"/>
            </a:br>
            <a:r>
              <a:rPr lang="uk-UA" dirty="0"/>
              <a:t>п</a:t>
            </a:r>
            <a:r>
              <a:rPr lang="uk-UA" dirty="0">
                <a:solidFill>
                  <a:srgbClr val="FF0000"/>
                </a:solidFill>
              </a:rPr>
              <a:t>ау</a:t>
            </a:r>
            <a:r>
              <a:rPr lang="uk-UA" dirty="0"/>
              <a:t>за / </a:t>
            </a:r>
            <a:r>
              <a:rPr lang="uk-UA" dirty="0" err="1"/>
              <a:t>п</a:t>
            </a:r>
            <a:r>
              <a:rPr lang="uk-UA" dirty="0" err="1">
                <a:solidFill>
                  <a:srgbClr val="FF0000"/>
                </a:solidFill>
              </a:rPr>
              <a:t>ав</a:t>
            </a:r>
            <a:r>
              <a:rPr lang="uk-UA" dirty="0" err="1"/>
              <a:t>за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308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349D0-DBFF-43EB-A4E9-8283B4C8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non-standard grammatical form in a newspaper</a:t>
            </a:r>
            <a:r>
              <a:rPr lang="uk-UA" dirty="0"/>
              <a:t> </a:t>
            </a:r>
            <a:endParaRPr lang="LID4096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38F6AE-78DD-45EA-94E9-BBC81D0792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Standard third person plural form</a:t>
            </a:r>
            <a:r>
              <a:rPr lang="uk-UA" dirty="0"/>
              <a:t>: </a:t>
            </a:r>
            <a:r>
              <a:rPr lang="en-US" i="1" dirty="0" err="1"/>
              <a:t>xočut</a:t>
            </a:r>
            <a:r>
              <a:rPr lang="en-US" i="1" dirty="0"/>
              <a:t>'</a:t>
            </a:r>
            <a:r>
              <a:rPr lang="uk-UA" i="1" dirty="0"/>
              <a:t> </a:t>
            </a:r>
            <a:r>
              <a:rPr lang="en-US" i="1" dirty="0"/>
              <a:t>'want'</a:t>
            </a:r>
            <a:endParaRPr lang="uk-UA" i="1" dirty="0"/>
          </a:p>
          <a:p>
            <a:r>
              <a:rPr lang="en-US" dirty="0"/>
              <a:t>Form in the newspaper text</a:t>
            </a:r>
            <a:r>
              <a:rPr lang="uk-UA" dirty="0"/>
              <a:t>: </a:t>
            </a:r>
            <a:r>
              <a:rPr lang="en-US" i="1" dirty="0" err="1"/>
              <a:t>xotjat</a:t>
            </a:r>
            <a:r>
              <a:rPr lang="en-US" i="1" dirty="0"/>
              <a:t>'</a:t>
            </a:r>
            <a:endParaRPr lang="uk-UA" i="1" dirty="0"/>
          </a:p>
          <a:p>
            <a:endParaRPr lang="uk-UA" i="1" dirty="0"/>
          </a:p>
          <a:p>
            <a:endParaRPr lang="uk-UA" i="1" dirty="0"/>
          </a:p>
          <a:p>
            <a:r>
              <a:rPr lang="en-US" dirty="0" err="1"/>
              <a:t>Novyny</a:t>
            </a:r>
            <a:r>
              <a:rPr lang="en-US" dirty="0"/>
              <a:t> </a:t>
            </a:r>
            <a:r>
              <a:rPr lang="en-US" dirty="0" err="1"/>
              <a:t>Zakarpattja</a:t>
            </a:r>
            <a:r>
              <a:rPr lang="uk-UA" dirty="0"/>
              <a:t>, 1994, №147</a:t>
            </a:r>
            <a:endParaRPr lang="LID4096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C1328C84-AB91-43B3-A2DF-B12674DDE3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0103" y="1991238"/>
            <a:ext cx="2457793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2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853</Words>
  <Application>Microsoft Office PowerPoint</Application>
  <PresentationFormat>Широкий екран</PresentationFormat>
  <Paragraphs>72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DejaVu Sans</vt:lpstr>
      <vt:lpstr>Wingdings</vt:lpstr>
      <vt:lpstr>Тема Office</vt:lpstr>
      <vt:lpstr>Going Beyond Standard Ukrainian: How a Corpus Informs an E-Dictionary</vt:lpstr>
      <vt:lpstr>Презентація PowerPoint</vt:lpstr>
      <vt:lpstr>Презентація PowerPoint</vt:lpstr>
      <vt:lpstr>The Ukrainian language </vt:lpstr>
      <vt:lpstr>Презентація PowerPoint</vt:lpstr>
      <vt:lpstr>Political divisions of the Ukrainian ethnic territory, before and between the world wars </vt:lpstr>
      <vt:lpstr>Different norms of Standard Ukrainian</vt:lpstr>
      <vt:lpstr>Variant norms in the "Ukrainian Orthography" (2019)</vt:lpstr>
      <vt:lpstr>A non-standard grammatical form in a newspaper </vt:lpstr>
      <vt:lpstr>A non-standard grammatical form in a newspaper </vt:lpstr>
      <vt:lpstr>Electronic Grammatical Dictionary of the Ukrainian Literary Language (Word Change) vs. VESUM</vt:lpstr>
      <vt:lpstr>Variant forms of an adjective in a Ukrainian folk song</vt:lpstr>
      <vt:lpstr>Adjective forms (VESUM)</vt:lpstr>
      <vt:lpstr>VESUM: beyond the literary standard</vt:lpstr>
      <vt:lpstr>VESUM: beyond the literary standard</vt:lpstr>
      <vt:lpstr>Orthoepic and orthographic variants</vt:lpstr>
      <vt:lpstr>Modern orthographic variants</vt:lpstr>
      <vt:lpstr>Grammatical variants</vt:lpstr>
      <vt:lpstr>Rarely used forms</vt:lpstr>
      <vt:lpstr>&gt; 1,600 lemmas with the prefix od- and the preposition od</vt:lpstr>
      <vt:lpstr>&gt; 4,300 lemmas with the suffixes -ač(jač),  -uč(juč)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Beyond Standard Ukrainian: How a Corpus Informs an E-Dictionary</dc:title>
  <dc:creator>Mariia Shvedova</dc:creator>
  <cp:lastModifiedBy>Mariia Shvedova</cp:lastModifiedBy>
  <cp:revision>37</cp:revision>
  <dcterms:created xsi:type="dcterms:W3CDTF">2023-06-22T15:23:39Z</dcterms:created>
  <dcterms:modified xsi:type="dcterms:W3CDTF">2023-06-23T10:39:04Z</dcterms:modified>
</cp:coreProperties>
</file>