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 id="2147483764" r:id="rId5"/>
    <p:sldMasterId id="2147483776" r:id="rId6"/>
    <p:sldMasterId id="2147483817" r:id="rId7"/>
  </p:sldMasterIdLst>
  <p:notesMasterIdLst>
    <p:notesMasterId r:id="rId35"/>
  </p:notesMasterIdLst>
  <p:handoutMasterIdLst>
    <p:handoutMasterId r:id="rId36"/>
  </p:handoutMasterIdLst>
  <p:sldIdLst>
    <p:sldId id="257" r:id="rId8"/>
    <p:sldId id="424" r:id="rId9"/>
    <p:sldId id="397" r:id="rId10"/>
    <p:sldId id="399" r:id="rId11"/>
    <p:sldId id="392" r:id="rId12"/>
    <p:sldId id="402" r:id="rId13"/>
    <p:sldId id="404" r:id="rId14"/>
    <p:sldId id="403" r:id="rId15"/>
    <p:sldId id="426" r:id="rId16"/>
    <p:sldId id="425" r:id="rId17"/>
    <p:sldId id="432" r:id="rId18"/>
    <p:sldId id="427" r:id="rId19"/>
    <p:sldId id="428" r:id="rId20"/>
    <p:sldId id="430" r:id="rId21"/>
    <p:sldId id="440" r:id="rId22"/>
    <p:sldId id="436" r:id="rId23"/>
    <p:sldId id="431" r:id="rId24"/>
    <p:sldId id="441" r:id="rId25"/>
    <p:sldId id="437" r:id="rId26"/>
    <p:sldId id="438" r:id="rId27"/>
    <p:sldId id="439" r:id="rId28"/>
    <p:sldId id="415" r:id="rId29"/>
    <p:sldId id="434" r:id="rId30"/>
    <p:sldId id="421" r:id="rId31"/>
    <p:sldId id="433" r:id="rId32"/>
    <p:sldId id="435" r:id="rId33"/>
    <p:sldId id="395" r:id="rId34"/>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D1A474-085B-C32C-7D12-2D408D2AB659}" name="Geda Paulsen" initials="GP" userId="Geda Paulsen" providerId="None"/>
  <p188:author id="{4A2EB276-A22A-BFB5-9EE5-3AFF2FCE35F2}" name="Geda Paulsen" initials="GP" userId="S::geda.paulsen@eki.ee::91824fb8-5499-4ec3-bdcc-038084ef9b4a" providerId="AD"/>
  <p188:author id="{98E7CDBC-436F-413B-8AFB-5182F47C4E15}" name="Geda " initials="GP" userId="Geda " providerId="None"/>
  <p188:author id="{6F5F13F9-68DE-0DB0-02D5-DD66DDC3104C}" name="Ene Vainik" initials="EV" userId="Ene Vainik"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CF6"/>
    <a:srgbClr val="E0E3F0"/>
    <a:srgbClr val="E8EAF4"/>
    <a:srgbClr val="F96555"/>
    <a:srgbClr val="007370"/>
    <a:srgbClr val="115479"/>
    <a:srgbClr val="E6E6E6"/>
    <a:srgbClr val="DBE0E1"/>
    <a:srgbClr val="FCFCFE"/>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12" autoAdjust="0"/>
  </p:normalViewPr>
  <p:slideViewPr>
    <p:cSldViewPr snapToGrid="0">
      <p:cViewPr varScale="1">
        <p:scale>
          <a:sx n="49" d="100"/>
          <a:sy n="49" d="100"/>
        </p:scale>
        <p:origin x="1460" y="48"/>
      </p:cViewPr>
      <p:guideLst>
        <p:guide orient="horz" pos="3240"/>
        <p:guide pos="57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78F5C7-6F79-530A-3FC0-9439FA11C6F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74EE9AF-A4DD-75B6-788B-CF9ADB9561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54ABB7-6441-4283-9260-0BC3553C7B6E}" type="datetimeFigureOut">
              <a:rPr lang="en-GB" smtClean="0"/>
              <a:t>24/06/2023</a:t>
            </a:fld>
            <a:endParaRPr lang="en-GB"/>
          </a:p>
        </p:txBody>
      </p:sp>
      <p:sp>
        <p:nvSpPr>
          <p:cNvPr id="4" name="Footer Placeholder 3">
            <a:extLst>
              <a:ext uri="{FF2B5EF4-FFF2-40B4-BE49-F238E27FC236}">
                <a16:creationId xmlns:a16="http://schemas.microsoft.com/office/drawing/2014/main" id="{2528C5CA-9B2A-1ED2-2EDB-4F875E8711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315D1EDF-CB34-C0D9-FFAD-978EA7A016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95B7A3-A1D5-4A65-9A27-48AF90ECC1D4}" type="slidenum">
              <a:rPr lang="en-GB" smtClean="0"/>
              <a:t>‹#›</a:t>
            </a:fld>
            <a:endParaRPr lang="en-GB"/>
          </a:p>
        </p:txBody>
      </p:sp>
    </p:spTree>
    <p:extLst>
      <p:ext uri="{BB962C8B-B14F-4D97-AF65-F5344CB8AC3E}">
        <p14:creationId xmlns:p14="http://schemas.microsoft.com/office/powerpoint/2010/main" val="20503957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4:16:25.681"/>
    </inkml:context>
    <inkml:brush xml:id="br0">
      <inkml:brushProperty name="width" value="0.5" units="cm"/>
      <inkml:brushProperty name="height" value="1" units="cm"/>
      <inkml:brushProperty name="color" value="#604A7B"/>
      <inkml:brushProperty name="tip" value="rectangle"/>
      <inkml:brushProperty name="rasterOp" value="maskPen"/>
      <inkml:brushProperty name="ignorePressure" value="1"/>
    </inkml:brush>
  </inkml:definitions>
  <inkml:trace contextRef="#ctx0" brushRef="#br0">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8"/>
    </inkml:context>
    <inkml:brush xml:id="br0">
      <inkml:brushProperty name="width" value="0.35" units="cm"/>
      <inkml:brushProperty name="height" value="0.35" units="cm"/>
      <inkml:brushProperty name="color" value="#B4C3DA"/>
      <inkml:brushProperty name="inkEffects" value="silver"/>
      <inkml:brushProperty name="anchorX" value="-13175.52246"/>
      <inkml:brushProperty name="anchorY" value="-27008.26172"/>
      <inkml:brushProperty name="scaleFactor" value="0.5"/>
    </inkml:brush>
  </inkml:definitions>
  <inkml:trace contextRef="#ctx0" brushRef="#br0">1 1 24575,'0'0'0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9"/>
    </inkml:context>
    <inkml:brush xml:id="br0">
      <inkml:brushProperty name="width" value="0.35" units="cm"/>
      <inkml:brushProperty name="height" value="0.35" units="cm"/>
      <inkml:brushProperty name="color" value="#B4C3DA"/>
      <inkml:brushProperty name="inkEffects" value="silver"/>
      <inkml:brushProperty name="anchorX" value="-14022.18945"/>
      <inkml:brushProperty name="anchorY" value="-27854.92773"/>
      <inkml:brushProperty name="scaleFactor" value="0.5"/>
    </inkml:brush>
  </inkml:definitions>
  <inkml:trace contextRef="#ctx0" brushRef="#br0">0 1 24575,'0'0'0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0"/>
    </inkml:context>
    <inkml:brush xml:id="br0">
      <inkml:brushProperty name="width" value="0.35" units="cm"/>
      <inkml:brushProperty name="height" value="0.35" units="cm"/>
      <inkml:brushProperty name="color" value="#B4C3DA"/>
      <inkml:brushProperty name="inkEffects" value="silver"/>
      <inkml:brushProperty name="anchorX" value="-2141.56201"/>
      <inkml:brushProperty name="anchorY" value="-16035.02148"/>
      <inkml:brushProperty name="scaleFactor" value="0.5"/>
    </inkml:brush>
  </inkml:definitions>
  <inkml:trace contextRef="#ctx0" brushRef="#br0">0 1 24575,'0'0'0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1"/>
    </inkml:context>
    <inkml:brush xml:id="br0">
      <inkml:brushProperty name="width" value="0.35" units="cm"/>
      <inkml:brushProperty name="height" value="0.35" units="cm"/>
      <inkml:brushProperty name="color" value="#B4C3DA"/>
      <inkml:brushProperty name="inkEffects" value="silver"/>
      <inkml:brushProperty name="anchorX" value="-2988.22852"/>
      <inkml:brushProperty name="anchorY" value="-16881.6875"/>
      <inkml:brushProperty name="scaleFactor" value="0.5"/>
    </inkml:brush>
  </inkml:definitions>
  <inkml:trace contextRef="#ctx0" brushRef="#br0">0 0 24575,'0'0'0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2"/>
    </inkml:context>
    <inkml:brush xml:id="br0">
      <inkml:brushProperty name="width" value="0.35" units="cm"/>
      <inkml:brushProperty name="height" value="0.35" units="cm"/>
      <inkml:brushProperty name="color" value="#B4C3DA"/>
      <inkml:brushProperty name="inkEffects" value="silver"/>
      <inkml:brushProperty name="anchorX" value="-3834.89526"/>
      <inkml:brushProperty name="anchorY" value="-17728.35547"/>
      <inkml:brushProperty name="scaleFactor" value="0.5"/>
    </inkml:brush>
  </inkml:definitions>
  <inkml:trace contextRef="#ctx0" brushRef="#br0">1 1 24575,'0'0'0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3"/>
    </inkml:context>
    <inkml:brush xml:id="br0">
      <inkml:brushProperty name="width" value="0.35" units="cm"/>
      <inkml:brushProperty name="height" value="0.35" units="cm"/>
      <inkml:brushProperty name="color" value="#B4C3DA"/>
      <inkml:brushProperty name="inkEffects" value="silver"/>
      <inkml:brushProperty name="anchorX" value="-4681.56201"/>
      <inkml:brushProperty name="anchorY" value="-18575.02148"/>
      <inkml:brushProperty name="scaleFactor" value="0.5"/>
    </inkml:brush>
  </inkml:definitions>
  <inkml:trace contextRef="#ctx0" brushRef="#br0">1 1 24575,'0'0'0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4"/>
    </inkml:context>
    <inkml:brush xml:id="br0">
      <inkml:brushProperty name="width" value="0.35" units="cm"/>
      <inkml:brushProperty name="height" value="0.35" units="cm"/>
      <inkml:brushProperty name="color" value="#B4C3DA"/>
      <inkml:brushProperty name="inkEffects" value="silver"/>
      <inkml:brushProperty name="anchorX" value="-5528.22852"/>
      <inkml:brushProperty name="anchorY" value="-19421.6875"/>
      <inkml:brushProperty name="scaleFactor" value="0.5"/>
    </inkml:brush>
  </inkml:definitions>
  <inkml:trace contextRef="#ctx0" brushRef="#br0">1 0 24575,'0'0'0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5"/>
    </inkml:context>
    <inkml:brush xml:id="br0">
      <inkml:brushProperty name="width" value="0.35" units="cm"/>
      <inkml:brushProperty name="height" value="0.35" units="cm"/>
      <inkml:brushProperty name="color" value="#B4C3DA"/>
      <inkml:brushProperty name="inkEffects" value="silver"/>
      <inkml:brushProperty name="anchorX" value="-6374.89551"/>
      <inkml:brushProperty name="anchorY" value="-20268.35547"/>
      <inkml:brushProperty name="scaleFactor" value="0.5"/>
    </inkml:brush>
  </inkml:definitions>
  <inkml:trace contextRef="#ctx0" brushRef="#br0">1 1 24575,'0'0'0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6"/>
    </inkml:context>
    <inkml:brush xml:id="br0">
      <inkml:brushProperty name="width" value="0.35" units="cm"/>
      <inkml:brushProperty name="height" value="0.35" units="cm"/>
      <inkml:brushProperty name="color" value="#B4C3DA"/>
      <inkml:brushProperty name="inkEffects" value="silver"/>
      <inkml:brushProperty name="anchorX" value="-12328.85547"/>
      <inkml:brushProperty name="anchorY" value="-26161.59375"/>
      <inkml:brushProperty name="scaleFactor" value="0.5"/>
    </inkml:brush>
  </inkml:definitions>
  <inkml:trace contextRef="#ctx0" brushRef="#br0">1 0 24575,'0'0'0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7"/>
    </inkml:context>
    <inkml:brush xml:id="br0">
      <inkml:brushProperty name="width" value="0.35" units="cm"/>
      <inkml:brushProperty name="height" value="0.35" units="cm"/>
      <inkml:brushProperty name="color" value="#B4C3DA"/>
      <inkml:brushProperty name="inkEffects" value="silver"/>
      <inkml:brushProperty name="anchorX" value="-13175.52246"/>
      <inkml:brushProperty name="anchorY" value="-27008.26172"/>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7-01T14:16:25.681"/>
    </inkml:context>
    <inkml:brush xml:id="br0">
      <inkml:brushProperty name="width" value="0.5" units="cm"/>
      <inkml:brushProperty name="height" value="1" units="cm"/>
      <inkml:brushProperty name="color" value="#604A7B"/>
      <inkml:brushProperty name="tip" value="rectangle"/>
      <inkml:brushProperty name="rasterOp" value="maskPen"/>
      <inkml:brushProperty name="ignorePressure" value="1"/>
    </inkml:brush>
  </inkml:definitions>
  <inkml:trace contextRef="#ctx0" brushRef="#br0">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49.748"/>
    </inkml:context>
    <inkml:brush xml:id="br0">
      <inkml:brushProperty name="width" value="0.35" units="cm"/>
      <inkml:brushProperty name="height" value="0.35" units="cm"/>
      <inkml:brushProperty name="color" value="#B4C3DA"/>
      <inkml:brushProperty name="inkEffects" value="silver"/>
      <inkml:brushProperty name="anchorX" value="-14022.18945"/>
      <inkml:brushProperty name="anchorY" value="-27854.92773"/>
      <inkml:brushProperty name="scaleFactor" value="0.5"/>
    </inkml:brush>
  </inkml:definitions>
  <inkml:trace contextRef="#ctx0" brushRef="#br0">0 1 24575,'0'0'0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1"/>
    </inkml:context>
    <inkml:brush xml:id="br0">
      <inkml:brushProperty name="width" value="0.35" units="cm"/>
      <inkml:brushProperty name="height" value="0.35" units="cm"/>
      <inkml:brushProperty name="color" value="#B4C3DA"/>
      <inkml:brushProperty name="inkEffects" value="silver"/>
      <inkml:brushProperty name="anchorX" value="-2141.56201"/>
      <inkml:brushProperty name="anchorY" value="-16035.02148"/>
      <inkml:brushProperty name="scaleFactor" value="0.5"/>
    </inkml:brush>
  </inkml:definitions>
  <inkml:trace contextRef="#ctx0" brushRef="#br0">0 1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2"/>
    </inkml:context>
    <inkml:brush xml:id="br0">
      <inkml:brushProperty name="width" value="0.35" units="cm"/>
      <inkml:brushProperty name="height" value="0.35" units="cm"/>
      <inkml:brushProperty name="color" value="#B4C3DA"/>
      <inkml:brushProperty name="inkEffects" value="silver"/>
      <inkml:brushProperty name="anchorX" value="-2988.22852"/>
      <inkml:brushProperty name="anchorY" value="-16881.6875"/>
      <inkml:brushProperty name="scaleFactor" value="0.5"/>
    </inkml:brush>
  </inkml:definitions>
  <inkml:trace contextRef="#ctx0" brushRef="#br0">0 0 24575,'0'0'0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3"/>
    </inkml:context>
    <inkml:brush xml:id="br0">
      <inkml:brushProperty name="width" value="0.35" units="cm"/>
      <inkml:brushProperty name="height" value="0.35" units="cm"/>
      <inkml:brushProperty name="color" value="#B4C3DA"/>
      <inkml:brushProperty name="inkEffects" value="silver"/>
      <inkml:brushProperty name="anchorX" value="-3834.89526"/>
      <inkml:brushProperty name="anchorY" value="-17728.35547"/>
      <inkml:brushProperty name="scaleFactor" value="0.5"/>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4"/>
    </inkml:context>
    <inkml:brush xml:id="br0">
      <inkml:brushProperty name="width" value="0.35" units="cm"/>
      <inkml:brushProperty name="height" value="0.35" units="cm"/>
      <inkml:brushProperty name="color" value="#B4C3DA"/>
      <inkml:brushProperty name="inkEffects" value="silver"/>
      <inkml:brushProperty name="anchorX" value="-4681.56201"/>
      <inkml:brushProperty name="anchorY" value="-18575.02148"/>
      <inkml:brushProperty name="scaleFactor" value="0.5"/>
    </inkml:brush>
  </inkml:definitions>
  <inkml:trace contextRef="#ctx0" brushRef="#br0">1 1 24575,'0'0'0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5"/>
    </inkml:context>
    <inkml:brush xml:id="br0">
      <inkml:brushProperty name="width" value="0.35" units="cm"/>
      <inkml:brushProperty name="height" value="0.35" units="cm"/>
      <inkml:brushProperty name="color" value="#B4C3DA"/>
      <inkml:brushProperty name="inkEffects" value="silver"/>
      <inkml:brushProperty name="anchorX" value="-5528.22852"/>
      <inkml:brushProperty name="anchorY" value="-19421.6875"/>
      <inkml:brushProperty name="scaleFactor" value="0.5"/>
    </inkml:brush>
  </inkml:definitions>
  <inkml:trace contextRef="#ctx0" brushRef="#br0">1 0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6"/>
    </inkml:context>
    <inkml:brush xml:id="br0">
      <inkml:brushProperty name="width" value="0.35" units="cm"/>
      <inkml:brushProperty name="height" value="0.35" units="cm"/>
      <inkml:brushProperty name="color" value="#B4C3DA"/>
      <inkml:brushProperty name="inkEffects" value="silver"/>
      <inkml:brushProperty name="anchorX" value="-6374.89551"/>
      <inkml:brushProperty name="anchorY" value="-20268.35547"/>
      <inkml:brushProperty name="scaleFactor" value="0.5"/>
    </inkml:brush>
  </inkml:definitions>
  <inkml:trace contextRef="#ctx0" brushRef="#br0">1 1 24575,'0'0'0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19T13:05:09.887"/>
    </inkml:context>
    <inkml:brush xml:id="br0">
      <inkml:brushProperty name="width" value="0.35" units="cm"/>
      <inkml:brushProperty name="height" value="0.35" units="cm"/>
      <inkml:brushProperty name="color" value="#B4C3DA"/>
      <inkml:brushProperty name="inkEffects" value="silver"/>
      <inkml:brushProperty name="anchorX" value="-12328.85547"/>
      <inkml:brushProperty name="anchorY" value="-26161.59375"/>
      <inkml:brushProperty name="scaleFactor" value="0.5"/>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24.06.2023</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200" dirty="0"/>
              <a:t>PoS</a:t>
            </a:r>
            <a:r>
              <a:rPr lang="en-GB" sz="1200" dirty="0"/>
              <a:t> </a:t>
            </a:r>
            <a:r>
              <a:rPr lang="et-EE" sz="1200" dirty="0"/>
              <a:t>working group of the Institute of the Estonian Language</a:t>
            </a:r>
            <a:endParaRPr lang="en-GB" sz="1200" dirty="0"/>
          </a:p>
          <a:p>
            <a:r>
              <a:rPr lang="en-US" sz="1200"/>
              <a:t>Part of the Estonian </a:t>
            </a:r>
            <a:r>
              <a:rPr lang="en-US" sz="1200" dirty="0"/>
              <a:t>Research Council</a:t>
            </a:r>
            <a:r>
              <a:rPr lang="et-EE" sz="1200" dirty="0"/>
              <a:t>’</a:t>
            </a:r>
            <a:r>
              <a:rPr lang="en-US" sz="1200" dirty="0"/>
              <a:t>s project PRG1978</a:t>
            </a:r>
            <a:endParaRPr lang="en-GB" sz="1200" dirty="0"/>
          </a:p>
          <a:p>
            <a:r>
              <a:rPr lang="en-US" sz="1200" i="1" dirty="0">
                <a:solidFill>
                  <a:srgbClr val="002060"/>
                </a:solidFill>
              </a:rPr>
              <a:t>Expanding the scope of a multi-purpose lexicographic resource to grammar and L2 competence </a:t>
            </a:r>
            <a:r>
              <a:rPr lang="en-GB" sz="1200" dirty="0"/>
              <a:t>(1.1.2023−</a:t>
            </a:r>
            <a:r>
              <a:rPr lang="en-GB" sz="1200"/>
              <a:t>31.12.2027)</a:t>
            </a:r>
          </a:p>
          <a:p>
            <a:endParaRPr lang="en-GB" sz="1200"/>
          </a:p>
          <a:p>
            <a:r>
              <a:rPr lang="en-GB" sz="1200"/>
              <a:t>KÜSIMUS LÕPPU: Kas oleks SkE-l võimalik kiirendada päringuid? Repositooriumis on päringud näha – kas siin on võimalik midagi kiiremaks teha?</a:t>
            </a:r>
            <a:endParaRPr lang="et-EE" sz="1200" dirty="0"/>
          </a:p>
          <a:p>
            <a:endParaRPr lang="en-GB" dirty="0"/>
          </a:p>
        </p:txBody>
      </p:sp>
      <p:sp>
        <p:nvSpPr>
          <p:cNvPr id="4" name="Slide Number Placeholder 3"/>
          <p:cNvSpPr>
            <a:spLocks noGrp="1"/>
          </p:cNvSpPr>
          <p:nvPr>
            <p:ph type="sldNum" sz="quarter" idx="5"/>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2840456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lang="en-GB" sz="1800"/>
              <a:t>CA to evaluate the proximity to the profile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a:effectLst/>
                <a:latin typeface="Calibri" panose="020F0502020204030204" pitchFamily="34" charset="0"/>
                <a:ea typeface="Calibri" panose="020F0502020204030204" pitchFamily="34" charset="0"/>
                <a:cs typeface="Times New Roman" panose="02020603050405020304" pitchFamily="18" charset="0"/>
              </a:rPr>
              <a:t>Relative frequencies</a:t>
            </a:r>
            <a:r>
              <a:rPr lang="et-EE"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lang="et-EE" sz="1800" dirty="0">
                <a:latin typeface="NeueHaasGroteskText Pro"/>
              </a:rPr>
              <a:t>The </a:t>
            </a:r>
            <a:r>
              <a:rPr lang="et-EE" sz="1800" dirty="0" err="1">
                <a:latin typeface="NeueHaasGroteskText Pro"/>
              </a:rPr>
              <a:t>basis</a:t>
            </a:r>
            <a:r>
              <a:rPr lang="et-EE" sz="1800" dirty="0">
                <a:latin typeface="NeueHaasGroteskText Pro"/>
              </a:rPr>
              <a:t>: </a:t>
            </a:r>
            <a:r>
              <a:rPr lang="et-EE" sz="1800" dirty="0" err="1">
                <a:latin typeface="NeueHaasGroteskText Pro"/>
              </a:rPr>
              <a:t>the</a:t>
            </a:r>
            <a:r>
              <a:rPr lang="et-EE" sz="1800" dirty="0">
                <a:latin typeface="NeueHaasGroteskText Pro"/>
              </a:rPr>
              <a:t> test </a:t>
            </a:r>
            <a:r>
              <a:rPr lang="et-EE" sz="1800" dirty="0" err="1">
                <a:latin typeface="NeueHaasGroteskText Pro"/>
              </a:rPr>
              <a:t>group</a:t>
            </a:r>
            <a:r>
              <a:rPr lang="et-EE" sz="1800" dirty="0">
                <a:latin typeface="NeueHaasGroteskText Pro"/>
              </a:rPr>
              <a:t> (N = 100) of </a:t>
            </a:r>
            <a:r>
              <a:rPr lang="et-EE" sz="1800" dirty="0" err="1">
                <a:latin typeface="NeueHaasGroteskText Pro"/>
              </a:rPr>
              <a:t>prototypical</a:t>
            </a:r>
            <a:r>
              <a:rPr lang="et-EE" sz="1800" dirty="0">
                <a:latin typeface="NeueHaasGroteskText Pro"/>
              </a:rPr>
              <a:t> </a:t>
            </a:r>
            <a:r>
              <a:rPr lang="et-EE" sz="1800" dirty="0" err="1">
                <a:latin typeface="NeueHaasGroteskText Pro"/>
              </a:rPr>
              <a:t>adjectives</a:t>
            </a:r>
            <a:r>
              <a:rPr lang="et-EE" sz="1800" dirty="0">
                <a:latin typeface="NeueHaasGroteskText Pro"/>
              </a:rPr>
              <a:t> </a:t>
            </a:r>
            <a:r>
              <a:rPr lang="et-EE" sz="1800" dirty="0" err="1">
                <a:latin typeface="NeueHaasGroteskText Pro"/>
              </a:rPr>
              <a:t>from</a:t>
            </a:r>
            <a:r>
              <a:rPr lang="et-EE" sz="1800" dirty="0">
                <a:latin typeface="NeueHaasGroteskText Pro"/>
              </a:rPr>
              <a:t> BED* and </a:t>
            </a:r>
            <a:r>
              <a:rPr lang="et-EE" sz="1800" dirty="0" err="1">
                <a:latin typeface="NeueHaasGroteskText Pro"/>
              </a:rPr>
              <a:t>their</a:t>
            </a:r>
            <a:r>
              <a:rPr lang="et-EE" sz="1800" dirty="0">
                <a:latin typeface="NeueHaasGroteskText Pro"/>
              </a:rPr>
              <a:t> </a:t>
            </a:r>
            <a:r>
              <a:rPr lang="et-EE" sz="1800" dirty="0" err="1">
                <a:latin typeface="NeueHaasGroteskText Pro"/>
              </a:rPr>
              <a:t>corpus</a:t>
            </a:r>
            <a:r>
              <a:rPr lang="et-EE" sz="1800" dirty="0">
                <a:latin typeface="NeueHaasGroteskText Pro"/>
              </a:rPr>
              <a:t> </a:t>
            </a:r>
            <a:r>
              <a:rPr lang="et-EE" sz="1800" dirty="0" err="1">
                <a:latin typeface="NeueHaasGroteskText Pro"/>
              </a:rPr>
              <a:t>behaviour</a:t>
            </a:r>
            <a:r>
              <a:rPr lang="et-EE" sz="1800" dirty="0">
                <a:latin typeface="NeueHaasGroteskText Pro"/>
              </a:rPr>
              <a:t> in </a:t>
            </a:r>
            <a:r>
              <a:rPr lang="et-EE" sz="1800">
                <a:latin typeface="NeueHaasGroteskText Pro"/>
              </a:rPr>
              <a:t>ENC2019**.</a:t>
            </a:r>
            <a:endParaRPr lang="en-GB" sz="1800">
              <a:latin typeface="NeueHaasGroteskText Pro"/>
            </a:endParaRPr>
          </a:p>
          <a:p>
            <a:pPr marL="342900" marR="0" lvl="0" indent="-342900" algn="l" defTabSz="914400" rtl="0" eaLnBrk="1" fontAlgn="auto" latinLnBrk="0" hangingPunct="1">
              <a:lnSpc>
                <a:spcPct val="107000"/>
              </a:lnSpc>
              <a:spcBef>
                <a:spcPts val="0"/>
              </a:spcBef>
              <a:spcAft>
                <a:spcPts val="600"/>
              </a:spcAft>
              <a:buClrTx/>
              <a:buSzTx/>
              <a:buFont typeface="Symbol" panose="05050102010706020507" pitchFamily="18" charset="2"/>
              <a:buChar char=""/>
              <a:tabLst/>
              <a:defRPr/>
            </a:pPr>
            <a:r>
              <a:rPr lang="en-GB" sz="1800" b="1"/>
              <a:t>The ranges </a:t>
            </a:r>
            <a:r>
              <a:rPr lang="sv-SE" sz="1800"/>
              <a:t>of </a:t>
            </a:r>
            <a:r>
              <a:rPr lang="et-EE" sz="1800"/>
              <a:t>adjective-like behaviour</a:t>
            </a:r>
            <a:r>
              <a:rPr lang="en-GB" sz="1800"/>
              <a:t> were</a:t>
            </a:r>
            <a:r>
              <a:rPr lang="et-EE" sz="1800"/>
              <a:t> </a:t>
            </a:r>
            <a:r>
              <a:rPr lang="et-EE" sz="1800">
                <a:latin typeface="NeueHaasGroteskText Pro"/>
              </a:rPr>
              <a:t>contrasted to participles with different lexicalisation degrees</a:t>
            </a:r>
            <a:endParaRPr lang="et-EE" sz="1800" dirty="0">
              <a:latin typeface="NeueHaasGroteskText Pro"/>
            </a:endParaRPr>
          </a:p>
          <a:p>
            <a:pPr marL="342900" lvl="0" indent="-342900">
              <a:lnSpc>
                <a:spcPct val="107000"/>
              </a:lnSpc>
              <a:spcAft>
                <a:spcPts val="600"/>
              </a:spcAft>
              <a:buFont typeface="Symbol" panose="05050102010706020507" pitchFamily="18" charset="2"/>
              <a:buChar char=""/>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idinumbri kohatäide 3"/>
          <p:cNvSpPr>
            <a:spLocks noGrp="1"/>
          </p:cNvSpPr>
          <p:nvPr>
            <p:ph type="sldNum" sz="quarter" idx="5"/>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1992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494153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sz="1200" dirty="0"/>
          </a:p>
        </p:txBody>
      </p:sp>
      <p:sp>
        <p:nvSpPr>
          <p:cNvPr id="4" name="Slaidinumbri kohatäide 3"/>
          <p:cNvSpPr>
            <a:spLocks noGrp="1"/>
          </p:cNvSpPr>
          <p:nvPr>
            <p:ph type="sldNum" sz="quarter" idx="5"/>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3293502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dirty="0"/>
              <a:t>The </a:t>
            </a:r>
            <a:r>
              <a:rPr lang="et-EE" sz="1200" dirty="0" err="1"/>
              <a:t>interface</a:t>
            </a:r>
            <a:endParaRPr lang="et-EE" sz="1200" b="0" dirty="0"/>
          </a:p>
          <a:p>
            <a:r>
              <a:rPr lang="et-EE" sz="1200" b="0" dirty="0"/>
              <a:t>Hell </a:t>
            </a:r>
            <a:r>
              <a:rPr lang="et-EE" sz="1200" b="0" dirty="0" err="1"/>
              <a:t>doesn’t</a:t>
            </a:r>
            <a:r>
              <a:rPr lang="et-EE" sz="1200" b="0" dirty="0"/>
              <a:t> </a:t>
            </a:r>
            <a:r>
              <a:rPr lang="et-EE" sz="1200" b="0" dirty="0" err="1"/>
              <a:t>mean</a:t>
            </a:r>
            <a:r>
              <a:rPr lang="et-EE" sz="1200" b="0" dirty="0"/>
              <a:t> </a:t>
            </a:r>
            <a:r>
              <a:rPr lang="et-EE" sz="1200" b="0" dirty="0" err="1"/>
              <a:t>anything</a:t>
            </a:r>
            <a:r>
              <a:rPr lang="et-EE" sz="1200" b="0" dirty="0"/>
              <a:t> </a:t>
            </a:r>
            <a:r>
              <a:rPr lang="et-EE" sz="1200" b="0" i="1" dirty="0" err="1"/>
              <a:t>hellish</a:t>
            </a:r>
            <a:r>
              <a:rPr lang="et-EE" sz="1200" b="0" dirty="0"/>
              <a:t> in Estonian, </a:t>
            </a:r>
            <a:r>
              <a:rPr lang="et-EE" sz="1200" b="0" dirty="0" err="1"/>
              <a:t>but</a:t>
            </a:r>
            <a:r>
              <a:rPr lang="et-EE" sz="1200" b="0" dirty="0"/>
              <a:t> </a:t>
            </a:r>
            <a:r>
              <a:rPr lang="et-EE" sz="1200" b="0"/>
              <a:t>‘gentle</a:t>
            </a:r>
            <a:r>
              <a:rPr lang="en-GB" sz="1200" b="0"/>
              <a:t>,</a:t>
            </a:r>
            <a:r>
              <a:rPr lang="et-EE" sz="1200" b="0"/>
              <a:t> </a:t>
            </a:r>
            <a:r>
              <a:rPr lang="et-EE" sz="1200" b="0" dirty="0"/>
              <a:t>tender’ -&gt; </a:t>
            </a:r>
            <a:r>
              <a:rPr lang="et-EE" sz="1200" b="0" dirty="0" err="1"/>
              <a:t>the</a:t>
            </a:r>
            <a:r>
              <a:rPr lang="et-EE" sz="1200" b="0" dirty="0"/>
              <a:t> </a:t>
            </a:r>
            <a:r>
              <a:rPr lang="et-EE" sz="1200" b="0" dirty="0" err="1"/>
              <a:t>adjectivity</a:t>
            </a:r>
            <a:r>
              <a:rPr lang="et-EE" sz="1200" b="0" dirty="0"/>
              <a:t> </a:t>
            </a:r>
            <a:r>
              <a:rPr lang="et-EE" sz="1200" b="0" dirty="0" err="1"/>
              <a:t>can</a:t>
            </a:r>
            <a:r>
              <a:rPr lang="et-EE" sz="1200" b="0" dirty="0"/>
              <a:t> </a:t>
            </a:r>
            <a:r>
              <a:rPr lang="et-EE" sz="1200" b="0" dirty="0" err="1"/>
              <a:t>be</a:t>
            </a:r>
            <a:r>
              <a:rPr lang="et-EE" sz="1200" b="0" dirty="0"/>
              <a:t> </a:t>
            </a:r>
            <a:r>
              <a:rPr lang="et-EE" sz="1200" b="0" dirty="0" err="1"/>
              <a:t>proved</a:t>
            </a:r>
            <a:r>
              <a:rPr lang="et-EE" sz="1200" b="0" dirty="0"/>
              <a:t> by </a:t>
            </a:r>
            <a:r>
              <a:rPr lang="et-EE" sz="1200" b="0" dirty="0" err="1"/>
              <a:t>the</a:t>
            </a:r>
            <a:r>
              <a:rPr lang="et-EE" sz="1200" b="0" dirty="0"/>
              <a:t> </a:t>
            </a:r>
            <a:r>
              <a:rPr lang="et-EE" sz="1200" b="0" dirty="0" err="1"/>
              <a:t>calculator</a:t>
            </a:r>
            <a:endParaRPr lang="en-GB" b="0" dirty="0"/>
          </a:p>
        </p:txBody>
      </p:sp>
      <p:sp>
        <p:nvSpPr>
          <p:cNvPr id="4" name="Slaidinumbri kohatäide 3"/>
          <p:cNvSpPr>
            <a:spLocks noGrp="1"/>
          </p:cNvSpPr>
          <p:nvPr>
            <p:ph type="sldNum" sz="quarter" idx="5"/>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267439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LMRoman10-Regular"/>
                <a:cs typeface="font1273"/>
              </a:rPr>
              <a:t>The quality of the ASC can be estimated by assessing its output of both non-ambiguous and ambiguous representatives of the word classes overlapping with adjectives. </a:t>
            </a:r>
          </a:p>
          <a:p>
            <a:r>
              <a:rPr lang="en-GB" sz="1800">
                <a:effectLst/>
                <a:latin typeface="Calibri" panose="020F0502020204030204" pitchFamily="34" charset="0"/>
                <a:ea typeface="LMRoman10-Regular"/>
                <a:cs typeface="font1273"/>
              </a:rPr>
              <a:t>Another guiding line are the decisions made by lexicographers so far, as well as a closer examination of the corpus behaviour of the tested words. </a:t>
            </a:r>
            <a:endParaRPr lang="sv-SE"/>
          </a:p>
        </p:txBody>
      </p:sp>
      <p:sp>
        <p:nvSpPr>
          <p:cNvPr id="4" name="Slide Number Placeholder 3"/>
          <p:cNvSpPr>
            <a:spLocks noGrp="1"/>
          </p:cNvSpPr>
          <p:nvPr>
            <p:ph type="sldNum" sz="quarter" idx="5"/>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2661182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We focus on the adjectival core as well as on the recategorisation area between noun and adjective + verb and adjective, 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participles</a:t>
            </a:r>
            <a:r>
              <a:rPr lang="en-GB" sz="180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2938583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E101A"/>
                </a:solidFill>
                <a:effectLst/>
                <a:latin typeface="LM Roman 10"/>
                <a:ea typeface="LMRoman10-Regular"/>
                <a:cs typeface="LM Roman 10"/>
              </a:rPr>
              <a:t>How do they match the adjectival profile measured by the ASC. </a:t>
            </a:r>
          </a:p>
          <a:p>
            <a:pPr marL="0" indent="0">
              <a:buFont typeface="Arial" panose="020B0604020202020204" pitchFamily="34" charset="0"/>
              <a:buNone/>
            </a:pPr>
            <a:r>
              <a:rPr lang="en-GB" sz="1800">
                <a:solidFill>
                  <a:srgbClr val="0E101A"/>
                </a:solidFill>
                <a:effectLst/>
                <a:latin typeface="LM Roman 10"/>
                <a:ea typeface="LMRoman10-Regular"/>
                <a:cs typeface="LM Roman 10"/>
              </a:rPr>
              <a:t>- root adjective </a:t>
            </a:r>
          </a:p>
          <a:p>
            <a:pPr marL="0" indent="0">
              <a:buFontTx/>
              <a:buNone/>
            </a:pPr>
            <a:r>
              <a:rPr lang="en-GB" sz="1200"/>
              <a:t>- derivative</a:t>
            </a:r>
          </a:p>
          <a:p>
            <a:pPr marL="0" indent="0">
              <a:buFontTx/>
              <a:buNone/>
            </a:pPr>
            <a:r>
              <a:rPr lang="en-GB" sz="1200"/>
              <a:t>- indeclinable adj</a:t>
            </a:r>
          </a:p>
        </p:txBody>
      </p:sp>
      <p:sp>
        <p:nvSpPr>
          <p:cNvPr id="4" name="Slide Number Placeholder 3"/>
          <p:cNvSpPr>
            <a:spLocks noGrp="1"/>
          </p:cNvSpPr>
          <p:nvPr>
            <p:ph type="sldNum" sz="quarter" idx="5"/>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37895877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E101A"/>
                </a:solidFill>
                <a:effectLst/>
                <a:latin typeface="LM Roman 10"/>
                <a:ea typeface="LMRoman10-Regular"/>
                <a:cs typeface="LM Roman 10"/>
              </a:rPr>
              <a:t>2 common adjectives, also validated as adjectives in the CombiDic – categorised as </a:t>
            </a:r>
            <a:r>
              <a:rPr lang="en-GB" sz="1800" b="1">
                <a:solidFill>
                  <a:srgbClr val="0E101A"/>
                </a:solidFill>
                <a:effectLst/>
                <a:latin typeface="LM Roman 10"/>
                <a:ea typeface="LMRoman10-Regular"/>
                <a:cs typeface="LM Roman 10"/>
              </a:rPr>
              <a:t>ambiguous</a:t>
            </a:r>
            <a:r>
              <a:rPr lang="en-GB" sz="1800">
                <a:solidFill>
                  <a:srgbClr val="0E101A"/>
                </a:solidFill>
                <a:effectLst/>
                <a:latin typeface="LM Roman 10"/>
                <a:ea typeface="LMRoman10-Regular"/>
                <a:cs typeface="LM Roman 10"/>
              </a:rPr>
              <a:t> by the ASC.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E101A"/>
                </a:solidFill>
                <a:effectLst/>
                <a:latin typeface="LM Roman 10"/>
                <a:ea typeface="LMRoman10-Regular"/>
                <a:cs typeface="LM Roman 10"/>
              </a:rPr>
              <a:t>The screenshots of the ASC analyses show the scores concentrating either to the left or the right side of the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E101A"/>
                </a:solidFill>
                <a:effectLst/>
                <a:latin typeface="LM Roman 10"/>
                <a:ea typeface="LMRoman10-Regular"/>
                <a:cs typeface="LM Roman 10"/>
              </a:rPr>
              <a:t>These results reflect a division of labour in behavioural profiles among adjectives: there are adjectives that are predominantly used as attributes and those prevalent in the predicative role.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rgbClr val="0E101A"/>
                </a:solidFill>
                <a:effectLst/>
                <a:latin typeface="LM Roman 10"/>
                <a:ea typeface="LMRoman10-Regular"/>
                <a:cs typeface="LM Roman 10"/>
              </a:rPr>
              <a:t>Such a differentiation is identified in other languages but, to our knowledge, has not yet been investigated in Estonian.</a:t>
            </a:r>
            <a:endParaRPr lang="en-GB" sz="1800">
              <a:effectLst/>
              <a:latin typeface="Calibri" panose="020F0502020204030204" pitchFamily="34" charset="0"/>
              <a:ea typeface="SimSun" panose="02010600030101010101" pitchFamily="2" charset="-122"/>
              <a:cs typeface="font1273"/>
            </a:endParaRPr>
          </a:p>
          <a:p>
            <a:endParaRPr lang="en-GB"/>
          </a:p>
          <a:p>
            <a:endParaRPr lang="sv-SE"/>
          </a:p>
        </p:txBody>
      </p:sp>
      <p:sp>
        <p:nvSpPr>
          <p:cNvPr id="4" name="Slide Number Placeholder 3"/>
          <p:cNvSpPr>
            <a:spLocks noGrp="1"/>
          </p:cNvSpPr>
          <p:nvPr>
            <p:ph type="sldNum" sz="quarter" idx="5"/>
          </p:nvPr>
        </p:nvSpPr>
        <p:spPr/>
        <p:txBody>
          <a:bodyPr/>
          <a:lstStyle/>
          <a:p>
            <a:fld id="{BD9C3A12-1E0F-412B-B376-8089A55D946C}" type="slidenum">
              <a:rPr lang="uk-UA" smtClean="0"/>
              <a:t>17</a:t>
            </a:fld>
            <a:endParaRPr lang="uk-UA"/>
          </a:p>
        </p:txBody>
      </p:sp>
    </p:spTree>
    <p:extLst>
      <p:ext uri="{BB962C8B-B14F-4D97-AF65-F5344CB8AC3E}">
        <p14:creationId xmlns:p14="http://schemas.microsoft.com/office/powerpoint/2010/main" val="1436064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E101A"/>
                </a:solidFill>
                <a:effectLst/>
                <a:latin typeface="LM Roman 10"/>
                <a:ea typeface="LMRoman10-Regular"/>
                <a:cs typeface="LM Roman 10"/>
              </a:rPr>
              <a:t>More ambiguous cases of PoS manifestation, consider the words </a:t>
            </a:r>
            <a:r>
              <a:rPr lang="en-GB" sz="1800" b="1" i="1">
                <a:solidFill>
                  <a:srgbClr val="0E101A"/>
                </a:solidFill>
                <a:effectLst/>
                <a:latin typeface="LM Roman 10"/>
                <a:ea typeface="LMRoman10-Regular"/>
                <a:cs typeface="LM Roman 10"/>
              </a:rPr>
              <a:t>võõras</a:t>
            </a:r>
            <a:r>
              <a:rPr lang="en-GB" sz="1800">
                <a:solidFill>
                  <a:srgbClr val="0E101A"/>
                </a:solidFill>
                <a:effectLst/>
                <a:latin typeface="LM Roman 10"/>
                <a:ea typeface="LMRoman10-Regular"/>
                <a:cs typeface="LM Roman 10"/>
              </a:rPr>
              <a:t> ‘strange; stranger’ and </a:t>
            </a:r>
            <a:r>
              <a:rPr lang="en-GB" sz="1800" b="1" i="1">
                <a:solidFill>
                  <a:srgbClr val="0E101A"/>
                </a:solidFill>
                <a:effectLst/>
                <a:latin typeface="LM Roman 10"/>
                <a:ea typeface="LMRoman10-Regular"/>
                <a:cs typeface="LM Roman 10"/>
              </a:rPr>
              <a:t>lemmik</a:t>
            </a:r>
            <a:r>
              <a:rPr lang="en-GB" sz="1800">
                <a:solidFill>
                  <a:srgbClr val="0E101A"/>
                </a:solidFill>
                <a:effectLst/>
                <a:latin typeface="LM Roman 10"/>
                <a:ea typeface="LMRoman10-Regular"/>
                <a:cs typeface="LM Roman 10"/>
              </a:rPr>
              <a:t> ‘favourite thing; favourite, dearest’, both tagged as noun and adjective in Combined Dictionary of E.</a:t>
            </a:r>
          </a:p>
          <a:p>
            <a:r>
              <a:rPr lang="en-GB" sz="1800">
                <a:solidFill>
                  <a:srgbClr val="0E101A"/>
                </a:solidFill>
                <a:effectLst/>
                <a:latin typeface="LM Roman 10"/>
                <a:ea typeface="LMRoman10-Regular"/>
                <a:cs typeface="LM Roman 10"/>
              </a:rPr>
              <a:t>These words represent productive patterns of nominalisation and adjectivisation: as a result of ellipsis, basically every adjective can employ the syntactic functions typical to nouns (i.e. occur as a subject, object or predicative), and some nouns can be used as modifiers. </a:t>
            </a:r>
          </a:p>
          <a:p>
            <a:r>
              <a:rPr lang="en-GB" sz="1800">
                <a:solidFill>
                  <a:srgbClr val="0E101A"/>
                </a:solidFill>
                <a:effectLst/>
                <a:latin typeface="LM Roman 10"/>
                <a:ea typeface="LMRoman10-Regular"/>
                <a:cs typeface="LM Roman 10"/>
              </a:rPr>
              <a:t>The example of nominalisation, </a:t>
            </a:r>
            <a:r>
              <a:rPr lang="en-GB" sz="1800" i="1">
                <a:solidFill>
                  <a:srgbClr val="0E101A"/>
                </a:solidFill>
                <a:effectLst/>
                <a:latin typeface="LM Roman 10"/>
                <a:ea typeface="LMRoman10-Regular"/>
                <a:cs typeface="LM Roman 10"/>
              </a:rPr>
              <a:t>võõras</a:t>
            </a:r>
            <a:r>
              <a:rPr lang="en-GB" sz="1800">
                <a:solidFill>
                  <a:srgbClr val="0E101A"/>
                </a:solidFill>
                <a:effectLst/>
                <a:latin typeface="LM Roman 10"/>
                <a:ea typeface="LMRoman10-Regular"/>
                <a:cs typeface="LM Roman 10"/>
              </a:rPr>
              <a:t>, is labelled “very likely adjective”, corresponding to the adjective profile in every respect. </a:t>
            </a:r>
          </a:p>
          <a:p>
            <a:r>
              <a:rPr lang="en-GB" sz="1800">
                <a:solidFill>
                  <a:srgbClr val="0E101A"/>
                </a:solidFill>
                <a:effectLst/>
                <a:latin typeface="LM Roman 10"/>
                <a:ea typeface="LMRoman10-Regular"/>
                <a:cs typeface="LM Roman 10"/>
              </a:rPr>
              <a:t>The adjectivised noun </a:t>
            </a:r>
            <a:r>
              <a:rPr lang="en-GB" sz="1800" i="1">
                <a:solidFill>
                  <a:srgbClr val="0E101A"/>
                </a:solidFill>
                <a:effectLst/>
                <a:latin typeface="LM Roman 10"/>
                <a:ea typeface="LMRoman10-Regular"/>
                <a:cs typeface="LM Roman 10"/>
              </a:rPr>
              <a:t>lemmik</a:t>
            </a:r>
            <a:r>
              <a:rPr lang="en-GB" sz="1800">
                <a:solidFill>
                  <a:srgbClr val="0E101A"/>
                </a:solidFill>
                <a:effectLst/>
                <a:latin typeface="LM Roman 10"/>
                <a:ea typeface="LMRoman10-Regular"/>
                <a:cs typeface="LM Roman 10"/>
              </a:rPr>
              <a:t> matches only half of the patterns: apparently, this word still does not behave fully as an adjective. </a:t>
            </a:r>
          </a:p>
          <a:p>
            <a:endParaRPr lang="en-GB" sz="1800">
              <a:solidFill>
                <a:srgbClr val="0E101A"/>
              </a:solidFill>
              <a:effectLst/>
              <a:latin typeface="LM Roman 10"/>
              <a:ea typeface="LMRoman10-Regular"/>
              <a:cs typeface="LM Roman 10"/>
            </a:endParaRPr>
          </a:p>
          <a:p>
            <a:endParaRPr lang="sv-SE"/>
          </a:p>
        </p:txBody>
      </p:sp>
      <p:sp>
        <p:nvSpPr>
          <p:cNvPr id="4" name="Slide Number Placeholder 3"/>
          <p:cNvSpPr>
            <a:spLocks noGrp="1"/>
          </p:cNvSpPr>
          <p:nvPr>
            <p:ph type="sldNum" sz="quarter" idx="5"/>
          </p:nvPr>
        </p:nvSpPr>
        <p:spPr/>
        <p:txBody>
          <a:bodyPr/>
          <a:lstStyle/>
          <a:p>
            <a:fld id="{BD9C3A12-1E0F-412B-B376-8089A55D946C}" type="slidenum">
              <a:rPr lang="uk-UA" smtClean="0"/>
              <a:t>18</a:t>
            </a:fld>
            <a:endParaRPr lang="uk-UA"/>
          </a:p>
        </p:txBody>
      </p:sp>
    </p:spTree>
    <p:extLst>
      <p:ext uri="{BB962C8B-B14F-4D97-AF65-F5344CB8AC3E}">
        <p14:creationId xmlns:p14="http://schemas.microsoft.com/office/powerpoint/2010/main" val="1045340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E101A"/>
                </a:solidFill>
                <a:effectLst/>
                <a:latin typeface="LM Roman 10"/>
                <a:ea typeface="LMRoman10-Regular"/>
                <a:cs typeface="LM Roman 10"/>
              </a:rPr>
              <a:t>An example how the semantics plays in: </a:t>
            </a:r>
          </a:p>
          <a:p>
            <a:r>
              <a:rPr lang="en-GB" sz="1800">
                <a:solidFill>
                  <a:srgbClr val="0E101A"/>
                </a:solidFill>
                <a:effectLst/>
                <a:latin typeface="LM Roman 10"/>
                <a:ea typeface="LMRoman10-Regular"/>
                <a:cs typeface="LM Roman 10"/>
              </a:rPr>
              <a:t>the noun </a:t>
            </a:r>
            <a:r>
              <a:rPr lang="en-GB" sz="1800" i="1">
                <a:solidFill>
                  <a:srgbClr val="0E101A"/>
                </a:solidFill>
                <a:effectLst/>
                <a:latin typeface="LM Roman 10"/>
                <a:ea typeface="LMRoman10-Regular"/>
                <a:cs typeface="LM Roman 10"/>
              </a:rPr>
              <a:t>kool</a:t>
            </a:r>
            <a:r>
              <a:rPr lang="en-GB" sz="1800">
                <a:solidFill>
                  <a:srgbClr val="0E101A"/>
                </a:solidFill>
                <a:effectLst/>
                <a:latin typeface="LM Roman 10"/>
                <a:ea typeface="LMRoman10-Regular"/>
                <a:cs typeface="LM Roman 10"/>
              </a:rPr>
              <a:t> ’school’, with twofold semantic content denoting both a building and an institution, functioning as a gen attr.</a:t>
            </a:r>
          </a:p>
          <a:p>
            <a:r>
              <a:rPr lang="en-GB" sz="1800">
                <a:solidFill>
                  <a:srgbClr val="0E101A"/>
                </a:solidFill>
                <a:effectLst/>
                <a:latin typeface="LM Roman 10"/>
                <a:ea typeface="LMRoman10-Regular"/>
                <a:cs typeface="LM Roman 10"/>
              </a:rPr>
              <a:t>Abstract nouns can be used predicatively as in </a:t>
            </a:r>
            <a:r>
              <a:rPr lang="en-GB" sz="1800" i="1">
                <a:solidFill>
                  <a:srgbClr val="0E101A"/>
                </a:solidFill>
                <a:effectLst/>
                <a:latin typeface="LM Roman 10"/>
                <a:ea typeface="LMRoman10-Regular"/>
                <a:cs typeface="LM Roman 10"/>
              </a:rPr>
              <a:t>Jumal on armastus</a:t>
            </a:r>
            <a:r>
              <a:rPr lang="en-GB" sz="1800">
                <a:solidFill>
                  <a:srgbClr val="0E101A"/>
                </a:solidFill>
                <a:effectLst/>
                <a:latin typeface="LM Roman 10"/>
                <a:ea typeface="LMRoman10-Regular"/>
                <a:cs typeface="LM Roman 10"/>
              </a:rPr>
              <a:t> ‘God is love’</a:t>
            </a:r>
            <a:r>
              <a:rPr lang="en-GB" sz="1800" i="1">
                <a:solidFill>
                  <a:srgbClr val="0E101A"/>
                </a:solidFill>
                <a:effectLst/>
                <a:latin typeface="LM Roman 10"/>
                <a:ea typeface="LMRoman10-Regular"/>
                <a:cs typeface="LM Roman 10"/>
              </a:rPr>
              <a:t>, </a:t>
            </a:r>
            <a:r>
              <a:rPr lang="en-GB" sz="1800">
                <a:solidFill>
                  <a:srgbClr val="0E101A"/>
                </a:solidFill>
                <a:effectLst/>
                <a:latin typeface="LM Roman 10"/>
                <a:ea typeface="LMRoman10-Regular"/>
                <a:cs typeface="LM Roman 10"/>
              </a:rPr>
              <a:t>and</a:t>
            </a:r>
            <a:r>
              <a:rPr lang="en-GB" sz="1800" i="1">
                <a:solidFill>
                  <a:srgbClr val="0E101A"/>
                </a:solidFill>
                <a:effectLst/>
                <a:latin typeface="LM Roman 10"/>
                <a:ea typeface="LMRoman10-Regular"/>
                <a:cs typeface="LM Roman 10"/>
              </a:rPr>
              <a:t> elu on armastus</a:t>
            </a:r>
            <a:r>
              <a:rPr lang="en-GB" sz="1800">
                <a:solidFill>
                  <a:srgbClr val="0E101A"/>
                </a:solidFill>
                <a:effectLst/>
                <a:latin typeface="LM Roman 10"/>
                <a:ea typeface="LMRoman10-Regular"/>
                <a:cs typeface="LM Roman 10"/>
              </a:rPr>
              <a:t> ‘life is (eternal) love’. Nouns basically also can take adverbs as modifiers.</a:t>
            </a:r>
            <a:endParaRPr lang="en-GB"/>
          </a:p>
          <a:p>
            <a:endParaRPr lang="sv-SE"/>
          </a:p>
        </p:txBody>
      </p:sp>
      <p:sp>
        <p:nvSpPr>
          <p:cNvPr id="4" name="Slide Number Placeholder 3"/>
          <p:cNvSpPr>
            <a:spLocks noGrp="1"/>
          </p:cNvSpPr>
          <p:nvPr>
            <p:ph type="sldNum" sz="quarter" idx="5"/>
          </p:nvPr>
        </p:nvSpPr>
        <p:spPr/>
        <p:txBody>
          <a:bodyPr/>
          <a:lstStyle/>
          <a:p>
            <a:fld id="{BD9C3A12-1E0F-412B-B376-8089A55D946C}" type="slidenum">
              <a:rPr lang="uk-UA" smtClean="0"/>
              <a:t>19</a:t>
            </a:fld>
            <a:endParaRPr lang="uk-UA"/>
          </a:p>
        </p:txBody>
      </p:sp>
    </p:spTree>
    <p:extLst>
      <p:ext uri="{BB962C8B-B14F-4D97-AF65-F5344CB8AC3E}">
        <p14:creationId xmlns:p14="http://schemas.microsoft.com/office/powerpoint/2010/main" val="426477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We discuss the process of developing a multi-parameter application – the adjective similarity calculator (ASC) – that determines the relative adjectivity of a word or a word form.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This tool relates the statistical summary of a word (form)’s corpus behaviour to the most typical and central aspects of the Estonian adjective: the adjectival corpus profile.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We will explain the adjective profile as well as the methodological aspects of the tool building process.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82897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0E101A"/>
                </a:solidFill>
                <a:effectLst/>
                <a:latin typeface="LM Roman 10"/>
                <a:ea typeface="LMRoman10-Regular"/>
                <a:cs typeface="LM Roman 10"/>
              </a:rPr>
              <a:t>One of the target categories for the ASC analysis is </a:t>
            </a:r>
            <a:r>
              <a:rPr lang="en-GB" sz="1800" b="1">
                <a:solidFill>
                  <a:srgbClr val="0E101A"/>
                </a:solidFill>
                <a:effectLst/>
                <a:latin typeface="LM Roman 10"/>
                <a:ea typeface="LMRoman10-Regular"/>
                <a:cs typeface="LM Roman 10"/>
              </a:rPr>
              <a:t>participles</a:t>
            </a:r>
            <a:r>
              <a:rPr lang="en-GB" sz="1800">
                <a:solidFill>
                  <a:srgbClr val="0E101A"/>
                </a:solidFill>
                <a:effectLst/>
                <a:latin typeface="LM Roman 10"/>
                <a:ea typeface="LMRoman10-Regular"/>
                <a:cs typeface="LM Roman 10"/>
              </a:rPr>
              <a:t>, constituting a fuzzy area between verbs and adjectives. </a:t>
            </a:r>
          </a:p>
          <a:p>
            <a:r>
              <a:rPr lang="en-GB" sz="1800">
                <a:solidFill>
                  <a:srgbClr val="0E101A"/>
                </a:solidFill>
                <a:effectLst/>
                <a:latin typeface="LM Roman 10"/>
                <a:ea typeface="LMRoman10-Regular"/>
                <a:cs typeface="LM Roman 10"/>
              </a:rPr>
              <a:t>present and past personal and impersonal forms of the verb </a:t>
            </a:r>
            <a:r>
              <a:rPr lang="en-GB" sz="1800" i="1">
                <a:solidFill>
                  <a:srgbClr val="0E101A"/>
                </a:solidFill>
                <a:effectLst/>
                <a:latin typeface="LM Roman 10"/>
                <a:ea typeface="LMRoman10-Regular"/>
                <a:cs typeface="LM Roman 10"/>
              </a:rPr>
              <a:t>lootma</a:t>
            </a:r>
            <a:r>
              <a:rPr lang="en-GB" sz="1800">
                <a:solidFill>
                  <a:srgbClr val="0E101A"/>
                </a:solidFill>
                <a:effectLst/>
                <a:latin typeface="LM Roman 10"/>
                <a:ea typeface="LMRoman10-Regular"/>
                <a:cs typeface="LM Roman 10"/>
              </a:rPr>
              <a:t> ‘hope, expect’ </a:t>
            </a:r>
          </a:p>
          <a:p>
            <a:pPr marL="342900" indent="-342900">
              <a:buAutoNum type="arabicParenR"/>
            </a:pPr>
            <a:endParaRPr lang="en-GB" sz="1800">
              <a:solidFill>
                <a:srgbClr val="0E101A"/>
              </a:solidFill>
              <a:effectLst/>
              <a:latin typeface="LM Roman 10"/>
              <a:ea typeface="LMRoman10-Regular"/>
              <a:cs typeface="LM Roman 10"/>
            </a:endParaRPr>
          </a:p>
          <a:p>
            <a:pPr marL="0" indent="0">
              <a:buNone/>
            </a:pPr>
            <a:r>
              <a:rPr lang="en-GB" sz="1800">
                <a:solidFill>
                  <a:srgbClr val="0E101A"/>
                </a:solidFill>
                <a:effectLst/>
                <a:latin typeface="LM Roman 10"/>
                <a:ea typeface="LMRoman10-Regular"/>
                <a:cs typeface="LM Roman 10"/>
              </a:rPr>
              <a:t>None of these forms are headwords in CombiDic; however, two of them (</a:t>
            </a:r>
            <a:r>
              <a:rPr lang="en-GB" sz="1800" i="1">
                <a:solidFill>
                  <a:srgbClr val="0E101A"/>
                </a:solidFill>
                <a:effectLst/>
                <a:latin typeface="LM Roman 10"/>
                <a:ea typeface="LMRoman10-Regular"/>
                <a:cs typeface="LM Roman 10"/>
              </a:rPr>
              <a:t>loodetav</a:t>
            </a:r>
            <a:r>
              <a:rPr lang="en-GB" sz="1800">
                <a:solidFill>
                  <a:srgbClr val="0E101A"/>
                </a:solidFill>
                <a:effectLst/>
                <a:latin typeface="LM Roman 10"/>
                <a:ea typeface="LMRoman10-Regular"/>
                <a:cs typeface="LM Roman 10"/>
              </a:rPr>
              <a:t> and </a:t>
            </a:r>
            <a:r>
              <a:rPr lang="en-GB" sz="1800" i="1">
                <a:solidFill>
                  <a:srgbClr val="0E101A"/>
                </a:solidFill>
                <a:effectLst/>
                <a:latin typeface="LM Roman 10"/>
                <a:ea typeface="LMRoman10-Regular"/>
                <a:cs typeface="LM Roman 10"/>
              </a:rPr>
              <a:t>loodetud</a:t>
            </a:r>
            <a:r>
              <a:rPr lang="en-GB" sz="1800">
                <a:solidFill>
                  <a:srgbClr val="0E101A"/>
                </a:solidFill>
                <a:effectLst/>
                <a:latin typeface="LM Roman 10"/>
                <a:ea typeface="LMRoman10-Regular"/>
                <a:cs typeface="LM Roman 10"/>
              </a:rPr>
              <a:t> receive quite high adjectivity assessments (“likely adjectives”).</a:t>
            </a:r>
          </a:p>
          <a:p>
            <a:r>
              <a:rPr lang="en-GB" sz="1800">
                <a:solidFill>
                  <a:srgbClr val="0E101A"/>
                </a:solidFill>
                <a:effectLst/>
                <a:latin typeface="LM Roman 10"/>
                <a:ea typeface="LMRoman10-Regular"/>
                <a:cs typeface="LM Roman 10"/>
              </a:rPr>
              <a:t>The results are as expected, as the forms with higher scores in fact demonstrate both verbal and adjectival usage patterns in corpus data and the forms with lower results are exclusively used in verbal functions. </a:t>
            </a:r>
            <a:endParaRPr lang="sv-SE"/>
          </a:p>
        </p:txBody>
      </p:sp>
      <p:sp>
        <p:nvSpPr>
          <p:cNvPr id="4" name="Slide Number Placeholder 3"/>
          <p:cNvSpPr>
            <a:spLocks noGrp="1"/>
          </p:cNvSpPr>
          <p:nvPr>
            <p:ph type="sldNum" sz="quarter" idx="5"/>
          </p:nvPr>
        </p:nvSpPr>
        <p:spPr/>
        <p:txBody>
          <a:bodyPr/>
          <a:lstStyle/>
          <a:p>
            <a:fld id="{BD9C3A12-1E0F-412B-B376-8089A55D946C}" type="slidenum">
              <a:rPr lang="uk-UA" smtClean="0"/>
              <a:t>20</a:t>
            </a:fld>
            <a:endParaRPr lang="uk-UA"/>
          </a:p>
        </p:txBody>
      </p:sp>
    </p:spTree>
    <p:extLst>
      <p:ext uri="{BB962C8B-B14F-4D97-AF65-F5344CB8AC3E}">
        <p14:creationId xmlns:p14="http://schemas.microsoft.com/office/powerpoint/2010/main" val="1985493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Let us now analyse two examples of participles showing results from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both extremes of the scale</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A participle that might be considered a strong candidate for the status of the headword in the CombiDic is the present participle form </a:t>
            </a:r>
            <a:r>
              <a:rPr lang="en-GB" sz="1800" b="1" i="1">
                <a:effectLst/>
                <a:latin typeface="Times New Roman" panose="02020603050405020304" pitchFamily="18" charset="0"/>
                <a:ea typeface="Calibri" panose="020F0502020204030204" pitchFamily="34" charset="0"/>
                <a:cs typeface="Times New Roman" panose="02020603050405020304" pitchFamily="18" charset="0"/>
              </a:rPr>
              <a:t>innustav</a:t>
            </a:r>
            <a:r>
              <a:rPr lang="en-GB" sz="1800">
                <a:effectLst/>
                <a:latin typeface="Times New Roman" panose="02020603050405020304" pitchFamily="18" charset="0"/>
                <a:ea typeface="Calibri" panose="020F0502020204030204" pitchFamily="34" charset="0"/>
                <a:cs typeface="Times New Roman" panose="02020603050405020304" pitchFamily="18" charset="0"/>
              </a:rPr>
              <a:t> ‘encouraging, inspiring’.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This form does not yet have the status of a dictionary entry, but receives the highest value of adjectivity with the score “very likely adjective”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There are participles wiith highly restricted usage, such as </a:t>
            </a:r>
            <a:r>
              <a:rPr lang="en-GB" sz="1800" b="1" i="1">
                <a:effectLst/>
                <a:latin typeface="Times New Roman" panose="02020603050405020304" pitchFamily="18" charset="0"/>
                <a:ea typeface="Calibri" panose="020F0502020204030204" pitchFamily="34" charset="0"/>
                <a:cs typeface="Times New Roman" panose="02020603050405020304" pitchFamily="18" charset="0"/>
              </a:rPr>
              <a:t>kohustatud</a:t>
            </a:r>
            <a:r>
              <a:rPr lang="en-GB" sz="1800">
                <a:effectLst/>
                <a:latin typeface="Times New Roman" panose="02020603050405020304" pitchFamily="18" charset="0"/>
                <a:ea typeface="Calibri" panose="020F0502020204030204" pitchFamily="34" charset="0"/>
                <a:cs typeface="Times New Roman" panose="02020603050405020304" pitchFamily="18" charset="0"/>
              </a:rPr>
              <a:t> ‘be obliged to’, receiving 0 points in the ASC analysis.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This past participle of an impersonal voice form is mainly used in the construction [X</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 on</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kohustatud</a:t>
            </a:r>
            <a:r>
              <a:rPr lang="en-GB" sz="1800">
                <a:effectLst/>
                <a:latin typeface="Times New Roman" panose="02020603050405020304" pitchFamily="18" charset="0"/>
                <a:ea typeface="Calibri" panose="020F0502020204030204" pitchFamily="34" charset="0"/>
                <a:cs typeface="Times New Roman" panose="02020603050405020304" pitchFamily="18" charset="0"/>
              </a:rPr>
              <a:t> V</a:t>
            </a:r>
            <a:r>
              <a:rPr lang="en-GB" sz="1800" baseline="-25000">
                <a:effectLst/>
                <a:latin typeface="Times New Roman" panose="02020603050405020304" pitchFamily="18" charset="0"/>
                <a:ea typeface="Calibri" panose="020F0502020204030204" pitchFamily="34" charset="0"/>
                <a:cs typeface="Times New Roman" panose="02020603050405020304" pitchFamily="18" charset="0"/>
              </a:rPr>
              <a:t>inf</a:t>
            </a:r>
            <a:r>
              <a:rPr lang="en-GB" sz="1800">
                <a:effectLst/>
                <a:latin typeface="Times New Roman" panose="02020603050405020304" pitchFamily="18" charset="0"/>
                <a:ea typeface="Calibri" panose="020F0502020204030204" pitchFamily="34" charset="0"/>
                <a:cs typeface="Times New Roman" panose="02020603050405020304" pitchFamily="18" charset="0"/>
              </a:rPr>
              <a:t>] ‘X is obliged to V’.</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Therefore, we can see underrepresentation in all patterns except the predicative pattern</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 olema</a:t>
            </a:r>
            <a:r>
              <a:rPr lang="en-GB" sz="1800">
                <a:effectLst/>
                <a:latin typeface="Times New Roman" panose="02020603050405020304" pitchFamily="18" charset="0"/>
                <a:ea typeface="Calibri" panose="020F0502020204030204" pitchFamily="34" charset="0"/>
                <a:cs typeface="Times New Roman" panose="02020603050405020304" pitchFamily="18" charset="0"/>
              </a:rPr>
              <a:t>_TW (‘be’_TW), where this participle demonstrates clear overuse: the result of this pattern exceeds the adjectival ranges of 0.036–0.344, with a result of 0.575.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This indicates that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the upper limit of this range</a:t>
            </a:r>
            <a:r>
              <a:rPr lang="en-GB" sz="1800">
                <a:effectLst/>
                <a:latin typeface="Times New Roman" panose="02020603050405020304" pitchFamily="18" charset="0"/>
                <a:ea typeface="Calibri" panose="020F0502020204030204" pitchFamily="34" charset="0"/>
                <a:cs typeface="Times New Roman" panose="02020603050405020304" pitchFamily="18" charset="0"/>
              </a:rPr>
              <a:t> also functions well.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sv-SE"/>
          </a:p>
        </p:txBody>
      </p:sp>
      <p:sp>
        <p:nvSpPr>
          <p:cNvPr id="4" name="Slide Number Placeholder 3"/>
          <p:cNvSpPr>
            <a:spLocks noGrp="1"/>
          </p:cNvSpPr>
          <p:nvPr>
            <p:ph type="sldNum" sz="quarter" idx="5"/>
          </p:nvPr>
        </p:nvSpPr>
        <p:spPr/>
        <p:txBody>
          <a:bodyPr/>
          <a:lstStyle/>
          <a:p>
            <a:fld id="{BD9C3A12-1E0F-412B-B376-8089A55D946C}" type="slidenum">
              <a:rPr lang="uk-UA" smtClean="0"/>
              <a:t>21</a:t>
            </a:fld>
            <a:endParaRPr lang="uk-UA"/>
          </a:p>
        </p:txBody>
      </p:sp>
    </p:spTree>
    <p:extLst>
      <p:ext uri="{BB962C8B-B14F-4D97-AF65-F5344CB8AC3E}">
        <p14:creationId xmlns:p14="http://schemas.microsoft.com/office/powerpoint/2010/main" val="3253903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ASC results indicate that the application works as intended: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the rates of the words that are clearly non-adjectival fall into the lower interval in the similarity assessments (from 0 to 2; “very unlikely”, “likely”, or “ambiguous” regarding adjectival behaviour)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and the ratings of cases that can be expected to behave to some extent adjectively fall into the upper interval (3–4, with the corresponding rates “likely” and “very likely”).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Exceptions prove the rule, and this is also the case with the ASC. At least some of the (perfectly common) Estonian adjectives seem to prefer either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attributive</a:t>
            </a:r>
            <a:r>
              <a:rPr lang="en-GB" sz="1800">
                <a:effectLst/>
                <a:latin typeface="Times New Roman" panose="02020603050405020304" pitchFamily="18" charset="0"/>
                <a:ea typeface="Calibri" panose="020F0502020204030204" pitchFamily="34" charset="0"/>
                <a:cs typeface="Times New Roman" panose="02020603050405020304" pitchFamily="18" charset="0"/>
              </a:rPr>
              <a:t> or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predicative</a:t>
            </a:r>
            <a:r>
              <a:rPr lang="en-GB" sz="1800">
                <a:effectLst/>
                <a:latin typeface="Times New Roman" panose="02020603050405020304" pitchFamily="18" charset="0"/>
                <a:ea typeface="Calibri" panose="020F0502020204030204" pitchFamily="34" charset="0"/>
                <a:cs typeface="Times New Roman" panose="02020603050405020304" pitchFamily="18" charset="0"/>
              </a:rPr>
              <a:t> constructions.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This may be the reason why some quite “normal“ adjectives receive only average or even lower scores in the ASC.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The existence and extent of this phenomenon needs closer examination, which is something the ASC can be used as a tool for.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Another factor interfering with the results are constructions typical to other classes than adjectives but (partly) overlapping with the patterns constituting the adjective profile.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How can we rule out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genitive attributes</a:t>
            </a:r>
            <a:r>
              <a:rPr lang="en-GB" sz="1800">
                <a:effectLst/>
                <a:latin typeface="Times New Roman" panose="02020603050405020304" pitchFamily="18" charset="0"/>
                <a:ea typeface="Calibri" panose="020F0502020204030204" pitchFamily="34" charset="0"/>
                <a:cs typeface="Times New Roman" panose="02020603050405020304" pitchFamily="18" charset="0"/>
              </a:rPr>
              <a:t>, the typical pattern of nouns modifying other nouns?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A solution would be to work out some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restrictive conditions</a:t>
            </a:r>
            <a:r>
              <a:rPr lang="en-GB" sz="1800">
                <a:effectLst/>
                <a:latin typeface="Times New Roman" panose="02020603050405020304" pitchFamily="18" charset="0"/>
                <a:ea typeface="Calibri" panose="020F0502020204030204" pitchFamily="34" charset="0"/>
                <a:cs typeface="Times New Roman" panose="02020603050405020304" pitchFamily="18" charset="0"/>
              </a:rPr>
              <a:t>. However, as the ASC analysis of the example noun </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kool </a:t>
            </a:r>
            <a:r>
              <a:rPr lang="en-GB" sz="1800">
                <a:effectLst/>
                <a:latin typeface="Times New Roman" panose="02020603050405020304" pitchFamily="18" charset="0"/>
                <a:ea typeface="Calibri" panose="020F0502020204030204" pitchFamily="34" charset="0"/>
                <a:cs typeface="Times New Roman" panose="02020603050405020304" pitchFamily="18" charset="0"/>
              </a:rPr>
              <a:t>‘school’ showed, a noun frequently used in the attributive function still does not receive a summary value high enough to fully conform to the adjective profile.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This outcome can even be seen as a positive aspect – the ASC allows one to study a noun's tendency to function as a genitive attribute.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An additional issue is the interference of other than predicative constructions around 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copula verb</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olema </a:t>
            </a:r>
            <a:r>
              <a:rPr lang="en-GB" sz="1800">
                <a:effectLst/>
                <a:latin typeface="Times New Roman" panose="02020603050405020304" pitchFamily="18" charset="0"/>
                <a:ea typeface="Calibri" panose="020F0502020204030204" pitchFamily="34" charset="0"/>
                <a:cs typeface="Times New Roman" panose="02020603050405020304" pitchFamily="18" charset="0"/>
              </a:rPr>
              <a:t>‘be’. There are different construction families clustering around </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olema</a:t>
            </a:r>
            <a:r>
              <a:rPr lang="en-GB" sz="1800">
                <a:effectLst/>
                <a:latin typeface="Times New Roman" panose="02020603050405020304" pitchFamily="18" charset="0"/>
                <a:ea typeface="Calibri" panose="020F0502020204030204" pitchFamily="34" charset="0"/>
                <a:cs typeface="Times New Roman" panose="02020603050405020304" pitchFamily="18" charset="0"/>
              </a:rPr>
              <a:t> in Estonian: compound tenses, existential clauses and possessive clauses. Manual checking of the corpus data regarding the words tested in this study has shown that the occurrences still mostly involve predicative clauses.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frequency results of the ASC directly depend on 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quality of the tagging system</a:t>
            </a:r>
            <a:r>
              <a:rPr lang="en-GB" sz="1800">
                <a:effectLst/>
                <a:latin typeface="Times New Roman" panose="02020603050405020304" pitchFamily="18" charset="0"/>
                <a:ea typeface="Calibri" panose="020F0502020204030204" pitchFamily="34" charset="0"/>
                <a:cs typeface="Times New Roman" panose="02020603050405020304" pitchFamily="18" charset="0"/>
              </a:rPr>
              <a:t>, and we recognise that tagging and disambiguation errors affect the analysis.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For instance, the morphoanalyser struggles with the form homonymy cases.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analysis in this study is solely based on morphosyntactic patterns, but adjectivity also undoubtedly has a distinctive semantic dimension. </a:t>
            </a:r>
            <a:br>
              <a:rPr lang="en-GB" sz="1800">
                <a:effectLst/>
                <a:latin typeface="Times New Roman" panose="02020603050405020304" pitchFamily="18" charset="0"/>
                <a:ea typeface="Calibri" panose="020F0502020204030204" pitchFamily="34" charset="0"/>
                <a:cs typeface="Times New Roman" panose="02020603050405020304" pitchFamily="18" charset="0"/>
              </a:rPr>
            </a:br>
            <a:r>
              <a:rPr lang="en-GB" sz="1800">
                <a:effectLst/>
                <a:latin typeface="Times New Roman" panose="02020603050405020304" pitchFamily="18" charset="0"/>
                <a:ea typeface="Calibri" panose="020F0502020204030204" pitchFamily="34" charset="0"/>
                <a:cs typeface="Times New Roman" panose="02020603050405020304" pitchFamily="18" charset="0"/>
              </a:rPr>
              <a:t>A direction for future studies could be the inclusion of semantic aspects in the adjectivity assessment battery.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mj-lt"/>
              <a:buNone/>
            </a:pPr>
            <a:endParaRPr lang="en-US" dirty="0"/>
          </a:p>
        </p:txBody>
      </p:sp>
      <p:sp>
        <p:nvSpPr>
          <p:cNvPr id="4" name="Slaidinumbri kohatäide 3"/>
          <p:cNvSpPr>
            <a:spLocks noGrp="1"/>
          </p:cNvSpPr>
          <p:nvPr>
            <p:ph type="sldNum" sz="quarter" idx="5"/>
          </p:nvPr>
        </p:nvSpPr>
        <p:spPr/>
        <p:txBody>
          <a:bodyPr/>
          <a:lstStyle/>
          <a:p>
            <a:fld id="{BD9C3A12-1E0F-412B-B376-8089A55D946C}" type="slidenum">
              <a:rPr lang="uk-UA" smtClean="0"/>
              <a:t>22</a:t>
            </a:fld>
            <a:endParaRPr lang="uk-UA"/>
          </a:p>
        </p:txBody>
      </p:sp>
    </p:spTree>
    <p:extLst>
      <p:ext uri="{BB962C8B-B14F-4D97-AF65-F5344CB8AC3E}">
        <p14:creationId xmlns:p14="http://schemas.microsoft.com/office/powerpoint/2010/main" val="543032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tool calculates the relative salience of the instances of patterns and compares the values to the ranges of adjectival behaviour.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ASC provides the outcome both in terms of numerical measures and verbal labels. The calculator can be used to explore the syntactic behaviour of any word.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Corpus data can be used to establish the prototypical behaviour of a word class by creating a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corpus profile of the central close-context patterns characteristic to the category</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At least the adjective profile was confirmed to be operational as a template for comparing particular words or word forms.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10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study also showed that 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patterns constituting the profile work in combination</a:t>
            </a:r>
            <a:r>
              <a:rPr lang="en-GB" sz="1800">
                <a:effectLst/>
                <a:latin typeface="Times New Roman" panose="02020603050405020304" pitchFamily="18" charset="0"/>
                <a:ea typeface="Calibri" panose="020F0502020204030204" pitchFamily="34" charset="0"/>
                <a:cs typeface="Times New Roman" panose="02020603050405020304" pitchFamily="18" charset="0"/>
              </a:rPr>
              <a:t>: no pattern alone can be used as proof of adjectivity.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800" kern="50">
              <a:effectLst/>
              <a:latin typeface="LM Roman 10"/>
              <a:ea typeface="Times New Roman" panose="02020603050405020304" pitchFamily="18" charset="0"/>
              <a:cs typeface="Times New Roman" panose="02020603050405020304" pitchFamily="18" charset="0"/>
            </a:endParaRPr>
          </a:p>
          <a:p>
            <a:pPr marL="0" indent="0">
              <a:buFont typeface="+mj-lt"/>
              <a:buNone/>
            </a:pPr>
            <a:endParaRPr lang="en-US" dirty="0"/>
          </a:p>
        </p:txBody>
      </p:sp>
      <p:sp>
        <p:nvSpPr>
          <p:cNvPr id="4" name="Slaidinumbri kohatäide 3"/>
          <p:cNvSpPr>
            <a:spLocks noGrp="1"/>
          </p:cNvSpPr>
          <p:nvPr>
            <p:ph type="sldNum" sz="quarter" idx="5"/>
          </p:nvPr>
        </p:nvSpPr>
        <p:spPr/>
        <p:txBody>
          <a:bodyPr/>
          <a:lstStyle/>
          <a:p>
            <a:fld id="{BD9C3A12-1E0F-412B-B376-8089A55D946C}" type="slidenum">
              <a:rPr lang="uk-UA" smtClean="0"/>
              <a:t>23</a:t>
            </a:fld>
            <a:endParaRPr lang="uk-UA"/>
          </a:p>
        </p:txBody>
      </p:sp>
    </p:spTree>
    <p:extLst>
      <p:ext uri="{BB962C8B-B14F-4D97-AF65-F5344CB8AC3E}">
        <p14:creationId xmlns:p14="http://schemas.microsoft.com/office/powerpoint/2010/main" val="153982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D9C3A12-1E0F-412B-B376-8089A55D946C}" type="slidenum">
              <a:rPr lang="uk-UA" smtClean="0"/>
              <a:t>24</a:t>
            </a:fld>
            <a:endParaRPr lang="uk-UA"/>
          </a:p>
        </p:txBody>
      </p:sp>
    </p:spTree>
    <p:extLst>
      <p:ext uri="{BB962C8B-B14F-4D97-AF65-F5344CB8AC3E}">
        <p14:creationId xmlns:p14="http://schemas.microsoft.com/office/powerpoint/2010/main" val="313447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seadistamistöö</a:t>
            </a:r>
          </a:p>
        </p:txBody>
      </p:sp>
      <p:sp>
        <p:nvSpPr>
          <p:cNvPr id="4" name="Slaidinumbri kohatäide 3"/>
          <p:cNvSpPr>
            <a:spLocks noGrp="1"/>
          </p:cNvSpPr>
          <p:nvPr>
            <p:ph type="sldNum" sz="quarter" idx="5"/>
          </p:nvPr>
        </p:nvSpPr>
        <p:spPr/>
        <p:txBody>
          <a:bodyPr/>
          <a:lstStyle/>
          <a:p>
            <a:fld id="{BD9C3A12-1E0F-412B-B376-8089A55D946C}" type="slidenum">
              <a:rPr lang="uk-UA" smtClean="0"/>
              <a:t>25</a:t>
            </a:fld>
            <a:endParaRPr lang="uk-UA"/>
          </a:p>
        </p:txBody>
      </p:sp>
    </p:spTree>
    <p:extLst>
      <p:ext uri="{BB962C8B-B14F-4D97-AF65-F5344CB8AC3E}">
        <p14:creationId xmlns:p14="http://schemas.microsoft.com/office/powerpoint/2010/main" val="4200589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D9C3A12-1E0F-412B-B376-8089A55D946C}" type="slidenum">
              <a:rPr lang="uk-UA" smtClean="0"/>
              <a:t>26</a:t>
            </a:fld>
            <a:endParaRPr lang="uk-UA"/>
          </a:p>
        </p:txBody>
      </p:sp>
    </p:spTree>
    <p:extLst>
      <p:ext uri="{BB962C8B-B14F-4D97-AF65-F5344CB8AC3E}">
        <p14:creationId xmlns:p14="http://schemas.microsoft.com/office/powerpoint/2010/main" val="241294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Adjectives do not take the major syntactic positions in a sentence but occur in an attributive or predicative relation to the subject or object, modifying the noun. </a:t>
            </a:r>
          </a:p>
          <a:p>
            <a:r>
              <a:rPr lang="en-US" dirty="0"/>
              <a:t>Semantically, adjectives describe the nouns and portray their character. </a:t>
            </a:r>
          </a:p>
          <a:p>
            <a:r>
              <a:rPr lang="en-US" dirty="0"/>
              <a:t>These relations are the </a:t>
            </a:r>
            <a:r>
              <a:rPr lang="en-US" b="1" dirty="0"/>
              <a:t>core morphosyntactic patterns </a:t>
            </a:r>
            <a:r>
              <a:rPr lang="en-US" dirty="0"/>
              <a:t>of the Estonian adjective – not the whole story, but the essential part.</a:t>
            </a:r>
          </a:p>
          <a:p>
            <a:br>
              <a:rPr lang="en-US" dirty="0"/>
            </a:b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t>27</a:t>
            </a:fld>
            <a:endParaRPr lang="uk-UA"/>
          </a:p>
        </p:txBody>
      </p:sp>
    </p:spTree>
    <p:extLst>
      <p:ext uri="{BB962C8B-B14F-4D97-AF65-F5344CB8AC3E}">
        <p14:creationId xmlns:p14="http://schemas.microsoft.com/office/powerpoint/2010/main" val="154568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Within Estonian lexicography, the PoS categorisation is a part of the data model in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Ekilex</a:t>
            </a:r>
            <a:r>
              <a:rPr lang="en-GB" sz="1800">
                <a:effectLst/>
                <a:latin typeface="Times New Roman" panose="02020603050405020304" pitchFamily="18" charset="0"/>
                <a:ea typeface="Calibri" panose="020F0502020204030204" pitchFamily="34" charset="0"/>
                <a:cs typeface="Times New Roman" panose="02020603050405020304" pitchFamily="18" charset="0"/>
              </a:rPr>
              <a:t> – the newest dictionary writing system and lexicographic root database of the Institute of the Estonian Language.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Ekilex database unites data from 110 dictionaries and databases. functions as root database for the institute’s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Combined Dictionary</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Consequently: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every new entry needs to be provided with a proper PoS label (ca 1500, annually)</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there are also candidates for headwords that result from the aggregating process of the individual dictionaries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-&gt;  approx 250 000, 72% of the lexical records in the Ekilex miss the PoS tag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Basically, lexicographers deal with different types of decategorisation issues like grammaticalization and lexicalisation.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one of the influencing factors behind decategorisation is also the frequency of usage.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Our metalexicographic survey revealed that the lexicographers would like to rely on corpus data and explicit statistical tendencies when deciding PoS affiliation of candidate of a lexeme, the yet underspecified word form.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Large amount of raw data is not enough! Lexicographers need semi-automatic solutions that aid to capture trends of autonomisation and lexicalisation.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ct val="20000"/>
              </a:spcBef>
              <a:buFont typeface="Arial"/>
              <a:buNone/>
            </a:pPr>
            <a:endParaRPr lang="en-US">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117361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7000"/>
              </a:lnSpc>
              <a:spcAft>
                <a:spcPts val="8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Adjectives are the second most frequent PoS in the Ekilex database (16 % among the ca 100 000 records that have been tagged).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Adjectives can be difficult to tell apart from other PoS.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153335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figure shows only the main classes overlapping with adjectives.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A comprehensive elaboration of the PoS ambiguity can be found in the article.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93013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main purpose of the application is to improve lexicographic work in categorisation procedures of the partly overlapping lexical categories to the adjective, particularly in such ambiguous cases as adjectivised participles, nouns and adverbs.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58758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a:lnSpc>
                <a:spcPct val="107000"/>
              </a:lnSpc>
              <a:spcBef>
                <a:spcPts val="1800"/>
              </a:spcBef>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-&gt; how to make adjectivity measurable and put it on scale with a threshold. </a:t>
            </a:r>
          </a:p>
          <a:p>
            <a:pPr>
              <a:lnSpc>
                <a:spcPct val="107000"/>
              </a:lnSpc>
              <a:spcBef>
                <a:spcPts val="1800"/>
              </a:spcBef>
              <a:spcAft>
                <a:spcPts val="800"/>
              </a:spcAft>
            </a:pP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ts val="1600"/>
              </a:lnSpc>
              <a:spcAft>
                <a:spcPts val="600"/>
              </a:spcAft>
            </a:pPr>
            <a:r>
              <a:rPr lang="en-GB" sz="1800" kern="50">
                <a:effectLst/>
                <a:latin typeface="LM Roman 10"/>
                <a:ea typeface="LMRoman10-Regular"/>
                <a:cs typeface="Times New Roman" panose="02020603050405020304" pitchFamily="18" charset="0"/>
              </a:rPr>
              <a:t>The four main requirements for creating an ASC application were: </a:t>
            </a:r>
            <a:endParaRPr lang="en-GB" sz="1800" kern="50">
              <a:effectLst/>
              <a:latin typeface="LM Roman 10"/>
              <a:ea typeface="Times New Roman" panose="02020603050405020304" pitchFamily="18" charset="0"/>
              <a:cs typeface="Times New Roman" panose="02020603050405020304" pitchFamily="18" charset="0"/>
            </a:endParaRPr>
          </a:p>
          <a:p>
            <a:pPr marL="342900" lvl="0" indent="-342900" algn="just">
              <a:lnSpc>
                <a:spcPts val="1600"/>
              </a:lnSpc>
              <a:spcAft>
                <a:spcPts val="1200"/>
              </a:spcAft>
              <a:buFont typeface="+mj-lt"/>
              <a:buAutoNum type="arabicParenR"/>
              <a:tabLst>
                <a:tab pos="-48260" algn="l"/>
              </a:tabLst>
            </a:pPr>
            <a:r>
              <a:rPr lang="en-GB" sz="1800" kern="50">
                <a:effectLst/>
                <a:latin typeface="LM Roman 10"/>
                <a:ea typeface="LMRoman10-Regular"/>
                <a:cs typeface="Times New Roman" panose="02020603050405020304" pitchFamily="18" charset="0"/>
              </a:rPr>
              <a:t>knowledge of the normal variation within the patterns of adjectival behaviour; </a:t>
            </a:r>
          </a:p>
          <a:p>
            <a:pPr marL="342900" lvl="0" indent="-342900" algn="just">
              <a:lnSpc>
                <a:spcPts val="1600"/>
              </a:lnSpc>
              <a:spcAft>
                <a:spcPts val="1200"/>
              </a:spcAft>
              <a:buFont typeface="+mj-lt"/>
              <a:buAutoNum type="arabicParenR"/>
              <a:tabLst>
                <a:tab pos="-48260" algn="l"/>
              </a:tabLst>
            </a:pPr>
            <a:r>
              <a:rPr lang="en-GB" sz="1800" kern="50">
                <a:effectLst/>
                <a:latin typeface="LM Roman 10"/>
                <a:ea typeface="LMRoman10-Regular"/>
                <a:cs typeface="Times New Roman" panose="02020603050405020304" pitchFamily="18" charset="0"/>
              </a:rPr>
              <a:t>an established scale of adjectivity;</a:t>
            </a:r>
          </a:p>
          <a:p>
            <a:pPr marL="342900" lvl="0" indent="-342900" algn="just">
              <a:lnSpc>
                <a:spcPts val="1600"/>
              </a:lnSpc>
              <a:spcAft>
                <a:spcPts val="1200"/>
              </a:spcAft>
              <a:buFont typeface="+mj-lt"/>
              <a:buAutoNum type="arabicParenR"/>
              <a:tabLst>
                <a:tab pos="-48260" algn="l"/>
              </a:tabLst>
            </a:pPr>
            <a:r>
              <a:rPr lang="en-GB" sz="1800" kern="50">
                <a:effectLst/>
                <a:latin typeface="LM Roman 10"/>
                <a:ea typeface="LMRoman10-Regular"/>
                <a:cs typeface="Times New Roman" panose="02020603050405020304" pitchFamily="18" charset="0"/>
              </a:rPr>
              <a:t>the availability of a morphologically annotated corpus for retrieving the frequency data of patterns and lemmas; </a:t>
            </a:r>
          </a:p>
          <a:p>
            <a:pPr marL="342900" lvl="0" indent="-342900" algn="just">
              <a:lnSpc>
                <a:spcPts val="1600"/>
              </a:lnSpc>
              <a:spcAft>
                <a:spcPts val="1200"/>
              </a:spcAft>
              <a:buFont typeface="+mj-lt"/>
              <a:buAutoNum type="arabicParenR"/>
              <a:tabLst>
                <a:tab pos="-48260" algn="l"/>
              </a:tabLst>
            </a:pPr>
            <a:r>
              <a:rPr lang="en-GB" sz="1800" kern="50">
                <a:effectLst/>
                <a:latin typeface="LM Roman 10"/>
                <a:ea typeface="LMRoman10-Regular"/>
                <a:cs typeface="Times New Roman" panose="02020603050405020304" pitchFamily="18" charset="0"/>
              </a:rPr>
              <a:t>a script communicating with the corpus and retrieving statistics on the occurrences of the input word in the selected patterns, as well as calculating conformity assessment results.</a:t>
            </a:r>
          </a:p>
          <a:p>
            <a:pPr>
              <a:lnSpc>
                <a:spcPct val="107000"/>
              </a:lnSpc>
              <a:spcBef>
                <a:spcPts val="1800"/>
              </a:spcBef>
              <a:spcAft>
                <a:spcPts val="800"/>
              </a:spcAft>
            </a:pP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Bef>
                <a:spcPts val="1800"/>
              </a:spcBef>
              <a:spcAft>
                <a:spcPts val="8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Closer about these three aspects -&gt;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dirty="0"/>
          </a:p>
          <a:p>
            <a:endParaRPr lang="en-GB" dirty="0"/>
          </a:p>
        </p:txBody>
      </p:sp>
      <p:sp>
        <p:nvSpPr>
          <p:cNvPr id="4" name="Slaidinumbri kohatäide 3"/>
          <p:cNvSpPr>
            <a:spLocks noGrp="1"/>
          </p:cNvSpPr>
          <p:nvPr>
            <p:ph type="sldNum" sz="quarter" idx="5"/>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191104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GB" sz="1800">
                <a:effectLst/>
                <a:latin typeface="Times New Roman" panose="02020603050405020304" pitchFamily="18" charset="0"/>
                <a:ea typeface="Calibri" panose="020F0502020204030204" pitchFamily="34" charset="0"/>
                <a:cs typeface="Times New Roman" panose="02020603050405020304" pitchFamily="18" charset="0"/>
              </a:rPr>
              <a:t>1. The corpus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profile of adjectives </a:t>
            </a:r>
            <a:r>
              <a:rPr lang="en-GB" sz="1800" b="0">
                <a:effectLst/>
                <a:latin typeface="Times New Roman" panose="02020603050405020304" pitchFamily="18" charset="0"/>
                <a:ea typeface="Calibri" panose="020F0502020204030204" pitchFamily="34" charset="0"/>
                <a:cs typeface="Times New Roman" panose="02020603050405020304" pitchFamily="18" charset="0"/>
              </a:rPr>
              <a:t>– the selected morphosyntactic close-context patterns graspable in the corpus</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6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2. We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calculated the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relative prominence of the patterns</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for each word – frequency of the pattern divided to lemma frequency –</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those values comprise </a:t>
            </a:r>
            <a:r>
              <a:rPr lang="en-GB" sz="1800">
                <a:effectLst/>
                <a:latin typeface="Times New Roman" panose="02020603050405020304" pitchFamily="18" charset="0"/>
                <a:ea typeface="Calibri" panose="020F0502020204030204" pitchFamily="34" charset="0"/>
                <a:cs typeface="Times New Roman" panose="02020603050405020304" pitchFamily="18" charset="0"/>
              </a:rPr>
              <a:t>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profile</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Bef>
                <a:spcPts val="1800"/>
              </a:spcBef>
              <a:spcAft>
                <a:spcPts val="6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calculations</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of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patterns</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comprising</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the</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profile are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based on the next largest corpus of contemporary Estonian, the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Estonian National Corpus 2019</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with 1.8 billion tokens</a:t>
            </a:r>
            <a:r>
              <a:rPr lang="en-GB" sz="180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600"/>
              </a:spcAft>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ENC</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t-EE" sz="1800" dirty="0" err="1">
                <a:effectLst/>
                <a:latin typeface="Times New Roman" panose="02020603050405020304" pitchFamily="18" charset="0"/>
                <a:ea typeface="Calibri" panose="020F0502020204030204" pitchFamily="34" charset="0"/>
                <a:cs typeface="Times New Roman" panose="02020603050405020304" pitchFamily="18" charset="0"/>
              </a:rPr>
              <a:t>corpora</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accessible via the </a:t>
            </a: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Sketch Engine</a:t>
            </a: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’s </a:t>
            </a:r>
            <a:r>
              <a:rPr lang="et-EE" sz="1800" b="1">
                <a:effectLst/>
                <a:latin typeface="Times New Roman" panose="02020603050405020304" pitchFamily="18" charset="0"/>
                <a:ea typeface="Calibri" panose="020F0502020204030204" pitchFamily="34" charset="0"/>
                <a:cs typeface="Times New Roman" panose="02020603050405020304" pitchFamily="18" charset="0"/>
              </a:rPr>
              <a:t>API</a:t>
            </a:r>
            <a:r>
              <a:rPr lang="en-GB" sz="1800">
                <a:effectLst/>
                <a:latin typeface="Times New Roman" panose="02020603050405020304" pitchFamily="18" charset="0"/>
                <a:ea typeface="Calibri" panose="020F0502020204030204" pitchFamily="34" charset="0"/>
                <a:cs typeface="Times New Roman" panose="02020603050405020304" pitchFamily="18" charset="0"/>
              </a:rPr>
              <a:t>.</a:t>
            </a:r>
            <a:endParaRPr lang="et-EE"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aidinumbri kohatäide 3"/>
          <p:cNvSpPr>
            <a:spLocks noGrp="1"/>
          </p:cNvSpPr>
          <p:nvPr>
            <p:ph type="sldNum" sz="quarter" idx="5"/>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516525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342900" lvl="0" indent="-342900">
              <a:lnSpc>
                <a:spcPct val="107000"/>
              </a:lnSpc>
              <a:spcAft>
                <a:spcPts val="6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In Estonian, the </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adjectival modifier TYPICALLY precedes its base</a:t>
            </a:r>
            <a:r>
              <a:rPr lang="en-GB" sz="1800">
                <a:effectLst/>
                <a:latin typeface="Times New Roman" panose="02020603050405020304" pitchFamily="18" charset="0"/>
                <a:ea typeface="Calibri" panose="020F0502020204030204" pitchFamily="34" charset="0"/>
                <a:cs typeface="Times New Roman" panose="02020603050405020304" pitchFamily="18" charset="0"/>
              </a:rPr>
              <a:t>. Consecution, and even placement more distant from the head noun are possible, but stylistically marked placements.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prototypical copula verb in Estonian is </a:t>
            </a:r>
            <a:r>
              <a:rPr lang="en-GB" sz="1800" b="1" i="1">
                <a:effectLst/>
                <a:latin typeface="Times New Roman" panose="02020603050405020304" pitchFamily="18" charset="0"/>
                <a:ea typeface="Calibri" panose="020F0502020204030204" pitchFamily="34" charset="0"/>
                <a:cs typeface="Times New Roman" panose="02020603050405020304" pitchFamily="18" charset="0"/>
              </a:rPr>
              <a:t>olema</a:t>
            </a:r>
            <a:r>
              <a:rPr lang="en-GB" sz="1800">
                <a:effectLst/>
                <a:latin typeface="Times New Roman" panose="02020603050405020304" pitchFamily="18" charset="0"/>
                <a:ea typeface="Calibri" panose="020F0502020204030204" pitchFamily="34" charset="0"/>
                <a:cs typeface="Times New Roman" panose="02020603050405020304" pitchFamily="18" charset="0"/>
              </a:rPr>
              <a:t> ‘be’. In Estonian, the adjective may also take the attributive function to its head noun that is predicative (</a:t>
            </a:r>
            <a:r>
              <a:rPr lang="en-GB" sz="1800" i="1">
                <a:effectLst/>
                <a:latin typeface="Times New Roman" panose="02020603050405020304" pitchFamily="18" charset="0"/>
                <a:ea typeface="Calibri" panose="020F0502020204030204" pitchFamily="34" charset="0"/>
                <a:cs typeface="Times New Roman" panose="02020603050405020304" pitchFamily="18" charset="0"/>
              </a:rPr>
              <a:t>Tüdruk on heledate juustega</a:t>
            </a:r>
            <a:r>
              <a:rPr lang="en-GB" sz="1800">
                <a:effectLst/>
                <a:latin typeface="Times New Roman" panose="02020603050405020304" pitchFamily="18" charset="0"/>
                <a:ea typeface="Calibri" panose="020F0502020204030204" pitchFamily="34" charset="0"/>
                <a:cs typeface="Times New Roman" panose="02020603050405020304" pitchFamily="18" charset="0"/>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Adjective may also be the part of sentence being modified. We have chosen the most typical pattern, D_test. </a:t>
            </a:r>
          </a:p>
          <a:p>
            <a:pPr marL="342900" lvl="0" indent="-342900">
              <a:lnSpc>
                <a:spcPct val="107000"/>
              </a:lnSpc>
              <a:spcAft>
                <a:spcPts val="6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Test words were undefined in corpus searches</a:t>
            </a:r>
          </a:p>
          <a:p>
            <a:pPr marL="342900" lvl="0" indent="-342900">
              <a:lnSpc>
                <a:spcPct val="107000"/>
              </a:lnSpc>
              <a:spcAft>
                <a:spcPts val="600"/>
              </a:spcAft>
              <a:buFont typeface="Symbol" panose="05050102010706020507" pitchFamily="18" charset="2"/>
              <a:buChar char=""/>
            </a:pP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1800">
                <a:effectLst/>
                <a:latin typeface="Times New Roman" panose="02020603050405020304" pitchFamily="18" charset="0"/>
                <a:ea typeface="Calibri" panose="020F0502020204030204" pitchFamily="34" charset="0"/>
                <a:cs typeface="Times New Roman" panose="02020603050405020304" pitchFamily="18" charset="0"/>
              </a:rPr>
              <a:t>The adverb list!</a:t>
            </a:r>
          </a:p>
          <a:p>
            <a:pPr marL="0" marR="0" lvl="0" indent="0" algn="l" defTabSz="914400" rtl="0" eaLnBrk="1" fontAlgn="auto" latinLnBrk="0" hangingPunct="1">
              <a:lnSpc>
                <a:spcPct val="107000"/>
              </a:lnSpc>
              <a:spcBef>
                <a:spcPts val="0"/>
              </a:spcBef>
              <a:spcAft>
                <a:spcPts val="600"/>
              </a:spcAft>
              <a:buClrTx/>
              <a:buSzTx/>
              <a:buFont typeface="Symbol" panose="05050102010706020507" pitchFamily="18" charset="2"/>
              <a:buNone/>
              <a:tabLst/>
              <a:defRPr/>
            </a:pPr>
            <a:r>
              <a:rPr lang="en-GB" sz="1800">
                <a:effectLst/>
                <a:latin typeface="Calibri" panose="020F0502020204030204" pitchFamily="34" charset="0"/>
                <a:ea typeface="SimSun" panose="02010600030101010101" pitchFamily="2" charset="-122"/>
                <a:cs typeface="font1273"/>
              </a:rPr>
              <a:t>The list was compiled using the Sketch Engine word list tool, through which the 100 most frequent adjectives were extracted and the 30 most frequent adverbs for each of these adjectives were selected. The adverbs with frequencies of 10 or more were included in the list; some of the less frequent adverbs were included if they clearly expressed properties typical of adjective modifiers (e.g. intensifiers).</a:t>
            </a:r>
          </a:p>
          <a:p>
            <a:pPr marL="0" lvl="0" indent="0">
              <a:lnSpc>
                <a:spcPct val="107000"/>
              </a:lnSpc>
              <a:spcAft>
                <a:spcPts val="600"/>
              </a:spcAft>
              <a:buFont typeface="Symbol" panose="05050102010706020507" pitchFamily="18" charset="2"/>
              <a:buNone/>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idinumbri kohatäide 3"/>
          <p:cNvSpPr>
            <a:spLocks noGrp="1"/>
          </p:cNvSpPr>
          <p:nvPr>
            <p:ph type="sldNum" sz="quarter" idx="5"/>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186398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ITEL - liht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5" name="Subtitle 2">
            <a:extLst>
              <a:ext uri="{FF2B5EF4-FFF2-40B4-BE49-F238E27FC236}">
                <a16:creationId xmlns:a16="http://schemas.microsoft.com/office/drawing/2014/main" id="{8847E49B-5DD6-E141-B515-D42F8153BAEE}"/>
              </a:ext>
            </a:extLst>
          </p:cNvPr>
          <p:cNvSpPr>
            <a:spLocks noGrp="1"/>
          </p:cNvSpPr>
          <p:nvPr>
            <p:ph type="subTitle" idx="1"/>
          </p:nvPr>
        </p:nvSpPr>
        <p:spPr>
          <a:xfrm>
            <a:off x="1600200" y="6447435"/>
            <a:ext cx="13106400" cy="1517470"/>
          </a:xfrm>
          <a:prstGeom prst="rect">
            <a:avLst/>
          </a:prstGeom>
        </p:spPr>
        <p:txBody>
          <a:bodyPr/>
          <a:lstStyle>
            <a:lvl1pPr marL="0" indent="0" algn="l">
              <a:buNone/>
              <a:defRPr sz="4800" b="0" i="0">
                <a:solidFill>
                  <a:srgbClr val="0A3349"/>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6" name="Subtitle 2">
            <a:extLst>
              <a:ext uri="{FF2B5EF4-FFF2-40B4-BE49-F238E27FC236}">
                <a16:creationId xmlns:a16="http://schemas.microsoft.com/office/drawing/2014/main" id="{D061FC36-4D1F-8742-9500-7FF83D279477}"/>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latin typeface="NeueHaasGroteskDisp Pro" panose="020B0504020202020204" pitchFamily="34" charset="77"/>
              </a:rPr>
              <a:t>01.01.2022</a:t>
            </a: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6" name="Text Placeholder 15">
            <a:extLst>
              <a:ext uri="{FF2B5EF4-FFF2-40B4-BE49-F238E27FC236}">
                <a16:creationId xmlns:a16="http://schemas.microsoft.com/office/drawing/2014/main" id="{4575CD0D-3741-E04D-9A57-C1F59D723A99}"/>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67766321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kahes tulba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0F28F03-1E32-C548-AD96-70F5698152C9}"/>
              </a:ext>
            </a:extLst>
          </p:cNvPr>
          <p:cNvSpPr>
            <a:spLocks noGrp="1"/>
          </p:cNvSpPr>
          <p:nvPr>
            <p:ph type="ctrTitle"/>
          </p:nvPr>
        </p:nvSpPr>
        <p:spPr>
          <a:xfrm>
            <a:off x="1600200" y="1485901"/>
            <a:ext cx="7010400" cy="1219199"/>
          </a:xfrm>
          <a:prstGeom prst="rect">
            <a:avLst/>
          </a:prstGeom>
        </p:spPr>
        <p:txBody>
          <a:bodyPr anchor="b"/>
          <a:lstStyle>
            <a:lvl1pPr algn="l">
              <a:defRPr sz="48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7" name="Subtitle 2">
            <a:extLst>
              <a:ext uri="{FF2B5EF4-FFF2-40B4-BE49-F238E27FC236}">
                <a16:creationId xmlns:a16="http://schemas.microsoft.com/office/drawing/2014/main" id="{5B7826FC-A24F-834B-A812-050F4DD3324C}"/>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9" name="Text Placeholder 6">
            <a:extLst>
              <a:ext uri="{FF2B5EF4-FFF2-40B4-BE49-F238E27FC236}">
                <a16:creationId xmlns:a16="http://schemas.microsoft.com/office/drawing/2014/main" id="{E633D72E-28F1-B647-AC76-4440ACA85897}"/>
              </a:ext>
            </a:extLst>
          </p:cNvPr>
          <p:cNvSpPr>
            <a:spLocks noGrp="1"/>
          </p:cNvSpPr>
          <p:nvPr>
            <p:ph type="body" sz="quarter" idx="10"/>
          </p:nvPr>
        </p:nvSpPr>
        <p:spPr>
          <a:xfrm>
            <a:off x="1600200" y="3162300"/>
            <a:ext cx="7010400"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20" name="Slide Number Placeholder 8">
            <a:extLst>
              <a:ext uri="{FF2B5EF4-FFF2-40B4-BE49-F238E27FC236}">
                <a16:creationId xmlns:a16="http://schemas.microsoft.com/office/drawing/2014/main" id="{046A36B9-207C-5E45-8D38-B08BD281B7C0}"/>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22" name="Text Placeholder 6">
            <a:extLst>
              <a:ext uri="{FF2B5EF4-FFF2-40B4-BE49-F238E27FC236}">
                <a16:creationId xmlns:a16="http://schemas.microsoft.com/office/drawing/2014/main" id="{D8C5900B-B149-734A-A2A4-FF3F71FB0BBA}"/>
              </a:ext>
            </a:extLst>
          </p:cNvPr>
          <p:cNvSpPr>
            <a:spLocks noGrp="1"/>
          </p:cNvSpPr>
          <p:nvPr>
            <p:ph type="body" sz="quarter" idx="11"/>
          </p:nvPr>
        </p:nvSpPr>
        <p:spPr>
          <a:xfrm>
            <a:off x="9525000" y="3162300"/>
            <a:ext cx="7010400"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kolmes tulbas">
    <p:spTree>
      <p:nvGrpSpPr>
        <p:cNvPr id="1" name=""/>
        <p:cNvGrpSpPr/>
        <p:nvPr/>
      </p:nvGrpSpPr>
      <p:grpSpPr>
        <a:xfrm>
          <a:off x="0" y="0"/>
          <a:ext cx="0" cy="0"/>
          <a:chOff x="0" y="0"/>
          <a:chExt cx="0" cy="0"/>
        </a:xfrm>
      </p:grpSpPr>
      <p:sp>
        <p:nvSpPr>
          <p:cNvPr id="13" name="Slide Number Placeholder 8">
            <a:extLst>
              <a:ext uri="{FF2B5EF4-FFF2-40B4-BE49-F238E27FC236}">
                <a16:creationId xmlns:a16="http://schemas.microsoft.com/office/drawing/2014/main" id="{2B2E60AD-44FD-ED4E-8AC5-DD76CCB7F8A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5" name="Subtitle 2">
            <a:extLst>
              <a:ext uri="{FF2B5EF4-FFF2-40B4-BE49-F238E27FC236}">
                <a16:creationId xmlns:a16="http://schemas.microsoft.com/office/drawing/2014/main" id="{D6D7418C-6C9B-1249-8E3A-058F9E69A43E}"/>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9" name="Title 1">
            <a:extLst>
              <a:ext uri="{FF2B5EF4-FFF2-40B4-BE49-F238E27FC236}">
                <a16:creationId xmlns:a16="http://schemas.microsoft.com/office/drawing/2014/main" id="{D34972A7-8ABB-AA4A-91F4-4644B74544CF}"/>
              </a:ext>
            </a:extLst>
          </p:cNvPr>
          <p:cNvSpPr>
            <a:spLocks noGrp="1"/>
          </p:cNvSpPr>
          <p:nvPr>
            <p:ph type="ctrTitle"/>
          </p:nvPr>
        </p:nvSpPr>
        <p:spPr>
          <a:xfrm>
            <a:off x="1600200" y="1485901"/>
            <a:ext cx="4489704" cy="1219199"/>
          </a:xfrm>
          <a:prstGeom prst="rect">
            <a:avLst/>
          </a:prstGeom>
        </p:spPr>
        <p:txBody>
          <a:bodyPr anchor="b"/>
          <a:lstStyle>
            <a:lvl1pPr algn="l">
              <a:defRPr sz="48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20" name="Text Placeholder 6">
            <a:extLst>
              <a:ext uri="{FF2B5EF4-FFF2-40B4-BE49-F238E27FC236}">
                <a16:creationId xmlns:a16="http://schemas.microsoft.com/office/drawing/2014/main" id="{85BF9A5F-F28A-674B-8DA3-C7589EF0B268}"/>
              </a:ext>
            </a:extLst>
          </p:cNvPr>
          <p:cNvSpPr>
            <a:spLocks noGrp="1"/>
          </p:cNvSpPr>
          <p:nvPr>
            <p:ph type="body" sz="quarter" idx="10"/>
          </p:nvPr>
        </p:nvSpPr>
        <p:spPr>
          <a:xfrm>
            <a:off x="1600200" y="3162300"/>
            <a:ext cx="4489704"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2400">
                <a:solidFill>
                  <a:srgbClr val="0A3349"/>
                </a:solidFill>
                <a:latin typeface="NeueHaasGroteskText Pro" panose="020B0504020202020204" pitchFamily="34" charset="77"/>
              </a:defRPr>
            </a:lvl2pPr>
            <a:lvl3pPr>
              <a:defRPr sz="24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
        <p:nvSpPr>
          <p:cNvPr id="24" name="Text Placeholder 6">
            <a:extLst>
              <a:ext uri="{FF2B5EF4-FFF2-40B4-BE49-F238E27FC236}">
                <a16:creationId xmlns:a16="http://schemas.microsoft.com/office/drawing/2014/main" id="{0C8E9E80-3543-9B4A-A789-5A3D1EBEDF5B}"/>
              </a:ext>
            </a:extLst>
          </p:cNvPr>
          <p:cNvSpPr>
            <a:spLocks noGrp="1"/>
          </p:cNvSpPr>
          <p:nvPr>
            <p:ph type="body" sz="quarter" idx="11"/>
          </p:nvPr>
        </p:nvSpPr>
        <p:spPr>
          <a:xfrm>
            <a:off x="6864096" y="3162300"/>
            <a:ext cx="4489704"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2400">
                <a:solidFill>
                  <a:srgbClr val="0A3349"/>
                </a:solidFill>
                <a:latin typeface="NeueHaasGroteskText Pro" panose="020B0504020202020204" pitchFamily="34" charset="77"/>
              </a:defRPr>
            </a:lvl2pPr>
            <a:lvl3pPr>
              <a:defRPr sz="24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
        <p:nvSpPr>
          <p:cNvPr id="26" name="Text Placeholder 6">
            <a:extLst>
              <a:ext uri="{FF2B5EF4-FFF2-40B4-BE49-F238E27FC236}">
                <a16:creationId xmlns:a16="http://schemas.microsoft.com/office/drawing/2014/main" id="{B4757E22-8DD9-5945-89ED-957F7BF47ECC}"/>
              </a:ext>
            </a:extLst>
          </p:cNvPr>
          <p:cNvSpPr>
            <a:spLocks noGrp="1"/>
          </p:cNvSpPr>
          <p:nvPr>
            <p:ph type="body" sz="quarter" idx="12"/>
          </p:nvPr>
        </p:nvSpPr>
        <p:spPr>
          <a:xfrm>
            <a:off x="12121896" y="3162300"/>
            <a:ext cx="4489704" cy="5943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2400">
                <a:solidFill>
                  <a:srgbClr val="0A3349"/>
                </a:solidFill>
                <a:latin typeface="NeueHaasGroteskText Pro" panose="020B0504020202020204" pitchFamily="34" charset="77"/>
              </a:defRPr>
            </a:lvl2pPr>
            <a:lvl3pPr>
              <a:defRPr sz="24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p:txBody>
      </p:sp>
    </p:spTree>
    <p:extLst>
      <p:ext uri="{BB962C8B-B14F-4D97-AF65-F5344CB8AC3E}">
        <p14:creationId xmlns:p14="http://schemas.microsoft.com/office/powerpoint/2010/main" val="386085820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LT+TEKST_1">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359F6226-9368-564F-9669-AE78793E5638}"/>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8" name="Slide Number Placeholder 8">
            <a:extLst>
              <a:ext uri="{FF2B5EF4-FFF2-40B4-BE49-F238E27FC236}">
                <a16:creationId xmlns:a16="http://schemas.microsoft.com/office/drawing/2014/main" id="{E43E552D-4E0C-F94F-B7FB-E6F149E8E4D4}"/>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20" name="Text Placeholder 6">
            <a:extLst>
              <a:ext uri="{FF2B5EF4-FFF2-40B4-BE49-F238E27FC236}">
                <a16:creationId xmlns:a16="http://schemas.microsoft.com/office/drawing/2014/main" id="{37E1C21F-1062-504C-9F70-7B8D1F990D1D}"/>
              </a:ext>
            </a:extLst>
          </p:cNvPr>
          <p:cNvSpPr>
            <a:spLocks noGrp="1"/>
          </p:cNvSpPr>
          <p:nvPr>
            <p:ph type="body" sz="quarter" idx="11"/>
          </p:nvPr>
        </p:nvSpPr>
        <p:spPr>
          <a:xfrm>
            <a:off x="10363200" y="2019300"/>
            <a:ext cx="6400800" cy="56388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3" name="Picture Placeholder 2">
            <a:extLst>
              <a:ext uri="{FF2B5EF4-FFF2-40B4-BE49-F238E27FC236}">
                <a16:creationId xmlns:a16="http://schemas.microsoft.com/office/drawing/2014/main" id="{A5FBEB50-CF7E-C94A-B067-7A1B09943515}"/>
              </a:ext>
            </a:extLst>
          </p:cNvPr>
          <p:cNvSpPr>
            <a:spLocks noGrp="1"/>
          </p:cNvSpPr>
          <p:nvPr>
            <p:ph type="pic" sz="quarter" idx="12"/>
          </p:nvPr>
        </p:nvSpPr>
        <p:spPr>
          <a:xfrm>
            <a:off x="304800" y="186035"/>
            <a:ext cx="8915400" cy="9072264"/>
          </a:xfrm>
          <a:prstGeom prst="rect">
            <a:avLst/>
          </a:prstGeom>
        </p:spPr>
        <p:txBody>
          <a:bodyPr/>
          <a:lstStyle/>
          <a:p>
            <a:endParaRPr/>
          </a:p>
        </p:txBody>
      </p:sp>
    </p:spTree>
    <p:extLst>
      <p:ext uri="{BB962C8B-B14F-4D97-AF65-F5344CB8AC3E}">
        <p14:creationId xmlns:p14="http://schemas.microsoft.com/office/powerpoint/2010/main" val="24078937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LT+TEKST_2">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DB1EB2AF-CC01-A348-99BA-A70AF02004CF}"/>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0" name="Slide Number Placeholder 8">
            <a:extLst>
              <a:ext uri="{FF2B5EF4-FFF2-40B4-BE49-F238E27FC236}">
                <a16:creationId xmlns:a16="http://schemas.microsoft.com/office/drawing/2014/main" id="{F97BFE80-B50B-434D-8ED1-3C36973A8B18}"/>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2" name="Text Placeholder 6">
            <a:extLst>
              <a:ext uri="{FF2B5EF4-FFF2-40B4-BE49-F238E27FC236}">
                <a16:creationId xmlns:a16="http://schemas.microsoft.com/office/drawing/2014/main" id="{C287CFCC-7632-4840-A0C8-16B90E20CB43}"/>
              </a:ext>
            </a:extLst>
          </p:cNvPr>
          <p:cNvSpPr>
            <a:spLocks noGrp="1"/>
          </p:cNvSpPr>
          <p:nvPr>
            <p:ph type="body" sz="quarter" idx="11"/>
          </p:nvPr>
        </p:nvSpPr>
        <p:spPr>
          <a:xfrm>
            <a:off x="1371600" y="2019300"/>
            <a:ext cx="6400800" cy="56388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3" name="Picture Placeholder 2">
            <a:extLst>
              <a:ext uri="{FF2B5EF4-FFF2-40B4-BE49-F238E27FC236}">
                <a16:creationId xmlns:a16="http://schemas.microsoft.com/office/drawing/2014/main" id="{8D17599E-28A3-FE4F-BFE4-B217610CC0B6}"/>
              </a:ext>
            </a:extLst>
          </p:cNvPr>
          <p:cNvSpPr>
            <a:spLocks noGrp="1"/>
          </p:cNvSpPr>
          <p:nvPr>
            <p:ph type="pic" sz="quarter" idx="12"/>
          </p:nvPr>
        </p:nvSpPr>
        <p:spPr>
          <a:xfrm>
            <a:off x="9067800" y="266700"/>
            <a:ext cx="8839200" cy="8991600"/>
          </a:xfrm>
          <a:prstGeom prst="rect">
            <a:avLst/>
          </a:prstGeom>
        </p:spPr>
        <p:txBody>
          <a:bodyPr/>
          <a:lstStyle/>
          <a:p>
            <a:endParaRPr/>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LT+TEKST_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74908658-888D-724A-80E3-95643676A83F}"/>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10" name="Slide Number Placeholder 8">
            <a:extLst>
              <a:ext uri="{FF2B5EF4-FFF2-40B4-BE49-F238E27FC236}">
                <a16:creationId xmlns:a16="http://schemas.microsoft.com/office/drawing/2014/main" id="{F7A8C1AC-EC26-4845-9E69-1899C8421B85}"/>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2" name="Text Placeholder 6">
            <a:extLst>
              <a:ext uri="{FF2B5EF4-FFF2-40B4-BE49-F238E27FC236}">
                <a16:creationId xmlns:a16="http://schemas.microsoft.com/office/drawing/2014/main" id="{EBB623B1-5259-7B41-8457-E2751274E4AF}"/>
              </a:ext>
            </a:extLst>
          </p:cNvPr>
          <p:cNvSpPr>
            <a:spLocks noGrp="1"/>
          </p:cNvSpPr>
          <p:nvPr>
            <p:ph type="body" sz="quarter" idx="11"/>
          </p:nvPr>
        </p:nvSpPr>
        <p:spPr>
          <a:xfrm>
            <a:off x="1676400" y="2019300"/>
            <a:ext cx="14859000" cy="27432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3" name="Picture Placeholder 2">
            <a:extLst>
              <a:ext uri="{FF2B5EF4-FFF2-40B4-BE49-F238E27FC236}">
                <a16:creationId xmlns:a16="http://schemas.microsoft.com/office/drawing/2014/main" id="{8A4247BF-E559-9A45-B853-00AFDB70B81F}"/>
              </a:ext>
            </a:extLst>
          </p:cNvPr>
          <p:cNvSpPr>
            <a:spLocks noGrp="1"/>
          </p:cNvSpPr>
          <p:nvPr>
            <p:ph type="pic" sz="quarter" idx="12"/>
          </p:nvPr>
        </p:nvSpPr>
        <p:spPr>
          <a:xfrm>
            <a:off x="0" y="5143500"/>
            <a:ext cx="18288000" cy="5143500"/>
          </a:xfrm>
          <a:prstGeom prst="rect">
            <a:avLst/>
          </a:prstGeom>
        </p:spPr>
        <p:txBody>
          <a:bodyPr/>
          <a:lstStyle/>
          <a:p>
            <a:endParaRPr/>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LT+TEKST_4">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74FC6CC4-95E3-874B-B77B-139CCF3D986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6" name="Slide Number Placeholder 8">
            <a:extLst>
              <a:ext uri="{FF2B5EF4-FFF2-40B4-BE49-F238E27FC236}">
                <a16:creationId xmlns:a16="http://schemas.microsoft.com/office/drawing/2014/main" id="{557A9C2D-48BC-DD4F-A63E-C23CF3E646FF}"/>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7" name="Text Placeholder 6">
            <a:extLst>
              <a:ext uri="{FF2B5EF4-FFF2-40B4-BE49-F238E27FC236}">
                <a16:creationId xmlns:a16="http://schemas.microsoft.com/office/drawing/2014/main" id="{66984AF8-5E51-9245-B341-FD07B585EE4C}"/>
              </a:ext>
            </a:extLst>
          </p:cNvPr>
          <p:cNvSpPr>
            <a:spLocks noGrp="1"/>
          </p:cNvSpPr>
          <p:nvPr>
            <p:ph type="body" sz="quarter" idx="11"/>
          </p:nvPr>
        </p:nvSpPr>
        <p:spPr>
          <a:xfrm>
            <a:off x="1066800" y="6019800"/>
            <a:ext cx="16002000" cy="27432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8" name="Picture Placeholder 2">
            <a:extLst>
              <a:ext uri="{FF2B5EF4-FFF2-40B4-BE49-F238E27FC236}">
                <a16:creationId xmlns:a16="http://schemas.microsoft.com/office/drawing/2014/main" id="{C651721F-0039-CE4B-BDAB-EA1DD5BFCA36}"/>
              </a:ext>
            </a:extLst>
          </p:cNvPr>
          <p:cNvSpPr>
            <a:spLocks noGrp="1"/>
          </p:cNvSpPr>
          <p:nvPr>
            <p:ph type="pic" sz="quarter" idx="12"/>
          </p:nvPr>
        </p:nvSpPr>
        <p:spPr>
          <a:xfrm>
            <a:off x="0" y="0"/>
            <a:ext cx="18288000" cy="5143500"/>
          </a:xfrm>
          <a:prstGeom prst="rect">
            <a:avLst/>
          </a:prstGeom>
        </p:spPr>
        <p:txBody>
          <a:bodyPr/>
          <a:lstStyle/>
          <a:p>
            <a:endParaRPr/>
          </a:p>
        </p:txBody>
      </p:sp>
    </p:spTree>
    <p:extLst>
      <p:ext uri="{BB962C8B-B14F-4D97-AF65-F5344CB8AC3E}">
        <p14:creationId xmlns:p14="http://schemas.microsoft.com/office/powerpoint/2010/main" val="383495092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UR PILT">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F2E917B-0248-C443-A125-CD463880C2E7}"/>
              </a:ext>
            </a:extLst>
          </p:cNvPr>
          <p:cNvSpPr>
            <a:spLocks noGrp="1"/>
          </p:cNvSpPr>
          <p:nvPr>
            <p:ph type="pic" sz="quarter" idx="12"/>
          </p:nvPr>
        </p:nvSpPr>
        <p:spPr>
          <a:xfrm>
            <a:off x="0" y="0"/>
            <a:ext cx="18288000" cy="10287000"/>
          </a:xfrm>
          <a:prstGeom prst="rect">
            <a:avLst/>
          </a:prstGeom>
        </p:spPr>
        <p:txBody>
          <a:bodyPr/>
          <a:lstStyle/>
          <a:p>
            <a:endParaRPr/>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UR PILT+PEALKIRI">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6CD39B1-9A0F-1249-A033-D4A8B7CA024A}"/>
              </a:ext>
            </a:extLst>
          </p:cNvPr>
          <p:cNvSpPr>
            <a:spLocks noGrp="1" noChangeAspect="1"/>
          </p:cNvSpPr>
          <p:nvPr>
            <p:ph type="pic" sz="quarter" idx="12"/>
          </p:nvPr>
        </p:nvSpPr>
        <p:spPr>
          <a:xfrm>
            <a:off x="304800" y="266700"/>
            <a:ext cx="17678400" cy="8991600"/>
          </a:xfrm>
          <a:prstGeom prst="rect">
            <a:avLst/>
          </a:prstGeom>
        </p:spPr>
        <p:txBody>
          <a:bodyPr/>
          <a:lstStyle/>
          <a:p>
            <a:endParaRPr/>
          </a:p>
        </p:txBody>
      </p:sp>
      <p:sp>
        <p:nvSpPr>
          <p:cNvPr id="4" name="Text Placeholder 3">
            <a:extLst>
              <a:ext uri="{FF2B5EF4-FFF2-40B4-BE49-F238E27FC236}">
                <a16:creationId xmlns:a16="http://schemas.microsoft.com/office/drawing/2014/main" id="{516D9BE8-AEC1-7D44-8917-9E2044D8EA70}"/>
              </a:ext>
            </a:extLst>
          </p:cNvPr>
          <p:cNvSpPr>
            <a:spLocks noGrp="1"/>
          </p:cNvSpPr>
          <p:nvPr>
            <p:ph type="body" sz="quarter" idx="13"/>
          </p:nvPr>
        </p:nvSpPr>
        <p:spPr>
          <a:xfrm>
            <a:off x="304800" y="9639300"/>
            <a:ext cx="17221200" cy="309372"/>
          </a:xfrm>
          <a:prstGeom prst="rect">
            <a:avLst/>
          </a:prstGeom>
        </p:spPr>
        <p:txBody>
          <a:bodyPr/>
          <a:lstStyle>
            <a:lvl1pPr marL="0" indent="0">
              <a:buNone/>
              <a:defRPr sz="1600">
                <a:solidFill>
                  <a:srgbClr val="0A3349"/>
                </a:solidFill>
                <a:latin typeface="NeueHaasGroteskText Pro" panose="020B0504020202020204" pitchFamily="34" charset="77"/>
              </a:defRPr>
            </a:lvl1pPr>
            <a:lvl2pPr marL="685800" indent="0">
              <a:buNone/>
              <a:defRPr sz="1600">
                <a:latin typeface="NeueHaasGroteskText Pro" panose="020B0504020202020204" pitchFamily="34" charset="77"/>
              </a:defRPr>
            </a:lvl2pPr>
            <a:lvl3pPr>
              <a:defRPr sz="1600">
                <a:latin typeface="NeueHaasGroteskText Pro" panose="020B0504020202020204" pitchFamily="34" charset="77"/>
              </a:defRPr>
            </a:lvl3pPr>
            <a:lvl4pPr>
              <a:defRPr sz="1600">
                <a:latin typeface="NeueHaasGroteskText Pro" panose="020B0504020202020204" pitchFamily="34" charset="77"/>
              </a:defRPr>
            </a:lvl4pPr>
            <a:lvl5pPr marL="2743200" indent="0">
              <a:buNone/>
              <a:defRPr sz="1600">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LT+TSITAAT+TEKST_1">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85DE6D2-067B-FC49-A6D9-A4A82E55971C}"/>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7" name="Slide Number Placeholder 8">
            <a:extLst>
              <a:ext uri="{FF2B5EF4-FFF2-40B4-BE49-F238E27FC236}">
                <a16:creationId xmlns:a16="http://schemas.microsoft.com/office/drawing/2014/main" id="{334473FA-B3CC-454D-AC88-61477E5CC76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9" name="Picture Placeholder 2">
            <a:extLst>
              <a:ext uri="{FF2B5EF4-FFF2-40B4-BE49-F238E27FC236}">
                <a16:creationId xmlns:a16="http://schemas.microsoft.com/office/drawing/2014/main" id="{CFF6951F-AC2C-B143-B24B-DD88AAB9628A}"/>
              </a:ext>
            </a:extLst>
          </p:cNvPr>
          <p:cNvSpPr>
            <a:spLocks noGrp="1"/>
          </p:cNvSpPr>
          <p:nvPr>
            <p:ph type="pic" sz="quarter" idx="12"/>
          </p:nvPr>
        </p:nvSpPr>
        <p:spPr>
          <a:xfrm>
            <a:off x="0" y="5143500"/>
            <a:ext cx="18288000" cy="5143500"/>
          </a:xfrm>
          <a:prstGeom prst="rect">
            <a:avLst/>
          </a:prstGeom>
        </p:spPr>
        <p:txBody>
          <a:bodyPr/>
          <a:lstStyle/>
          <a:p>
            <a:endParaRPr/>
          </a:p>
        </p:txBody>
      </p:sp>
      <p:sp>
        <p:nvSpPr>
          <p:cNvPr id="11" name="Text Placeholder 6">
            <a:extLst>
              <a:ext uri="{FF2B5EF4-FFF2-40B4-BE49-F238E27FC236}">
                <a16:creationId xmlns:a16="http://schemas.microsoft.com/office/drawing/2014/main" id="{0F198E1C-33A6-BF48-8DE2-87C46E94BF45}"/>
              </a:ext>
            </a:extLst>
          </p:cNvPr>
          <p:cNvSpPr>
            <a:spLocks noGrp="1"/>
          </p:cNvSpPr>
          <p:nvPr>
            <p:ph type="body" sz="quarter" idx="11"/>
          </p:nvPr>
        </p:nvSpPr>
        <p:spPr>
          <a:xfrm>
            <a:off x="9163411" y="-37536"/>
            <a:ext cx="9116568" cy="5143499"/>
          </a:xfrm>
          <a:prstGeom prst="rect">
            <a:avLst/>
          </a:prstGeom>
          <a:solidFill>
            <a:srgbClr val="C1D3DF"/>
          </a:solidFill>
        </p:spPr>
        <p:txBody>
          <a:bodyPr lIns="720000" tIns="720000" rIns="720000"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2" name="Text Placeholder 6">
            <a:extLst>
              <a:ext uri="{FF2B5EF4-FFF2-40B4-BE49-F238E27FC236}">
                <a16:creationId xmlns:a16="http://schemas.microsoft.com/office/drawing/2014/main" id="{DDD3F815-8D85-A945-9AF8-C3CD3D73607B}"/>
              </a:ext>
            </a:extLst>
          </p:cNvPr>
          <p:cNvSpPr>
            <a:spLocks noGrp="1"/>
          </p:cNvSpPr>
          <p:nvPr>
            <p:ph type="body" sz="quarter" idx="13"/>
          </p:nvPr>
        </p:nvSpPr>
        <p:spPr>
          <a:xfrm>
            <a:off x="0" y="-28152"/>
            <a:ext cx="9144000" cy="5149594"/>
          </a:xfrm>
          <a:prstGeom prst="rect">
            <a:avLst/>
          </a:prstGeom>
          <a:solidFill>
            <a:srgbClr val="EDD2CF"/>
          </a:solidFill>
        </p:spPr>
        <p:txBody>
          <a:bodyPr lIns="720000" tIns="720000" rIns="720000" bIns="720000" anchor="ctr"/>
          <a:lstStyle>
            <a:lvl1pPr marL="0" indent="0" algn="ctr">
              <a:spcAft>
                <a:spcPts val="1500"/>
              </a:spcAft>
              <a:buFont typeface="Arial" panose="020B0604020202020204" pitchFamily="34" charset="0"/>
              <a:buNone/>
              <a:defRPr sz="44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3727268651"/>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LT+TSITAAT+TEKST_2">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E85DE6D2-067B-FC49-A6D9-A4A82E55971C}"/>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7" name="Slide Number Placeholder 8">
            <a:extLst>
              <a:ext uri="{FF2B5EF4-FFF2-40B4-BE49-F238E27FC236}">
                <a16:creationId xmlns:a16="http://schemas.microsoft.com/office/drawing/2014/main" id="{334473FA-B3CC-454D-AC88-61477E5CC76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8" name="Text Placeholder 6">
            <a:extLst>
              <a:ext uri="{FF2B5EF4-FFF2-40B4-BE49-F238E27FC236}">
                <a16:creationId xmlns:a16="http://schemas.microsoft.com/office/drawing/2014/main" id="{50872C5D-BA5C-0A4F-998F-7F63065A7AFC}"/>
              </a:ext>
            </a:extLst>
          </p:cNvPr>
          <p:cNvSpPr>
            <a:spLocks noGrp="1"/>
          </p:cNvSpPr>
          <p:nvPr>
            <p:ph type="body" sz="quarter" idx="11"/>
          </p:nvPr>
        </p:nvSpPr>
        <p:spPr>
          <a:xfrm>
            <a:off x="9171432" y="5147832"/>
            <a:ext cx="9116568" cy="5143499"/>
          </a:xfrm>
          <a:prstGeom prst="rect">
            <a:avLst/>
          </a:prstGeom>
          <a:solidFill>
            <a:srgbClr val="C1D3DF"/>
          </a:solidFill>
        </p:spPr>
        <p:txBody>
          <a:bodyPr lIns="720000" tIns="720000" rIns="720000"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9" name="Picture Placeholder 2">
            <a:extLst>
              <a:ext uri="{FF2B5EF4-FFF2-40B4-BE49-F238E27FC236}">
                <a16:creationId xmlns:a16="http://schemas.microsoft.com/office/drawing/2014/main" id="{CFF6951F-AC2C-B143-B24B-DD88AAB9628A}"/>
              </a:ext>
            </a:extLst>
          </p:cNvPr>
          <p:cNvSpPr>
            <a:spLocks noGrp="1"/>
          </p:cNvSpPr>
          <p:nvPr>
            <p:ph type="pic" sz="quarter" idx="12"/>
          </p:nvPr>
        </p:nvSpPr>
        <p:spPr>
          <a:xfrm>
            <a:off x="12192" y="13716"/>
            <a:ext cx="18288000" cy="5143500"/>
          </a:xfrm>
          <a:prstGeom prst="rect">
            <a:avLst/>
          </a:prstGeom>
        </p:spPr>
        <p:txBody>
          <a:bodyPr/>
          <a:lstStyle/>
          <a:p>
            <a:endParaRPr/>
          </a:p>
        </p:txBody>
      </p:sp>
      <p:sp>
        <p:nvSpPr>
          <p:cNvPr id="10" name="Text Placeholder 6">
            <a:extLst>
              <a:ext uri="{FF2B5EF4-FFF2-40B4-BE49-F238E27FC236}">
                <a16:creationId xmlns:a16="http://schemas.microsoft.com/office/drawing/2014/main" id="{B81035ED-E448-B247-905C-8AE9CC1C2DCC}"/>
              </a:ext>
            </a:extLst>
          </p:cNvPr>
          <p:cNvSpPr>
            <a:spLocks noGrp="1"/>
          </p:cNvSpPr>
          <p:nvPr>
            <p:ph type="body" sz="quarter" idx="13"/>
          </p:nvPr>
        </p:nvSpPr>
        <p:spPr>
          <a:xfrm>
            <a:off x="8021" y="5157216"/>
            <a:ext cx="9144000" cy="5149594"/>
          </a:xfrm>
          <a:prstGeom prst="rect">
            <a:avLst/>
          </a:prstGeom>
          <a:solidFill>
            <a:srgbClr val="0A3349"/>
          </a:solidFill>
        </p:spPr>
        <p:txBody>
          <a:bodyPr lIns="720000" tIns="720000" rIns="720000" bIns="720000" anchor="ctr"/>
          <a:lstStyle>
            <a:lvl1pPr marL="0" indent="0" algn="ctr">
              <a:spcAft>
                <a:spcPts val="1500"/>
              </a:spcAft>
              <a:buFont typeface="Arial" panose="020B0604020202020204" pitchFamily="34" charset="0"/>
              <a:buNone/>
              <a:defRPr sz="4400">
                <a:solidFill>
                  <a:srgbClr val="EDD2CF"/>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795896985"/>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EL - osakonna lisatekstiga">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D061FC36-4D1F-8742-9500-7FF83D279477}"/>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rPr>
              <a:t>01.01.2022</a:t>
            </a:r>
          </a:p>
        </p:txBody>
      </p:sp>
      <p:sp>
        <p:nvSpPr>
          <p:cNvPr id="3" name="Text Placeholder 2">
            <a:extLst>
              <a:ext uri="{FF2B5EF4-FFF2-40B4-BE49-F238E27FC236}">
                <a16:creationId xmlns:a16="http://schemas.microsoft.com/office/drawing/2014/main" id="{B382B353-670E-7341-A450-2CCDAB8EAB69}"/>
              </a:ext>
            </a:extLst>
          </p:cNvPr>
          <p:cNvSpPr>
            <a:spLocks noGrp="1"/>
          </p:cNvSpPr>
          <p:nvPr>
            <p:ph type="body" sz="quarter" idx="10" hasCustomPrompt="1"/>
          </p:nvPr>
        </p:nvSpPr>
        <p:spPr>
          <a:xfrm>
            <a:off x="3048000" y="342900"/>
            <a:ext cx="11811000" cy="1143000"/>
          </a:xfrm>
          <a:prstGeom prst="rect">
            <a:avLst/>
          </a:prstGeom>
        </p:spPr>
        <p:txBody>
          <a:bodyPr/>
          <a:lstStyle>
            <a:lvl1pPr marL="0" indent="0">
              <a:buNone/>
              <a:defRPr sz="6000" b="0" i="0" spc="600">
                <a:solidFill>
                  <a:srgbClr val="D6E4F0"/>
                </a:solidFill>
                <a:latin typeface="NeueHaasGroteskDisp Pro" panose="020B0504020202020204" pitchFamily="34" charset="77"/>
                <a:cs typeface="Arial Narrow" panose="020B0604020202020204" pitchFamily="34" charset="0"/>
              </a:defRPr>
            </a:lvl1pPr>
            <a:lvl2pPr marL="685800" indent="0">
              <a:buNone/>
              <a:defRPr/>
            </a:lvl2pPr>
          </a:lstStyle>
          <a:p>
            <a:pPr lvl="0"/>
            <a:r>
              <a:rPr lang="en-GB"/>
              <a:t>CLICK TO EDIT MASTER TEXT STYLES</a:t>
            </a: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rPr>
              <a:t>eki.ee</a:t>
            </a:r>
            <a:endParaRPr lang="en-GB" sz="2400">
              <a:solidFill>
                <a:srgbClr val="0A3349"/>
              </a:solidFill>
            </a:endParaRPr>
          </a:p>
        </p:txBody>
      </p:sp>
      <p:sp>
        <p:nvSpPr>
          <p:cNvPr id="7" name="Title 1">
            <a:extLst>
              <a:ext uri="{FF2B5EF4-FFF2-40B4-BE49-F238E27FC236}">
                <a16:creationId xmlns:a16="http://schemas.microsoft.com/office/drawing/2014/main" id="{9F33F2EC-F136-D142-B541-C44C7F538C6B}"/>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8" name="Subtitle 2">
            <a:extLst>
              <a:ext uri="{FF2B5EF4-FFF2-40B4-BE49-F238E27FC236}">
                <a16:creationId xmlns:a16="http://schemas.microsoft.com/office/drawing/2014/main" id="{22E6EFBE-DF65-5A45-B9C7-89C763B74084}"/>
              </a:ext>
            </a:extLst>
          </p:cNvPr>
          <p:cNvSpPr>
            <a:spLocks noGrp="1"/>
          </p:cNvSpPr>
          <p:nvPr>
            <p:ph type="subTitle" idx="1"/>
          </p:nvPr>
        </p:nvSpPr>
        <p:spPr>
          <a:xfrm>
            <a:off x="1600200" y="6447435"/>
            <a:ext cx="9067800" cy="1517470"/>
          </a:xfrm>
          <a:prstGeom prst="rect">
            <a:avLst/>
          </a:prstGeom>
        </p:spPr>
        <p:txBody>
          <a:bodyPr/>
          <a:lstStyle>
            <a:lvl1pPr marL="0" indent="0" algn="l">
              <a:buNone/>
              <a:defRPr sz="4800" b="0" i="0">
                <a:solidFill>
                  <a:srgbClr val="0A3349"/>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9" name="Subtitle 2">
            <a:extLst>
              <a:ext uri="{FF2B5EF4-FFF2-40B4-BE49-F238E27FC236}">
                <a16:creationId xmlns:a16="http://schemas.microsoft.com/office/drawing/2014/main" id="{C6ED7F43-EF05-F449-9BFA-9A4B34C6C0F3}"/>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rPr>
              <a:t>01.01.2022</a:t>
            </a:r>
          </a:p>
        </p:txBody>
      </p:sp>
      <p:sp>
        <p:nvSpPr>
          <p:cNvPr id="11" name="Subtitle 2">
            <a:extLst>
              <a:ext uri="{FF2B5EF4-FFF2-40B4-BE49-F238E27FC236}">
                <a16:creationId xmlns:a16="http://schemas.microsoft.com/office/drawing/2014/main" id="{011F3614-F8EF-AA49-87B7-BA2D2C749035}"/>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rPr>
              <a:t>eki.ee</a:t>
            </a:r>
            <a:endParaRPr lang="en-GB" sz="2400">
              <a:solidFill>
                <a:srgbClr val="0A3349"/>
              </a:solidFill>
            </a:endParaRPr>
          </a:p>
        </p:txBody>
      </p:sp>
      <p:sp>
        <p:nvSpPr>
          <p:cNvPr id="13" name="Text Placeholder 15">
            <a:extLst>
              <a:ext uri="{FF2B5EF4-FFF2-40B4-BE49-F238E27FC236}">
                <a16:creationId xmlns:a16="http://schemas.microsoft.com/office/drawing/2014/main" id="{760B94A8-A6B9-7B4B-9027-9C47508ED05D}"/>
              </a:ext>
            </a:extLst>
          </p:cNvPr>
          <p:cNvSpPr>
            <a:spLocks noGrp="1"/>
          </p:cNvSpPr>
          <p:nvPr>
            <p:ph type="body" sz="quarter" idx="11"/>
          </p:nvPr>
        </p:nvSpPr>
        <p:spPr>
          <a:xfrm>
            <a:off x="1600200" y="8420100"/>
            <a:ext cx="8382000" cy="9144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221273816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RK MIDD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EA8979-6800-6A4D-B7C7-0B5C6E7F87BF}"/>
              </a:ext>
            </a:extLst>
          </p:cNvPr>
          <p:cNvSpPr/>
          <p:nvPr userDrawn="1"/>
        </p:nvSpPr>
        <p:spPr>
          <a:xfrm>
            <a:off x="11884200" y="190500"/>
            <a:ext cx="6251400" cy="9067800"/>
          </a:xfrm>
          <a:prstGeom prst="rect">
            <a:avLst/>
          </a:prstGeom>
          <a:solidFill>
            <a:srgbClr val="0A3349"/>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sz="2800">
              <a:solidFill>
                <a:schemeClr val="tx1"/>
              </a:solidFill>
            </a:endParaRPr>
          </a:p>
        </p:txBody>
      </p:sp>
      <p:sp>
        <p:nvSpPr>
          <p:cNvPr id="4" name="Text Placeholder 3">
            <a:extLst>
              <a:ext uri="{FF2B5EF4-FFF2-40B4-BE49-F238E27FC236}">
                <a16:creationId xmlns:a16="http://schemas.microsoft.com/office/drawing/2014/main" id="{3B7A5CEE-7756-2E4B-86D9-AFF006642AF8}"/>
              </a:ext>
            </a:extLst>
          </p:cNvPr>
          <p:cNvSpPr>
            <a:spLocks noGrp="1"/>
          </p:cNvSpPr>
          <p:nvPr>
            <p:ph type="body" sz="quarter" idx="10"/>
          </p:nvPr>
        </p:nvSpPr>
        <p:spPr>
          <a:xfrm>
            <a:off x="12877800" y="2019300"/>
            <a:ext cx="4572000" cy="6629400"/>
          </a:xfrm>
          <a:prstGeom prst="rect">
            <a:avLst/>
          </a:prstGeom>
        </p:spPr>
        <p:txBody>
          <a:bodyPr/>
          <a:lstStyle>
            <a:lvl1pPr marL="0" indent="0">
              <a:buNone/>
              <a:defRPr>
                <a:solidFill>
                  <a:srgbClr val="D6E4F0"/>
                </a:solidFill>
                <a:latin typeface="Arial" panose="020B0604020202020204" pitchFamily="34" charset="0"/>
                <a:cs typeface="Arial" panose="020B0604020202020204" pitchFamily="34" charset="0"/>
              </a:defRPr>
            </a:lvl1pPr>
            <a:lvl2pPr>
              <a:defRPr>
                <a:solidFill>
                  <a:srgbClr val="D6E4F0"/>
                </a:solidFill>
                <a:latin typeface="Arial" panose="020B0604020202020204" pitchFamily="34" charset="0"/>
                <a:cs typeface="Arial" panose="020B0604020202020204" pitchFamily="34" charset="0"/>
              </a:defRPr>
            </a:lvl2pPr>
            <a:lvl3pPr>
              <a:defRPr>
                <a:solidFill>
                  <a:srgbClr val="D6E4F0"/>
                </a:solidFill>
                <a:latin typeface="Arial" panose="020B0604020202020204" pitchFamily="34" charset="0"/>
                <a:cs typeface="Arial" panose="020B0604020202020204" pitchFamily="34" charset="0"/>
              </a:defRPr>
            </a:lvl3pPr>
            <a:lvl4pPr>
              <a:defRPr>
                <a:solidFill>
                  <a:srgbClr val="D6E4F0"/>
                </a:solidFill>
                <a:latin typeface="Arial" panose="020B0604020202020204" pitchFamily="34" charset="0"/>
                <a:cs typeface="Arial" panose="020B0604020202020204" pitchFamily="34" charset="0"/>
              </a:defRPr>
            </a:lvl4pPr>
            <a:lvl5pPr>
              <a:defRPr>
                <a:solidFill>
                  <a:srgbClr val="D6E4F0"/>
                </a:solidFill>
                <a:latin typeface="Arial" panose="020B0604020202020204" pitchFamily="34"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9" name="Text Placeholder 6">
            <a:extLst>
              <a:ext uri="{FF2B5EF4-FFF2-40B4-BE49-F238E27FC236}">
                <a16:creationId xmlns:a16="http://schemas.microsoft.com/office/drawing/2014/main" id="{373CEF43-D792-424B-B968-CD7EB79EE635}"/>
              </a:ext>
            </a:extLst>
          </p:cNvPr>
          <p:cNvSpPr>
            <a:spLocks noGrp="1"/>
          </p:cNvSpPr>
          <p:nvPr>
            <p:ph type="body" sz="quarter" idx="11"/>
          </p:nvPr>
        </p:nvSpPr>
        <p:spPr>
          <a:xfrm>
            <a:off x="1371600" y="2019300"/>
            <a:ext cx="9144000" cy="5638800"/>
          </a:xfrm>
          <a:prstGeom prst="rect">
            <a:avLst/>
          </a:prstGeom>
        </p:spPr>
        <p:txBody>
          <a:bodyPr anchor="ctr"/>
          <a:lstStyle>
            <a:lvl1pPr marL="0" indent="0">
              <a:buFont typeface="Arial" panose="020B0604020202020204" pitchFamily="34" charset="0"/>
              <a:buNone/>
              <a:defRPr sz="3200">
                <a:solidFill>
                  <a:srgbClr val="0A3349"/>
                </a:solidFill>
                <a:latin typeface="NeueHaasGroteskText Pro" panose="020B0504020202020204" pitchFamily="34" charset="77"/>
              </a:defRPr>
            </a:lvl1pPr>
            <a:lvl2pPr marL="685800" indent="0">
              <a:buNone/>
              <a:defRPr sz="3200">
                <a:solidFill>
                  <a:srgbClr val="0A3349"/>
                </a:solidFill>
                <a:latin typeface="NeueHaasGroteskText Pro" panose="020B0504020202020204" pitchFamily="34" charset="77"/>
              </a:defRPr>
            </a:lvl2pPr>
            <a:lvl3pPr marL="1371600" indent="0">
              <a:buNone/>
              <a:defRPr sz="3200">
                <a:solidFill>
                  <a:srgbClr val="0A3349"/>
                </a:solidFill>
                <a:latin typeface="NeueHaasGroteskText Pro" panose="020B0504020202020204" pitchFamily="34" charset="77"/>
              </a:defRPr>
            </a:lvl3pPr>
            <a:lvl4pPr marL="2057400" indent="0">
              <a:buNone/>
              <a:defRPr sz="3200">
                <a:solidFill>
                  <a:srgbClr val="0A3349"/>
                </a:solidFill>
                <a:latin typeface="NeueHaasGroteskText Pro" panose="020B0504020202020204" pitchFamily="34" charset="77"/>
              </a:defRPr>
            </a:lvl4pPr>
            <a:lvl5pPr marL="2743200" indent="0">
              <a:buNone/>
              <a:defRPr sz="3200">
                <a:solidFill>
                  <a:srgbClr val="0A3349"/>
                </a:solidFill>
                <a:latin typeface="NeueHaasGroteskText Pro" panose="020B0504020202020204" pitchFamily="34" charset="77"/>
              </a:defRPr>
            </a:lvl5pPr>
          </a:lstStyle>
          <a:p>
            <a:pPr lvl="0"/>
            <a:r>
              <a:rPr lang="en-GB"/>
              <a:t>Click to edit Master text styles</a:t>
            </a:r>
          </a:p>
        </p:txBody>
      </p:sp>
      <p:sp>
        <p:nvSpPr>
          <p:cNvPr id="11" name="Slide Number Placeholder 8">
            <a:extLst>
              <a:ext uri="{FF2B5EF4-FFF2-40B4-BE49-F238E27FC236}">
                <a16:creationId xmlns:a16="http://schemas.microsoft.com/office/drawing/2014/main" id="{C65CC9C7-9EB5-F442-84AB-B1E2F039968F}"/>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81D879-C615-0A49-BB55-45604BB2A8E3}"/>
              </a:ext>
            </a:extLst>
          </p:cNvPr>
          <p:cNvPicPr>
            <a:picLocks noChangeAspect="1"/>
          </p:cNvPicPr>
          <p:nvPr userDrawn="1"/>
        </p:nvPicPr>
        <p:blipFill>
          <a:blip r:embed="rId2"/>
          <a:stretch>
            <a:fillRect/>
          </a:stretch>
        </p:blipFill>
        <p:spPr>
          <a:xfrm>
            <a:off x="3581400" y="3048130"/>
            <a:ext cx="729587" cy="1891522"/>
          </a:xfrm>
          <a:prstGeom prst="rect">
            <a:avLst/>
          </a:prstGeom>
        </p:spPr>
      </p:pic>
      <p:pic>
        <p:nvPicPr>
          <p:cNvPr id="7" name="Picture 6">
            <a:extLst>
              <a:ext uri="{FF2B5EF4-FFF2-40B4-BE49-F238E27FC236}">
                <a16:creationId xmlns:a16="http://schemas.microsoft.com/office/drawing/2014/main" id="{63331893-384F-864E-87FA-7399BA1D87B2}"/>
              </a:ext>
            </a:extLst>
          </p:cNvPr>
          <p:cNvPicPr>
            <a:picLocks noChangeAspect="1"/>
          </p:cNvPicPr>
          <p:nvPr userDrawn="1"/>
        </p:nvPicPr>
        <p:blipFill>
          <a:blip r:embed="rId3"/>
          <a:stretch>
            <a:fillRect/>
          </a:stretch>
        </p:blipFill>
        <p:spPr>
          <a:xfrm>
            <a:off x="5181600" y="7931607"/>
            <a:ext cx="1797957" cy="1760105"/>
          </a:xfrm>
          <a:prstGeom prst="rect">
            <a:avLst/>
          </a:prstGeom>
        </p:spPr>
      </p:pic>
      <p:pic>
        <p:nvPicPr>
          <p:cNvPr id="8" name="Picture 7">
            <a:extLst>
              <a:ext uri="{FF2B5EF4-FFF2-40B4-BE49-F238E27FC236}">
                <a16:creationId xmlns:a16="http://schemas.microsoft.com/office/drawing/2014/main" id="{DC5CD256-AD05-2946-AD91-B4C591B1C140}"/>
              </a:ext>
            </a:extLst>
          </p:cNvPr>
          <p:cNvPicPr>
            <a:picLocks noChangeAspect="1"/>
          </p:cNvPicPr>
          <p:nvPr userDrawn="1"/>
        </p:nvPicPr>
        <p:blipFill>
          <a:blip r:embed="rId4"/>
          <a:stretch>
            <a:fillRect/>
          </a:stretch>
        </p:blipFill>
        <p:spPr>
          <a:xfrm>
            <a:off x="9144000" y="7006792"/>
            <a:ext cx="1371600" cy="467417"/>
          </a:xfrm>
          <a:prstGeom prst="rect">
            <a:avLst/>
          </a:prstGeom>
        </p:spPr>
      </p:pic>
      <p:pic>
        <p:nvPicPr>
          <p:cNvPr id="9" name="Picture 8">
            <a:extLst>
              <a:ext uri="{FF2B5EF4-FFF2-40B4-BE49-F238E27FC236}">
                <a16:creationId xmlns:a16="http://schemas.microsoft.com/office/drawing/2014/main" id="{ACF8B4F5-2E32-8D4D-B8DC-53C2F4B67CD3}"/>
              </a:ext>
            </a:extLst>
          </p:cNvPr>
          <p:cNvPicPr>
            <a:picLocks noChangeAspect="1"/>
          </p:cNvPicPr>
          <p:nvPr userDrawn="1"/>
        </p:nvPicPr>
        <p:blipFill>
          <a:blip r:embed="rId5"/>
          <a:stretch>
            <a:fillRect/>
          </a:stretch>
        </p:blipFill>
        <p:spPr>
          <a:xfrm>
            <a:off x="1289827" y="6293109"/>
            <a:ext cx="1217109" cy="2362200"/>
          </a:xfrm>
          <a:prstGeom prst="rect">
            <a:avLst/>
          </a:prstGeom>
        </p:spPr>
      </p:pic>
      <p:pic>
        <p:nvPicPr>
          <p:cNvPr id="10" name="Picture 9">
            <a:extLst>
              <a:ext uri="{FF2B5EF4-FFF2-40B4-BE49-F238E27FC236}">
                <a16:creationId xmlns:a16="http://schemas.microsoft.com/office/drawing/2014/main" id="{9A850811-43F6-FB4E-B072-53DF9A65FE15}"/>
              </a:ext>
            </a:extLst>
          </p:cNvPr>
          <p:cNvPicPr>
            <a:picLocks noChangeAspect="1"/>
          </p:cNvPicPr>
          <p:nvPr userDrawn="1"/>
        </p:nvPicPr>
        <p:blipFill>
          <a:blip r:embed="rId6"/>
          <a:stretch>
            <a:fillRect/>
          </a:stretch>
        </p:blipFill>
        <p:spPr>
          <a:xfrm>
            <a:off x="12268200" y="2540389"/>
            <a:ext cx="1079500" cy="1028700"/>
          </a:xfrm>
          <a:prstGeom prst="rect">
            <a:avLst/>
          </a:prstGeom>
        </p:spPr>
      </p:pic>
      <p:pic>
        <p:nvPicPr>
          <p:cNvPr id="11" name="Picture 10">
            <a:extLst>
              <a:ext uri="{FF2B5EF4-FFF2-40B4-BE49-F238E27FC236}">
                <a16:creationId xmlns:a16="http://schemas.microsoft.com/office/drawing/2014/main" id="{64D98908-4F4E-984A-B79E-F181D4A08C71}"/>
              </a:ext>
            </a:extLst>
          </p:cNvPr>
          <p:cNvPicPr>
            <a:picLocks noChangeAspect="1"/>
          </p:cNvPicPr>
          <p:nvPr userDrawn="1"/>
        </p:nvPicPr>
        <p:blipFill>
          <a:blip r:embed="rId7"/>
          <a:stretch>
            <a:fillRect/>
          </a:stretch>
        </p:blipFill>
        <p:spPr>
          <a:xfrm>
            <a:off x="7239000" y="1088238"/>
            <a:ext cx="1026497" cy="1005967"/>
          </a:xfrm>
          <a:prstGeom prst="rect">
            <a:avLst/>
          </a:prstGeom>
        </p:spPr>
      </p:pic>
      <p:pic>
        <p:nvPicPr>
          <p:cNvPr id="12" name="Picture 11">
            <a:extLst>
              <a:ext uri="{FF2B5EF4-FFF2-40B4-BE49-F238E27FC236}">
                <a16:creationId xmlns:a16="http://schemas.microsoft.com/office/drawing/2014/main" id="{8B2966ED-27BA-6643-B90A-17C4FCBFAC46}"/>
              </a:ext>
            </a:extLst>
          </p:cNvPr>
          <p:cNvPicPr>
            <a:picLocks noChangeAspect="1"/>
          </p:cNvPicPr>
          <p:nvPr userDrawn="1"/>
        </p:nvPicPr>
        <p:blipFill>
          <a:blip r:embed="rId8"/>
          <a:stretch>
            <a:fillRect/>
          </a:stretch>
        </p:blipFill>
        <p:spPr>
          <a:xfrm>
            <a:off x="13640318" y="8191575"/>
            <a:ext cx="608045" cy="620085"/>
          </a:xfrm>
          <a:prstGeom prst="rect">
            <a:avLst/>
          </a:prstGeom>
        </p:spPr>
      </p:pic>
      <p:pic>
        <p:nvPicPr>
          <p:cNvPr id="13" name="Picture 12">
            <a:extLst>
              <a:ext uri="{FF2B5EF4-FFF2-40B4-BE49-F238E27FC236}">
                <a16:creationId xmlns:a16="http://schemas.microsoft.com/office/drawing/2014/main" id="{BF1FD2C5-3C21-8C49-A71A-17083FF810C1}"/>
              </a:ext>
            </a:extLst>
          </p:cNvPr>
          <p:cNvPicPr>
            <a:picLocks noChangeAspect="1"/>
          </p:cNvPicPr>
          <p:nvPr userDrawn="1"/>
        </p:nvPicPr>
        <p:blipFill>
          <a:blip r:embed="rId9"/>
          <a:stretch>
            <a:fillRect/>
          </a:stretch>
        </p:blipFill>
        <p:spPr>
          <a:xfrm>
            <a:off x="15624281" y="3048130"/>
            <a:ext cx="1244600" cy="482600"/>
          </a:xfrm>
          <a:prstGeom prst="rect">
            <a:avLst/>
          </a:prstGeom>
        </p:spPr>
      </p:pic>
      <p:pic>
        <p:nvPicPr>
          <p:cNvPr id="14" name="Picture 13">
            <a:extLst>
              <a:ext uri="{FF2B5EF4-FFF2-40B4-BE49-F238E27FC236}">
                <a16:creationId xmlns:a16="http://schemas.microsoft.com/office/drawing/2014/main" id="{88BB8FB6-22DC-A84A-9E99-81D208A636AE}"/>
              </a:ext>
            </a:extLst>
          </p:cNvPr>
          <p:cNvPicPr>
            <a:picLocks noChangeAspect="1"/>
          </p:cNvPicPr>
          <p:nvPr userDrawn="1"/>
        </p:nvPicPr>
        <p:blipFill>
          <a:blip r:embed="rId10"/>
          <a:stretch>
            <a:fillRect/>
          </a:stretch>
        </p:blipFill>
        <p:spPr>
          <a:xfrm>
            <a:off x="15544800" y="5803900"/>
            <a:ext cx="1475144" cy="1475144"/>
          </a:xfrm>
          <a:prstGeom prst="rect">
            <a:avLst/>
          </a:prstGeom>
        </p:spPr>
      </p:pic>
    </p:spTree>
    <p:extLst>
      <p:ext uri="{BB962C8B-B14F-4D97-AF65-F5344CB8AC3E}">
        <p14:creationId xmlns:p14="http://schemas.microsoft.com/office/powerpoint/2010/main" val="108879418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TSITAAT-tume taust">
    <p:bg>
      <p:bgPr>
        <a:solidFill>
          <a:srgbClr val="EDD2CF"/>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duotone>
                <a:prstClr val="black"/>
                <a:srgbClr val="E296C1">
                  <a:tint val="45000"/>
                  <a:satMod val="400000"/>
                </a:srgbClr>
              </a:duotone>
            </a:blip>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duotone>
                <a:prstClr val="black"/>
                <a:srgbClr val="E296C1">
                  <a:tint val="45000"/>
                  <a:satMod val="400000"/>
                </a:srgbClr>
              </a:duotone>
            </a:blip>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4270497" y="1185287"/>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duotone>
                <a:prstClr val="black"/>
                <a:srgbClr val="E296C1">
                  <a:tint val="45000"/>
                  <a:satMod val="400000"/>
                </a:srgbClr>
              </a:duotone>
            </a:blip>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duotone>
                <a:prstClr val="black"/>
                <a:srgbClr val="E296C1">
                  <a:tint val="45000"/>
                  <a:satMod val="400000"/>
                </a:srgbClr>
              </a:duotone>
            </a:blip>
            <a:stretch>
              <a:fillRect/>
            </a:stretch>
          </p:blipFill>
          <p:spPr>
            <a:xfrm>
              <a:off x="9514840" y="4565650"/>
              <a:ext cx="584200" cy="1155700"/>
            </a:xfrm>
            <a:prstGeom prst="rect">
              <a:avLst/>
            </a:prstGeom>
          </p:spPr>
        </p:pic>
      </p:grpSp>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538223" y="2019300"/>
            <a:ext cx="9211554" cy="5181588"/>
          </a:xfrm>
          <a:prstGeom prst="rect">
            <a:avLst/>
          </a:prstGeom>
        </p:spPr>
        <p:txBody>
          <a:bodyPr anchor="ctr"/>
          <a:lstStyle>
            <a:lvl1pPr marL="0" indent="0" algn="ctr">
              <a:buNone/>
              <a:defRPr sz="7200">
                <a:solidFill>
                  <a:srgbClr val="1D0B32"/>
                </a:solidFill>
                <a:latin typeface="NeueHaasGroteskText Pro" panose="020B0504020202020204" pitchFamily="34" charset="77"/>
              </a:defRPr>
            </a:lvl1pPr>
          </a:lstStyle>
          <a:p>
            <a:pPr lvl="0"/>
            <a:r>
              <a:rPr lang="en-GB"/>
              <a:t>Click to edit Master text styles</a:t>
            </a:r>
          </a:p>
        </p:txBody>
      </p:sp>
      <p:sp>
        <p:nvSpPr>
          <p:cNvPr id="15" name="Subtitle 2">
            <a:extLst>
              <a:ext uri="{FF2B5EF4-FFF2-40B4-BE49-F238E27FC236}">
                <a16:creationId xmlns:a16="http://schemas.microsoft.com/office/drawing/2014/main" id="{32BD3CFA-E5A4-A847-89B0-28D5544B34D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1D0B32"/>
                </a:solidFill>
                <a:latin typeface="NeueHaasGroteskDisp Pro" panose="020B0504020202020204" pitchFamily="34" charset="77"/>
              </a:rPr>
              <a:t>eki.ee</a:t>
            </a:r>
            <a:endParaRPr lang="en-GB" sz="2400">
              <a:solidFill>
                <a:srgbClr val="1D0B32"/>
              </a:solidFill>
              <a:latin typeface="NeueHaasGroteskDisp Pro" panose="020B0504020202020204" pitchFamily="34" charset="77"/>
            </a:endParaRPr>
          </a:p>
        </p:txBody>
      </p:sp>
      <p:sp>
        <p:nvSpPr>
          <p:cNvPr id="16" name="Slide Number Placeholder 8">
            <a:extLst>
              <a:ext uri="{FF2B5EF4-FFF2-40B4-BE49-F238E27FC236}">
                <a16:creationId xmlns:a16="http://schemas.microsoft.com/office/drawing/2014/main" id="{5A21F5DF-A881-4742-8743-7BF33663463E}"/>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1D0B32"/>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7" name="Straight Connector 16">
            <a:extLst>
              <a:ext uri="{FF2B5EF4-FFF2-40B4-BE49-F238E27FC236}">
                <a16:creationId xmlns:a16="http://schemas.microsoft.com/office/drawing/2014/main" id="{67029228-BA9C-304F-A6D0-54C96550A596}"/>
              </a:ext>
            </a:extLst>
          </p:cNvPr>
          <p:cNvCxnSpPr>
            <a:cxnSpLocks/>
          </p:cNvCxnSpPr>
          <p:nvPr userDrawn="1"/>
        </p:nvCxnSpPr>
        <p:spPr>
          <a:xfrm>
            <a:off x="304800" y="9486900"/>
            <a:ext cx="17678400" cy="0"/>
          </a:xfrm>
          <a:prstGeom prst="line">
            <a:avLst/>
          </a:prstGeom>
          <a:ln w="12700">
            <a:solidFill>
              <a:srgbClr val="1D0B32"/>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16463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EDD2C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667A51-B1BD-0942-B7B9-8BBBA0785EFA}"/>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E296C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8" name="Subtitle 2">
            <a:extLst>
              <a:ext uri="{FF2B5EF4-FFF2-40B4-BE49-F238E27FC236}">
                <a16:creationId xmlns:a16="http://schemas.microsoft.com/office/drawing/2014/main" id="{2F597BF3-23A6-F746-B03F-3E83941E8888}"/>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1D0B32"/>
                </a:solidFill>
                <a:latin typeface="NeueHaasGroteskDisp Pro" panose="020B0504020202020204" pitchFamily="34" charset="77"/>
              </a:rPr>
              <a:t>eki.ee</a:t>
            </a:r>
            <a:endParaRPr lang="en-GB" sz="2400">
              <a:solidFill>
                <a:srgbClr val="1D0B32"/>
              </a:solidFill>
              <a:latin typeface="NeueHaasGroteskDisp Pro" panose="020B0504020202020204" pitchFamily="34" charset="77"/>
            </a:endParaRPr>
          </a:p>
        </p:txBody>
      </p:sp>
      <p:sp>
        <p:nvSpPr>
          <p:cNvPr id="9" name="Text Placeholder 2">
            <a:extLst>
              <a:ext uri="{FF2B5EF4-FFF2-40B4-BE49-F238E27FC236}">
                <a16:creationId xmlns:a16="http://schemas.microsoft.com/office/drawing/2014/main" id="{39BFC9E8-23BC-594A-BC8A-E15499189E26}"/>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1D0B32"/>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10" name="Slide Number Placeholder 8">
            <a:extLst>
              <a:ext uri="{FF2B5EF4-FFF2-40B4-BE49-F238E27FC236}">
                <a16:creationId xmlns:a16="http://schemas.microsoft.com/office/drawing/2014/main" id="{0F025E17-87C6-DD43-A101-E81931D58F49}"/>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1D0B32"/>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1" name="Straight Connector 10">
            <a:extLst>
              <a:ext uri="{FF2B5EF4-FFF2-40B4-BE49-F238E27FC236}">
                <a16:creationId xmlns:a16="http://schemas.microsoft.com/office/drawing/2014/main" id="{0803BD88-9258-2F42-BB2A-C8374C8CF3D6}"/>
              </a:ext>
            </a:extLst>
          </p:cNvPr>
          <p:cNvCxnSpPr>
            <a:cxnSpLocks/>
          </p:cNvCxnSpPr>
          <p:nvPr userDrawn="1"/>
        </p:nvCxnSpPr>
        <p:spPr>
          <a:xfrm>
            <a:off x="304800" y="9486900"/>
            <a:ext cx="17678400" cy="0"/>
          </a:xfrm>
          <a:prstGeom prst="line">
            <a:avLst/>
          </a:prstGeom>
          <a:ln w="12700">
            <a:solidFill>
              <a:srgbClr val="1D0B32"/>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85902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1D0B3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758BA8A-71B5-C345-A3EB-9B07C137C3DC}"/>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E296C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Text Placeholder 2">
            <a:extLst>
              <a:ext uri="{FF2B5EF4-FFF2-40B4-BE49-F238E27FC236}">
                <a16:creationId xmlns:a16="http://schemas.microsoft.com/office/drawing/2014/main" id="{C53129B8-1C71-AB46-A303-9BD479FDDE38}"/>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EDD2CF"/>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ubtitle 2">
            <a:extLst>
              <a:ext uri="{FF2B5EF4-FFF2-40B4-BE49-F238E27FC236}">
                <a16:creationId xmlns:a16="http://schemas.microsoft.com/office/drawing/2014/main" id="{5F2FD396-4534-5040-A02A-9CE3DAD5EED5}"/>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EDD2CF"/>
                </a:solidFill>
                <a:latin typeface="NeueHaasGroteskDisp Pro" panose="020B0504020202020204" pitchFamily="34" charset="77"/>
              </a:rPr>
              <a:t>eki.ee</a:t>
            </a:r>
            <a:endParaRPr lang="en-GB" sz="2400">
              <a:solidFill>
                <a:srgbClr val="EDD2CF"/>
              </a:solidFill>
              <a:latin typeface="NeueHaasGroteskDisp Pro" panose="020B0504020202020204" pitchFamily="34" charset="77"/>
            </a:endParaRPr>
          </a:p>
        </p:txBody>
      </p:sp>
      <p:sp>
        <p:nvSpPr>
          <p:cNvPr id="7" name="Slide Number Placeholder 8">
            <a:extLst>
              <a:ext uri="{FF2B5EF4-FFF2-40B4-BE49-F238E27FC236}">
                <a16:creationId xmlns:a16="http://schemas.microsoft.com/office/drawing/2014/main" id="{8DBECA54-7028-F94E-B5F8-CD36217628C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EDD2CF"/>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8" name="Straight Connector 7">
            <a:extLst>
              <a:ext uri="{FF2B5EF4-FFF2-40B4-BE49-F238E27FC236}">
                <a16:creationId xmlns:a16="http://schemas.microsoft.com/office/drawing/2014/main" id="{EF66A6F5-7A56-364F-8D3B-AA432E92DBE5}"/>
              </a:ext>
            </a:extLst>
          </p:cNvPr>
          <p:cNvCxnSpPr>
            <a:cxnSpLocks/>
          </p:cNvCxnSpPr>
          <p:nvPr userDrawn="1"/>
        </p:nvCxnSpPr>
        <p:spPr>
          <a:xfrm>
            <a:off x="304800" y="9486900"/>
            <a:ext cx="17678400" cy="0"/>
          </a:xfrm>
          <a:prstGeom prst="line">
            <a:avLst/>
          </a:prstGeom>
          <a:ln w="12700">
            <a:solidFill>
              <a:srgbClr val="EDD2CF"/>
            </a:solidFill>
            <a:headEnd type="none"/>
            <a:tailEnd type="none"/>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FF38088B-4CA6-F741-B647-EAD30D241184}"/>
              </a:ext>
            </a:extLst>
          </p:cNvPr>
          <p:cNvPicPr>
            <a:picLocks noChangeAspect="1"/>
          </p:cNvPicPr>
          <p:nvPr userDrawn="1"/>
        </p:nvPicPr>
        <p:blipFill>
          <a:blip r:embed="rId2">
            <a:duotone>
              <a:prstClr val="black"/>
              <a:srgbClr val="EDD2CF">
                <a:tint val="45000"/>
                <a:satMod val="400000"/>
              </a:srgbClr>
            </a:duotone>
            <a:alphaModFix/>
          </a:blip>
          <a:stretch>
            <a:fillRect/>
          </a:stretch>
        </p:blipFill>
        <p:spPr>
          <a:xfrm>
            <a:off x="1745238" y="419100"/>
            <a:ext cx="1078523" cy="2133600"/>
          </a:xfrm>
          <a:prstGeom prst="rect">
            <a:avLst/>
          </a:prstGeom>
        </p:spPr>
      </p:pic>
      <p:pic>
        <p:nvPicPr>
          <p:cNvPr id="11" name="Picture 10">
            <a:extLst>
              <a:ext uri="{FF2B5EF4-FFF2-40B4-BE49-F238E27FC236}">
                <a16:creationId xmlns:a16="http://schemas.microsoft.com/office/drawing/2014/main" id="{1A3AD9CE-1F90-FF46-8B53-42CFE3F38CC0}"/>
              </a:ext>
            </a:extLst>
          </p:cNvPr>
          <p:cNvPicPr>
            <a:picLocks noChangeAspect="1"/>
          </p:cNvPicPr>
          <p:nvPr userDrawn="1"/>
        </p:nvPicPr>
        <p:blipFill>
          <a:blip r:embed="rId2">
            <a:duotone>
              <a:prstClr val="black"/>
              <a:srgbClr val="EDD2CF">
                <a:tint val="45000"/>
                <a:satMod val="400000"/>
              </a:srgbClr>
            </a:duotone>
            <a:alphaModFix/>
          </a:blip>
          <a:stretch>
            <a:fillRect/>
          </a:stretch>
        </p:blipFill>
        <p:spPr>
          <a:xfrm>
            <a:off x="521677" y="419100"/>
            <a:ext cx="1078523" cy="2133600"/>
          </a:xfrm>
          <a:prstGeom prst="rect">
            <a:avLst/>
          </a:prstGeom>
        </p:spPr>
      </p:pic>
    </p:spTree>
    <p:extLst>
      <p:ext uri="{BB962C8B-B14F-4D97-AF65-F5344CB8AC3E}">
        <p14:creationId xmlns:p14="http://schemas.microsoft.com/office/powerpoint/2010/main" val="2921863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SITAAT-tume taust">
    <p:bg>
      <p:bgPr>
        <a:solidFill>
          <a:srgbClr val="D0E9CE"/>
        </a:solidFill>
        <a:effectLst/>
      </p:bgPr>
    </p:bg>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539790" y="1943107"/>
            <a:ext cx="9211554" cy="5181588"/>
          </a:xfrm>
          <a:prstGeom prst="rect">
            <a:avLst/>
          </a:prstGeom>
        </p:spPr>
        <p:txBody>
          <a:bodyPr anchor="ctr"/>
          <a:lstStyle>
            <a:lvl1pPr marL="0" indent="0" algn="ctr">
              <a:buNone/>
              <a:defRPr sz="7200">
                <a:solidFill>
                  <a:srgbClr val="1D0B32"/>
                </a:solidFill>
                <a:latin typeface="NeueHaasGroteskText Pro" panose="020B0504020202020204" pitchFamily="34" charset="77"/>
              </a:defRPr>
            </a:lvl1pPr>
          </a:lstStyle>
          <a:p>
            <a:pPr lvl="0"/>
            <a:r>
              <a:rPr lang="en-GB"/>
              <a:t>Click to edit Master text styles</a:t>
            </a:r>
          </a:p>
        </p:txBody>
      </p:sp>
      <p:sp>
        <p:nvSpPr>
          <p:cNvPr id="15" name="Subtitle 2">
            <a:extLst>
              <a:ext uri="{FF2B5EF4-FFF2-40B4-BE49-F238E27FC236}">
                <a16:creationId xmlns:a16="http://schemas.microsoft.com/office/drawing/2014/main" id="{32BD3CFA-E5A4-A847-89B0-28D5544B34D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1D0B32"/>
                </a:solidFill>
                <a:latin typeface="NeueHaasGroteskDisp Pro" panose="020B0504020202020204" pitchFamily="34" charset="77"/>
              </a:rPr>
              <a:t>eki.ee</a:t>
            </a:r>
            <a:endParaRPr lang="en-GB" sz="2400">
              <a:solidFill>
                <a:srgbClr val="1D0B32"/>
              </a:solidFill>
              <a:latin typeface="NeueHaasGroteskDisp Pro" panose="020B0504020202020204" pitchFamily="34" charset="77"/>
            </a:endParaRPr>
          </a:p>
        </p:txBody>
      </p:sp>
      <p:sp>
        <p:nvSpPr>
          <p:cNvPr id="16" name="Slide Number Placeholder 8">
            <a:extLst>
              <a:ext uri="{FF2B5EF4-FFF2-40B4-BE49-F238E27FC236}">
                <a16:creationId xmlns:a16="http://schemas.microsoft.com/office/drawing/2014/main" id="{5A21F5DF-A881-4742-8743-7BF33663463E}"/>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1D0B32"/>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7" name="Straight Connector 16">
            <a:extLst>
              <a:ext uri="{FF2B5EF4-FFF2-40B4-BE49-F238E27FC236}">
                <a16:creationId xmlns:a16="http://schemas.microsoft.com/office/drawing/2014/main" id="{67029228-BA9C-304F-A6D0-54C96550A596}"/>
              </a:ext>
            </a:extLst>
          </p:cNvPr>
          <p:cNvCxnSpPr>
            <a:cxnSpLocks/>
          </p:cNvCxnSpPr>
          <p:nvPr userDrawn="1"/>
        </p:nvCxnSpPr>
        <p:spPr>
          <a:xfrm>
            <a:off x="304800" y="9486900"/>
            <a:ext cx="17678400" cy="0"/>
          </a:xfrm>
          <a:prstGeom prst="line">
            <a:avLst/>
          </a:prstGeom>
          <a:ln w="12700">
            <a:solidFill>
              <a:srgbClr val="1D0B32"/>
            </a:solidFill>
            <a:headEnd type="none"/>
            <a:tailEnd type="none"/>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329BF18F-BF3B-6740-B3A8-4D179490C9F2}"/>
              </a:ext>
            </a:extLst>
          </p:cNvPr>
          <p:cNvGrpSpPr/>
          <p:nvPr userDrawn="1"/>
        </p:nvGrpSpPr>
        <p:grpSpPr>
          <a:xfrm>
            <a:off x="2209432" y="6290683"/>
            <a:ext cx="1820370" cy="1668023"/>
            <a:chOff x="2205154" y="6175405"/>
            <a:chExt cx="1820370" cy="1668023"/>
          </a:xfrm>
        </p:grpSpPr>
        <p:pic>
          <p:nvPicPr>
            <p:cNvPr id="12" name="Picture 11">
              <a:extLst>
                <a:ext uri="{FF2B5EF4-FFF2-40B4-BE49-F238E27FC236}">
                  <a16:creationId xmlns:a16="http://schemas.microsoft.com/office/drawing/2014/main" id="{2DDCA458-2A1A-B247-885C-7C03DACBC787}"/>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3182348" y="6175405"/>
              <a:ext cx="843176" cy="1668023"/>
            </a:xfrm>
            <a:prstGeom prst="rect">
              <a:avLst/>
            </a:prstGeom>
          </p:spPr>
        </p:pic>
        <p:pic>
          <p:nvPicPr>
            <p:cNvPr id="13" name="Picture 12">
              <a:extLst>
                <a:ext uri="{FF2B5EF4-FFF2-40B4-BE49-F238E27FC236}">
                  <a16:creationId xmlns:a16="http://schemas.microsoft.com/office/drawing/2014/main" id="{769EBA75-A338-9744-A194-503C77B0909C}"/>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2205154" y="6175405"/>
              <a:ext cx="843176" cy="1668023"/>
            </a:xfrm>
            <a:prstGeom prst="rect">
              <a:avLst/>
            </a:prstGeom>
          </p:spPr>
        </p:pic>
      </p:grpSp>
      <p:grpSp>
        <p:nvGrpSpPr>
          <p:cNvPr id="18" name="Group 17">
            <a:extLst>
              <a:ext uri="{FF2B5EF4-FFF2-40B4-BE49-F238E27FC236}">
                <a16:creationId xmlns:a16="http://schemas.microsoft.com/office/drawing/2014/main" id="{CED99E56-BDED-9944-9B31-AA7ED3D37C2B}"/>
              </a:ext>
            </a:extLst>
          </p:cNvPr>
          <p:cNvGrpSpPr/>
          <p:nvPr userDrawn="1"/>
        </p:nvGrpSpPr>
        <p:grpSpPr>
          <a:xfrm rot="10800000">
            <a:off x="14261332" y="1109095"/>
            <a:ext cx="1820370" cy="1668023"/>
            <a:chOff x="2205154" y="6175405"/>
            <a:chExt cx="1820370" cy="1668023"/>
          </a:xfrm>
        </p:grpSpPr>
        <p:pic>
          <p:nvPicPr>
            <p:cNvPr id="19" name="Picture 18">
              <a:extLst>
                <a:ext uri="{FF2B5EF4-FFF2-40B4-BE49-F238E27FC236}">
                  <a16:creationId xmlns:a16="http://schemas.microsoft.com/office/drawing/2014/main" id="{1CD173A5-396E-F240-ADE3-DE2FEA5F012B}"/>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3182348" y="6175405"/>
              <a:ext cx="843176" cy="1668023"/>
            </a:xfrm>
            <a:prstGeom prst="rect">
              <a:avLst/>
            </a:prstGeom>
          </p:spPr>
        </p:pic>
        <p:pic>
          <p:nvPicPr>
            <p:cNvPr id="20" name="Picture 19">
              <a:extLst>
                <a:ext uri="{FF2B5EF4-FFF2-40B4-BE49-F238E27FC236}">
                  <a16:creationId xmlns:a16="http://schemas.microsoft.com/office/drawing/2014/main" id="{1F0A9ABB-39AD-AD42-8A19-06275A28B235}"/>
                </a:ext>
              </a:extLst>
            </p:cNvPr>
            <p:cNvPicPr>
              <a:picLocks noChangeAspect="1"/>
            </p:cNvPicPr>
            <p:nvPr userDrawn="1"/>
          </p:nvPicPr>
          <p:blipFill>
            <a:blip r:embed="rId2">
              <a:alphaModFix/>
              <a:duotone>
                <a:prstClr val="black"/>
                <a:srgbClr val="C2D82F">
                  <a:tint val="45000"/>
                  <a:satMod val="400000"/>
                </a:srgbClr>
              </a:duotone>
            </a:blip>
            <a:stretch>
              <a:fillRect/>
            </a:stretch>
          </p:blipFill>
          <p:spPr>
            <a:xfrm>
              <a:off x="2205154" y="6175405"/>
              <a:ext cx="843176" cy="1668023"/>
            </a:xfrm>
            <a:prstGeom prst="rect">
              <a:avLst/>
            </a:prstGeom>
          </p:spPr>
        </p:pic>
      </p:grpSp>
    </p:spTree>
    <p:extLst>
      <p:ext uri="{BB962C8B-B14F-4D97-AF65-F5344CB8AC3E}">
        <p14:creationId xmlns:p14="http://schemas.microsoft.com/office/powerpoint/2010/main" val="3616068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D0E9C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C07C0B0-1081-104C-BC8E-5C45977F1133}"/>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Subtitle 2">
            <a:extLst>
              <a:ext uri="{FF2B5EF4-FFF2-40B4-BE49-F238E27FC236}">
                <a16:creationId xmlns:a16="http://schemas.microsoft.com/office/drawing/2014/main" id="{7E176127-5837-134B-81B6-621BC0ADB22D}"/>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04A4A"/>
                </a:solidFill>
                <a:latin typeface="NeueHaasGroteskDisp Pro" panose="020B0504020202020204" pitchFamily="34" charset="77"/>
              </a:rPr>
              <a:t>eki.ee</a:t>
            </a:r>
            <a:endParaRPr lang="en-GB" sz="2400">
              <a:solidFill>
                <a:srgbClr val="004A4A"/>
              </a:solidFill>
              <a:latin typeface="NeueHaasGroteskDisp Pro" panose="020B0504020202020204" pitchFamily="34" charset="77"/>
            </a:endParaRPr>
          </a:p>
        </p:txBody>
      </p:sp>
      <p:sp>
        <p:nvSpPr>
          <p:cNvPr id="5" name="Text Placeholder 2">
            <a:extLst>
              <a:ext uri="{FF2B5EF4-FFF2-40B4-BE49-F238E27FC236}">
                <a16:creationId xmlns:a16="http://schemas.microsoft.com/office/drawing/2014/main" id="{971E1B02-D38D-5247-807B-06D867385CCD}"/>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004A4A"/>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lide Number Placeholder 8">
            <a:extLst>
              <a:ext uri="{FF2B5EF4-FFF2-40B4-BE49-F238E27FC236}">
                <a16:creationId xmlns:a16="http://schemas.microsoft.com/office/drawing/2014/main" id="{98A572B7-7789-3343-B96E-3BB752AD93D7}"/>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04A4A"/>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7" name="Straight Connector 6">
            <a:extLst>
              <a:ext uri="{FF2B5EF4-FFF2-40B4-BE49-F238E27FC236}">
                <a16:creationId xmlns:a16="http://schemas.microsoft.com/office/drawing/2014/main" id="{1095D0AF-CB8F-F046-9C7E-B1089B1E6489}"/>
              </a:ext>
            </a:extLst>
          </p:cNvPr>
          <p:cNvCxnSpPr>
            <a:cxnSpLocks/>
          </p:cNvCxnSpPr>
          <p:nvPr userDrawn="1"/>
        </p:nvCxnSpPr>
        <p:spPr>
          <a:xfrm>
            <a:off x="304800" y="9486900"/>
            <a:ext cx="17678400" cy="0"/>
          </a:xfrm>
          <a:prstGeom prst="line">
            <a:avLst/>
          </a:prstGeom>
          <a:ln w="12700">
            <a:solidFill>
              <a:srgbClr val="004A4A"/>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231664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4A4A"/>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8C9A0E0-3FF0-264F-B226-E3943599C9FB}"/>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C2D82F"/>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7" name="Subtitle 2">
            <a:extLst>
              <a:ext uri="{FF2B5EF4-FFF2-40B4-BE49-F238E27FC236}">
                <a16:creationId xmlns:a16="http://schemas.microsoft.com/office/drawing/2014/main" id="{9CF8926C-B140-5F4C-84B7-10B9B73ED59F}"/>
              </a:ext>
            </a:extLst>
          </p:cNvPr>
          <p:cNvSpPr txBox="1">
            <a:spLocks/>
          </p:cNvSpPr>
          <p:nvPr userDrawn="1"/>
        </p:nvSpPr>
        <p:spPr>
          <a:xfrm>
            <a:off x="14859000" y="9639300"/>
            <a:ext cx="3200400" cy="533400"/>
          </a:xfrm>
          <a:prstGeom prst="rect">
            <a:avLst/>
          </a:prstGeom>
          <a:ln>
            <a:noFill/>
          </a:ln>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E8EA99"/>
                </a:solidFill>
                <a:latin typeface="NeueHaasGroteskDisp Pro" panose="020B0504020202020204" pitchFamily="34" charset="77"/>
              </a:rPr>
              <a:t>eki.ee</a:t>
            </a:r>
            <a:endParaRPr lang="en-GB" sz="2400">
              <a:solidFill>
                <a:srgbClr val="E8EA99"/>
              </a:solidFill>
              <a:latin typeface="NeueHaasGroteskDisp Pro" panose="020B0504020202020204" pitchFamily="34" charset="77"/>
            </a:endParaRPr>
          </a:p>
        </p:txBody>
      </p:sp>
      <p:sp>
        <p:nvSpPr>
          <p:cNvPr id="8" name="Text Placeholder 2">
            <a:extLst>
              <a:ext uri="{FF2B5EF4-FFF2-40B4-BE49-F238E27FC236}">
                <a16:creationId xmlns:a16="http://schemas.microsoft.com/office/drawing/2014/main" id="{C7115552-6902-E943-80F4-82D0F6AD2376}"/>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E8EA9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920ECAE1-3EB7-B040-AD88-E361834FCB54}"/>
              </a:ext>
            </a:extLst>
          </p:cNvPr>
          <p:cNvSpPr>
            <a:spLocks noGrp="1"/>
          </p:cNvSpPr>
          <p:nvPr>
            <p:ph type="sldNum" sz="quarter" idx="4"/>
          </p:nvPr>
        </p:nvSpPr>
        <p:spPr>
          <a:xfrm>
            <a:off x="228600" y="9639300"/>
            <a:ext cx="1447800" cy="461665"/>
          </a:xfrm>
          <a:prstGeom prst="rect">
            <a:avLst/>
          </a:prstGeom>
          <a:noFill/>
          <a:ln>
            <a:noFill/>
          </a:ln>
        </p:spPr>
        <p:txBody>
          <a:bodyPr wrap="square" rtlCol="0">
            <a:spAutoFit/>
          </a:bodyPr>
          <a:lstStyle>
            <a:lvl1pPr>
              <a:defRPr lang="uk-UA" sz="2400" b="0" smtClean="0">
                <a:solidFill>
                  <a:srgbClr val="E8EA9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0" name="Straight Connector 9">
            <a:extLst>
              <a:ext uri="{FF2B5EF4-FFF2-40B4-BE49-F238E27FC236}">
                <a16:creationId xmlns:a16="http://schemas.microsoft.com/office/drawing/2014/main" id="{21723379-29BD-7541-AE15-8BE52B679F04}"/>
              </a:ext>
            </a:extLst>
          </p:cNvPr>
          <p:cNvCxnSpPr>
            <a:cxnSpLocks/>
          </p:cNvCxnSpPr>
          <p:nvPr userDrawn="1"/>
        </p:nvCxnSpPr>
        <p:spPr>
          <a:xfrm>
            <a:off x="304800" y="9486900"/>
            <a:ext cx="17678400" cy="0"/>
          </a:xfrm>
          <a:prstGeom prst="line">
            <a:avLst/>
          </a:prstGeom>
          <a:ln w="12700">
            <a:solidFill>
              <a:srgbClr val="E8EA99"/>
            </a:solidFill>
            <a:headEnd type="none"/>
            <a:tailEnd type="none"/>
          </a:ln>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EA7D75E2-DF00-5E42-8DBE-184D388B01EA}"/>
              </a:ext>
            </a:extLst>
          </p:cNvPr>
          <p:cNvPicPr>
            <a:picLocks noChangeAspect="1"/>
          </p:cNvPicPr>
          <p:nvPr userDrawn="1"/>
        </p:nvPicPr>
        <p:blipFill>
          <a:blip r:embed="rId2">
            <a:alphaModFix/>
            <a:duotone>
              <a:prstClr val="black"/>
              <a:srgbClr val="E8EA99">
                <a:tint val="45000"/>
                <a:satMod val="400000"/>
              </a:srgbClr>
            </a:duotone>
          </a:blip>
          <a:stretch>
            <a:fillRect/>
          </a:stretch>
        </p:blipFill>
        <p:spPr>
          <a:xfrm>
            <a:off x="1745238" y="419100"/>
            <a:ext cx="1078523" cy="2133600"/>
          </a:xfrm>
          <a:prstGeom prst="rect">
            <a:avLst/>
          </a:prstGeom>
        </p:spPr>
      </p:pic>
      <p:pic>
        <p:nvPicPr>
          <p:cNvPr id="12" name="Picture 11">
            <a:extLst>
              <a:ext uri="{FF2B5EF4-FFF2-40B4-BE49-F238E27FC236}">
                <a16:creationId xmlns:a16="http://schemas.microsoft.com/office/drawing/2014/main" id="{BBD7A504-6874-F04D-AC6D-A06B0FFEE8A8}"/>
              </a:ext>
            </a:extLst>
          </p:cNvPr>
          <p:cNvPicPr>
            <a:picLocks noChangeAspect="1"/>
          </p:cNvPicPr>
          <p:nvPr userDrawn="1"/>
        </p:nvPicPr>
        <p:blipFill>
          <a:blip r:embed="rId2">
            <a:alphaModFix/>
            <a:duotone>
              <a:prstClr val="black"/>
              <a:srgbClr val="E8EA99">
                <a:tint val="45000"/>
                <a:satMod val="400000"/>
              </a:srgbClr>
            </a:duotone>
          </a:blip>
          <a:stretch>
            <a:fillRect/>
          </a:stretch>
        </p:blipFill>
        <p:spPr>
          <a:xfrm>
            <a:off x="521677" y="419100"/>
            <a:ext cx="1078523" cy="2133600"/>
          </a:xfrm>
          <a:prstGeom prst="rect">
            <a:avLst/>
          </a:prstGeom>
        </p:spPr>
      </p:pic>
    </p:spTree>
    <p:extLst>
      <p:ext uri="{BB962C8B-B14F-4D97-AF65-F5344CB8AC3E}">
        <p14:creationId xmlns:p14="http://schemas.microsoft.com/office/powerpoint/2010/main" val="4106569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TSITAAT-tume taust">
    <p:bg>
      <p:bgPr>
        <a:solidFill>
          <a:srgbClr val="D3D9E1"/>
        </a:solidFill>
        <a:effectLst/>
      </p:bgPr>
    </p:bg>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539790" y="1943107"/>
            <a:ext cx="9211554" cy="5181588"/>
          </a:xfrm>
          <a:prstGeom prst="rect">
            <a:avLst/>
          </a:prstGeom>
        </p:spPr>
        <p:txBody>
          <a:bodyPr anchor="ctr"/>
          <a:lstStyle>
            <a:lvl1pPr marL="0" indent="0" algn="ctr">
              <a:buNone/>
              <a:defRPr sz="7200">
                <a:solidFill>
                  <a:srgbClr val="5A6874"/>
                </a:solidFill>
                <a:latin typeface="NeueHaasGroteskText Pro" panose="020B0504020202020204" pitchFamily="34" charset="77"/>
              </a:defRPr>
            </a:lvl1pPr>
          </a:lstStyle>
          <a:p>
            <a:pPr lvl="0"/>
            <a:r>
              <a:rPr lang="en-GB"/>
              <a:t>Click to edit Master text styles</a:t>
            </a:r>
          </a:p>
        </p:txBody>
      </p:sp>
      <p:sp>
        <p:nvSpPr>
          <p:cNvPr id="15" name="Subtitle 2">
            <a:extLst>
              <a:ext uri="{FF2B5EF4-FFF2-40B4-BE49-F238E27FC236}">
                <a16:creationId xmlns:a16="http://schemas.microsoft.com/office/drawing/2014/main" id="{32BD3CFA-E5A4-A847-89B0-28D5544B34D0}"/>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5A6874"/>
                </a:solidFill>
                <a:latin typeface="NeueHaasGroteskDisp Pro" panose="020B0504020202020204" pitchFamily="34" charset="77"/>
              </a:rPr>
              <a:t>eki.ee</a:t>
            </a:r>
            <a:endParaRPr lang="en-GB" sz="2400">
              <a:solidFill>
                <a:srgbClr val="5A6874"/>
              </a:solidFill>
              <a:latin typeface="NeueHaasGroteskDisp Pro" panose="020B0504020202020204" pitchFamily="34" charset="77"/>
            </a:endParaRPr>
          </a:p>
        </p:txBody>
      </p:sp>
      <p:sp>
        <p:nvSpPr>
          <p:cNvPr id="16" name="Slide Number Placeholder 8">
            <a:extLst>
              <a:ext uri="{FF2B5EF4-FFF2-40B4-BE49-F238E27FC236}">
                <a16:creationId xmlns:a16="http://schemas.microsoft.com/office/drawing/2014/main" id="{5A21F5DF-A881-4742-8743-7BF33663463E}"/>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5A6874"/>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17" name="Straight Connector 16">
            <a:extLst>
              <a:ext uri="{FF2B5EF4-FFF2-40B4-BE49-F238E27FC236}">
                <a16:creationId xmlns:a16="http://schemas.microsoft.com/office/drawing/2014/main" id="{67029228-BA9C-304F-A6D0-54C96550A596}"/>
              </a:ext>
            </a:extLst>
          </p:cNvPr>
          <p:cNvCxnSpPr>
            <a:cxnSpLocks/>
          </p:cNvCxnSpPr>
          <p:nvPr userDrawn="1"/>
        </p:nvCxnSpPr>
        <p:spPr>
          <a:xfrm>
            <a:off x="304800" y="9486900"/>
            <a:ext cx="17678400" cy="0"/>
          </a:xfrm>
          <a:prstGeom prst="line">
            <a:avLst/>
          </a:prstGeom>
          <a:ln w="12700">
            <a:solidFill>
              <a:srgbClr val="5A6874"/>
            </a:solidFill>
            <a:headEnd type="none"/>
            <a:tailEnd type="none"/>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329BF18F-BF3B-6740-B3A8-4D179490C9F2}"/>
              </a:ext>
            </a:extLst>
          </p:cNvPr>
          <p:cNvGrpSpPr/>
          <p:nvPr userDrawn="1"/>
        </p:nvGrpSpPr>
        <p:grpSpPr>
          <a:xfrm>
            <a:off x="2209432" y="6290683"/>
            <a:ext cx="1820370" cy="1668023"/>
            <a:chOff x="2205154" y="6175405"/>
            <a:chExt cx="1820370" cy="1668023"/>
          </a:xfrm>
        </p:grpSpPr>
        <p:pic>
          <p:nvPicPr>
            <p:cNvPr id="12" name="Picture 11">
              <a:extLst>
                <a:ext uri="{FF2B5EF4-FFF2-40B4-BE49-F238E27FC236}">
                  <a16:creationId xmlns:a16="http://schemas.microsoft.com/office/drawing/2014/main" id="{2DDCA458-2A1A-B247-885C-7C03DACBC787}"/>
                </a:ext>
              </a:extLst>
            </p:cNvPr>
            <p:cNvPicPr>
              <a:picLocks noChangeAspect="1"/>
            </p:cNvPicPr>
            <p:nvPr userDrawn="1"/>
          </p:nvPicPr>
          <p:blipFill>
            <a:blip r:embed="rId2">
              <a:alphaModFix/>
            </a:blip>
            <a:stretch>
              <a:fillRect/>
            </a:stretch>
          </p:blipFill>
          <p:spPr>
            <a:xfrm>
              <a:off x="3182348" y="6175405"/>
              <a:ext cx="843176" cy="1668023"/>
            </a:xfrm>
            <a:prstGeom prst="rect">
              <a:avLst/>
            </a:prstGeom>
          </p:spPr>
        </p:pic>
        <p:pic>
          <p:nvPicPr>
            <p:cNvPr id="13" name="Picture 12">
              <a:extLst>
                <a:ext uri="{FF2B5EF4-FFF2-40B4-BE49-F238E27FC236}">
                  <a16:creationId xmlns:a16="http://schemas.microsoft.com/office/drawing/2014/main" id="{769EBA75-A338-9744-A194-503C77B0909C}"/>
                </a:ext>
              </a:extLst>
            </p:cNvPr>
            <p:cNvPicPr>
              <a:picLocks noChangeAspect="1"/>
            </p:cNvPicPr>
            <p:nvPr userDrawn="1"/>
          </p:nvPicPr>
          <p:blipFill>
            <a:blip r:embed="rId2">
              <a:alphaModFix/>
            </a:blip>
            <a:stretch>
              <a:fillRect/>
            </a:stretch>
          </p:blipFill>
          <p:spPr>
            <a:xfrm>
              <a:off x="2205154" y="6175405"/>
              <a:ext cx="843176" cy="1668023"/>
            </a:xfrm>
            <a:prstGeom prst="rect">
              <a:avLst/>
            </a:prstGeom>
          </p:spPr>
        </p:pic>
      </p:grpSp>
      <p:grpSp>
        <p:nvGrpSpPr>
          <p:cNvPr id="18" name="Group 17">
            <a:extLst>
              <a:ext uri="{FF2B5EF4-FFF2-40B4-BE49-F238E27FC236}">
                <a16:creationId xmlns:a16="http://schemas.microsoft.com/office/drawing/2014/main" id="{CED99E56-BDED-9944-9B31-AA7ED3D37C2B}"/>
              </a:ext>
            </a:extLst>
          </p:cNvPr>
          <p:cNvGrpSpPr/>
          <p:nvPr userDrawn="1"/>
        </p:nvGrpSpPr>
        <p:grpSpPr>
          <a:xfrm rot="10800000">
            <a:off x="14261332" y="1109095"/>
            <a:ext cx="1820370" cy="1668023"/>
            <a:chOff x="2205154" y="6175405"/>
            <a:chExt cx="1820370" cy="1668023"/>
          </a:xfrm>
        </p:grpSpPr>
        <p:pic>
          <p:nvPicPr>
            <p:cNvPr id="19" name="Picture 18">
              <a:extLst>
                <a:ext uri="{FF2B5EF4-FFF2-40B4-BE49-F238E27FC236}">
                  <a16:creationId xmlns:a16="http://schemas.microsoft.com/office/drawing/2014/main" id="{1CD173A5-396E-F240-ADE3-DE2FEA5F012B}"/>
                </a:ext>
              </a:extLst>
            </p:cNvPr>
            <p:cNvPicPr>
              <a:picLocks noChangeAspect="1"/>
            </p:cNvPicPr>
            <p:nvPr userDrawn="1"/>
          </p:nvPicPr>
          <p:blipFill>
            <a:blip r:embed="rId2">
              <a:alphaModFix/>
            </a:blip>
            <a:stretch>
              <a:fillRect/>
            </a:stretch>
          </p:blipFill>
          <p:spPr>
            <a:xfrm>
              <a:off x="3182348" y="6175405"/>
              <a:ext cx="843176" cy="1668023"/>
            </a:xfrm>
            <a:prstGeom prst="rect">
              <a:avLst/>
            </a:prstGeom>
          </p:spPr>
        </p:pic>
        <p:pic>
          <p:nvPicPr>
            <p:cNvPr id="20" name="Picture 19">
              <a:extLst>
                <a:ext uri="{FF2B5EF4-FFF2-40B4-BE49-F238E27FC236}">
                  <a16:creationId xmlns:a16="http://schemas.microsoft.com/office/drawing/2014/main" id="{1F0A9ABB-39AD-AD42-8A19-06275A28B235}"/>
                </a:ext>
              </a:extLst>
            </p:cNvPr>
            <p:cNvPicPr>
              <a:picLocks noChangeAspect="1"/>
            </p:cNvPicPr>
            <p:nvPr userDrawn="1"/>
          </p:nvPicPr>
          <p:blipFill>
            <a:blip r:embed="rId2">
              <a:alphaModFix/>
            </a:blip>
            <a:stretch>
              <a:fillRect/>
            </a:stretch>
          </p:blipFill>
          <p:spPr>
            <a:xfrm>
              <a:off x="2205154" y="6175405"/>
              <a:ext cx="843176" cy="1668023"/>
            </a:xfrm>
            <a:prstGeom prst="rect">
              <a:avLst/>
            </a:prstGeom>
          </p:spPr>
        </p:pic>
      </p:grpSp>
    </p:spTree>
    <p:extLst>
      <p:ext uri="{BB962C8B-B14F-4D97-AF65-F5344CB8AC3E}">
        <p14:creationId xmlns:p14="http://schemas.microsoft.com/office/powerpoint/2010/main" val="1966075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3D9E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556825B-5EAD-894E-AFC6-230C5E7C3E46}"/>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62717E"/>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Subtitle 2">
            <a:extLst>
              <a:ext uri="{FF2B5EF4-FFF2-40B4-BE49-F238E27FC236}">
                <a16:creationId xmlns:a16="http://schemas.microsoft.com/office/drawing/2014/main" id="{A66AD22B-4875-AD4A-969D-BAF005AAE38E}"/>
              </a:ext>
            </a:extLst>
          </p:cNvPr>
          <p:cNvSpPr txBox="1">
            <a:spLocks/>
          </p:cNvSpPr>
          <p:nvPr userDrawn="1"/>
        </p:nvSpPr>
        <p:spPr>
          <a:xfrm>
            <a:off x="14859000" y="9639300"/>
            <a:ext cx="3200400" cy="533400"/>
          </a:xfrm>
          <a:prstGeom prst="rect">
            <a:avLst/>
          </a:prstGeom>
          <a:ln>
            <a:solidFill>
              <a:srgbClr val="E8EA99"/>
            </a:solidFill>
          </a:ln>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62717E"/>
                </a:solidFill>
                <a:latin typeface="NeueHaasGroteskDisp Pro" panose="020B0504020202020204" pitchFamily="34" charset="77"/>
              </a:rPr>
              <a:t>eki.ee</a:t>
            </a:r>
            <a:endParaRPr lang="en-GB" sz="2400">
              <a:solidFill>
                <a:srgbClr val="62717E"/>
              </a:solidFill>
              <a:latin typeface="NeueHaasGroteskDisp Pro" panose="020B0504020202020204" pitchFamily="34" charset="77"/>
            </a:endParaRPr>
          </a:p>
        </p:txBody>
      </p:sp>
      <p:sp>
        <p:nvSpPr>
          <p:cNvPr id="5" name="Text Placeholder 2">
            <a:extLst>
              <a:ext uri="{FF2B5EF4-FFF2-40B4-BE49-F238E27FC236}">
                <a16:creationId xmlns:a16="http://schemas.microsoft.com/office/drawing/2014/main" id="{874F1255-EE31-3F4B-8B2F-9D40041539CE}"/>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62717E"/>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lide Number Placeholder 8">
            <a:extLst>
              <a:ext uri="{FF2B5EF4-FFF2-40B4-BE49-F238E27FC236}">
                <a16:creationId xmlns:a16="http://schemas.microsoft.com/office/drawing/2014/main" id="{01B36AE6-0417-E142-8D5D-3A1AB4634EDC}"/>
              </a:ext>
            </a:extLst>
          </p:cNvPr>
          <p:cNvSpPr>
            <a:spLocks noGrp="1"/>
          </p:cNvSpPr>
          <p:nvPr>
            <p:ph type="sldNum" sz="quarter" idx="4"/>
          </p:nvPr>
        </p:nvSpPr>
        <p:spPr>
          <a:xfrm>
            <a:off x="228600" y="9639300"/>
            <a:ext cx="1447800" cy="461665"/>
          </a:xfrm>
          <a:prstGeom prst="rect">
            <a:avLst/>
          </a:prstGeom>
          <a:noFill/>
          <a:ln>
            <a:solidFill>
              <a:srgbClr val="E8EA99"/>
            </a:solidFill>
          </a:ln>
        </p:spPr>
        <p:txBody>
          <a:bodyPr wrap="square" rtlCol="0">
            <a:spAutoFit/>
          </a:bodyPr>
          <a:lstStyle>
            <a:lvl1pPr>
              <a:defRPr lang="uk-UA" sz="2400" b="0" smtClean="0">
                <a:solidFill>
                  <a:srgbClr val="62717E"/>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7" name="Straight Connector 6">
            <a:extLst>
              <a:ext uri="{FF2B5EF4-FFF2-40B4-BE49-F238E27FC236}">
                <a16:creationId xmlns:a16="http://schemas.microsoft.com/office/drawing/2014/main" id="{37EBA8AE-8FFB-B146-B5E2-923AA852CD5F}"/>
              </a:ext>
            </a:extLst>
          </p:cNvPr>
          <p:cNvCxnSpPr>
            <a:cxnSpLocks/>
          </p:cNvCxnSpPr>
          <p:nvPr userDrawn="1"/>
        </p:nvCxnSpPr>
        <p:spPr>
          <a:xfrm>
            <a:off x="304800" y="9486900"/>
            <a:ext cx="17678400" cy="0"/>
          </a:xfrm>
          <a:prstGeom prst="line">
            <a:avLst/>
          </a:prstGeom>
          <a:ln w="12700">
            <a:solidFill>
              <a:srgbClr val="5A6874"/>
            </a:solidFill>
            <a:headEnd type="none"/>
            <a:tailEnd type="non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3233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ITEL-mustrig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22471-F7C1-2743-B493-0AFCCED8ED33}"/>
              </a:ext>
            </a:extLst>
          </p:cNvPr>
          <p:cNvPicPr>
            <a:picLocks noChangeAspect="1"/>
          </p:cNvPicPr>
          <p:nvPr userDrawn="1"/>
        </p:nvPicPr>
        <p:blipFill rotWithShape="1">
          <a:blip r:embed="rId2"/>
          <a:srcRect l="7996" t="9198" r="1"/>
          <a:stretch/>
        </p:blipFill>
        <p:spPr>
          <a:xfrm>
            <a:off x="204537" y="114300"/>
            <a:ext cx="16762185" cy="9338788"/>
          </a:xfrm>
          <a:prstGeom prst="rect">
            <a:avLst/>
          </a:prstGeom>
        </p:spPr>
      </p:pic>
      <p:sp>
        <p:nvSpPr>
          <p:cNvPr id="11" name="Title 1">
            <a:extLst>
              <a:ext uri="{FF2B5EF4-FFF2-40B4-BE49-F238E27FC236}">
                <a16:creationId xmlns:a16="http://schemas.microsoft.com/office/drawing/2014/main" id="{20EE806D-472C-604C-B919-5E2E93F1777E}"/>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0A3349"/>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2" name="Subtitle 2">
            <a:extLst>
              <a:ext uri="{FF2B5EF4-FFF2-40B4-BE49-F238E27FC236}">
                <a16:creationId xmlns:a16="http://schemas.microsoft.com/office/drawing/2014/main" id="{4BA39523-340B-724C-995C-ED5EDF1EB472}"/>
              </a:ext>
            </a:extLst>
          </p:cNvPr>
          <p:cNvSpPr>
            <a:spLocks noGrp="1"/>
          </p:cNvSpPr>
          <p:nvPr>
            <p:ph type="subTitle" idx="1"/>
          </p:nvPr>
        </p:nvSpPr>
        <p:spPr>
          <a:xfrm>
            <a:off x="1600200" y="6447435"/>
            <a:ext cx="9067800" cy="1517470"/>
          </a:xfrm>
          <a:prstGeom prst="rect">
            <a:avLst/>
          </a:prstGeom>
        </p:spPr>
        <p:txBody>
          <a:bodyPr/>
          <a:lstStyle>
            <a:lvl1pPr marL="0" indent="0" algn="l">
              <a:buNone/>
              <a:defRPr sz="4800" b="0" i="0">
                <a:solidFill>
                  <a:srgbClr val="0A3349"/>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13" name="Subtitle 2">
            <a:extLst>
              <a:ext uri="{FF2B5EF4-FFF2-40B4-BE49-F238E27FC236}">
                <a16:creationId xmlns:a16="http://schemas.microsoft.com/office/drawing/2014/main" id="{21076697-CBAE-774F-9AD9-46886B6A168B}"/>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0A3349"/>
                </a:solidFill>
              </a:rPr>
              <a:t>01.01.2022</a:t>
            </a:r>
          </a:p>
        </p:txBody>
      </p:sp>
      <p:sp>
        <p:nvSpPr>
          <p:cNvPr id="14" name="Subtitle 2">
            <a:extLst>
              <a:ext uri="{FF2B5EF4-FFF2-40B4-BE49-F238E27FC236}">
                <a16:creationId xmlns:a16="http://schemas.microsoft.com/office/drawing/2014/main" id="{DD4AEB47-DF47-E642-A7D2-7C7D560477DA}"/>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rPr>
              <a:t>eki.ee</a:t>
            </a:r>
            <a:endParaRPr lang="en-GB" sz="2400">
              <a:solidFill>
                <a:srgbClr val="0A3349"/>
              </a:solidFill>
            </a:endParaRPr>
          </a:p>
        </p:txBody>
      </p:sp>
      <p:pic>
        <p:nvPicPr>
          <p:cNvPr id="15" name="Picture 14">
            <a:extLst>
              <a:ext uri="{FF2B5EF4-FFF2-40B4-BE49-F238E27FC236}">
                <a16:creationId xmlns:a16="http://schemas.microsoft.com/office/drawing/2014/main" id="{1F18D249-A1DA-BC42-B1F9-386B628AC2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16" name="Text Placeholder 15">
            <a:extLst>
              <a:ext uri="{FF2B5EF4-FFF2-40B4-BE49-F238E27FC236}">
                <a16:creationId xmlns:a16="http://schemas.microsoft.com/office/drawing/2014/main" id="{3F54CDB7-99A8-7041-BBC6-F874EAA49CE8}"/>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rgbClr val="0A3349"/>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Tree>
    <p:extLst>
      <p:ext uri="{BB962C8B-B14F-4D97-AF65-F5344CB8AC3E}">
        <p14:creationId xmlns:p14="http://schemas.microsoft.com/office/powerpoint/2010/main" val="1416027660"/>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62717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C115EB7-51EA-FC43-8EE2-E66C34F84201}"/>
              </a:ext>
            </a:extLst>
          </p:cNvPr>
          <p:cNvSpPr>
            <a:spLocks noGrp="1"/>
          </p:cNvSpPr>
          <p:nvPr>
            <p:ph type="ctrTitle"/>
          </p:nvPr>
        </p:nvSpPr>
        <p:spPr>
          <a:xfrm>
            <a:off x="1600200" y="2324101"/>
            <a:ext cx="14859000" cy="2514599"/>
          </a:xfrm>
          <a:prstGeom prst="rect">
            <a:avLst/>
          </a:prstGeom>
        </p:spPr>
        <p:txBody>
          <a:bodyPr anchor="b"/>
          <a:lstStyle>
            <a:lvl1pPr algn="l">
              <a:defRPr sz="7200" b="0" i="0">
                <a:solidFill>
                  <a:srgbClr val="D3D9E1"/>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4" name="Subtitle 2">
            <a:extLst>
              <a:ext uri="{FF2B5EF4-FFF2-40B4-BE49-F238E27FC236}">
                <a16:creationId xmlns:a16="http://schemas.microsoft.com/office/drawing/2014/main" id="{18188DC0-E515-4348-B400-1BA387A5DEE8}"/>
              </a:ext>
            </a:extLst>
          </p:cNvPr>
          <p:cNvSpPr txBox="1">
            <a:spLocks/>
          </p:cNvSpPr>
          <p:nvPr userDrawn="1"/>
        </p:nvSpPr>
        <p:spPr>
          <a:xfrm>
            <a:off x="14859000" y="9639300"/>
            <a:ext cx="3200400" cy="533400"/>
          </a:xfrm>
          <a:prstGeom prst="rect">
            <a:avLst/>
          </a:prstGeom>
          <a:ln>
            <a:noFill/>
          </a:ln>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D3D9E1"/>
                </a:solidFill>
                <a:latin typeface="NeueHaasGroteskDisp Pro" panose="020B0504020202020204" pitchFamily="34" charset="77"/>
              </a:rPr>
              <a:t>eki.ee</a:t>
            </a:r>
            <a:endParaRPr lang="en-GB" sz="2400">
              <a:solidFill>
                <a:srgbClr val="D3D9E1"/>
              </a:solidFill>
              <a:latin typeface="NeueHaasGroteskDisp Pro" panose="020B0504020202020204" pitchFamily="34" charset="77"/>
            </a:endParaRPr>
          </a:p>
        </p:txBody>
      </p:sp>
      <p:sp>
        <p:nvSpPr>
          <p:cNvPr id="5" name="Text Placeholder 2">
            <a:extLst>
              <a:ext uri="{FF2B5EF4-FFF2-40B4-BE49-F238E27FC236}">
                <a16:creationId xmlns:a16="http://schemas.microsoft.com/office/drawing/2014/main" id="{DD951272-2D77-0640-B33E-BBDCEB68F3DD}"/>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D3D9E1"/>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6" name="Slide Number Placeholder 8">
            <a:extLst>
              <a:ext uri="{FF2B5EF4-FFF2-40B4-BE49-F238E27FC236}">
                <a16:creationId xmlns:a16="http://schemas.microsoft.com/office/drawing/2014/main" id="{08F81225-822D-1D4D-BAC6-DE9B58135FC4}"/>
              </a:ext>
            </a:extLst>
          </p:cNvPr>
          <p:cNvSpPr>
            <a:spLocks noGrp="1"/>
          </p:cNvSpPr>
          <p:nvPr>
            <p:ph type="sldNum" sz="quarter" idx="4"/>
          </p:nvPr>
        </p:nvSpPr>
        <p:spPr>
          <a:xfrm>
            <a:off x="228600" y="9639300"/>
            <a:ext cx="1447800" cy="461665"/>
          </a:xfrm>
          <a:prstGeom prst="rect">
            <a:avLst/>
          </a:prstGeom>
          <a:noFill/>
          <a:ln>
            <a:noFill/>
          </a:ln>
        </p:spPr>
        <p:txBody>
          <a:bodyPr wrap="square" rtlCol="0">
            <a:spAutoFit/>
          </a:bodyPr>
          <a:lstStyle>
            <a:lvl1pPr>
              <a:defRPr lang="uk-UA" sz="2400" b="0" smtClean="0">
                <a:solidFill>
                  <a:srgbClr val="D3D9E1"/>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cxnSp>
        <p:nvCxnSpPr>
          <p:cNvPr id="7" name="Straight Connector 6">
            <a:extLst>
              <a:ext uri="{FF2B5EF4-FFF2-40B4-BE49-F238E27FC236}">
                <a16:creationId xmlns:a16="http://schemas.microsoft.com/office/drawing/2014/main" id="{EC12CE20-1C3A-204D-9C51-10AD1C0EBB74}"/>
              </a:ext>
            </a:extLst>
          </p:cNvPr>
          <p:cNvCxnSpPr>
            <a:cxnSpLocks/>
          </p:cNvCxnSpPr>
          <p:nvPr userDrawn="1"/>
        </p:nvCxnSpPr>
        <p:spPr>
          <a:xfrm>
            <a:off x="304800" y="9486900"/>
            <a:ext cx="17678400" cy="0"/>
          </a:xfrm>
          <a:prstGeom prst="line">
            <a:avLst/>
          </a:prstGeom>
          <a:ln w="12700">
            <a:solidFill>
              <a:srgbClr val="D3D9E1"/>
            </a:solidFill>
            <a:headEnd type="none"/>
            <a:tailEnd type="none"/>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B3FB9FB8-FB8F-9C45-82A8-DB9D0F0DF737}"/>
              </a:ext>
            </a:extLst>
          </p:cNvPr>
          <p:cNvPicPr>
            <a:picLocks noChangeAspect="1"/>
          </p:cNvPicPr>
          <p:nvPr userDrawn="1"/>
        </p:nvPicPr>
        <p:blipFill>
          <a:blip r:embed="rId2">
            <a:alphaModFix/>
            <a:duotone>
              <a:prstClr val="black"/>
              <a:srgbClr val="D3D9E1">
                <a:tint val="45000"/>
                <a:satMod val="400000"/>
              </a:srgbClr>
            </a:duotone>
          </a:blip>
          <a:stretch>
            <a:fillRect/>
          </a:stretch>
        </p:blipFill>
        <p:spPr>
          <a:xfrm>
            <a:off x="1745238" y="419100"/>
            <a:ext cx="1078523" cy="2133600"/>
          </a:xfrm>
          <a:prstGeom prst="rect">
            <a:avLst/>
          </a:prstGeom>
        </p:spPr>
      </p:pic>
      <p:pic>
        <p:nvPicPr>
          <p:cNvPr id="9" name="Picture 8">
            <a:extLst>
              <a:ext uri="{FF2B5EF4-FFF2-40B4-BE49-F238E27FC236}">
                <a16:creationId xmlns:a16="http://schemas.microsoft.com/office/drawing/2014/main" id="{2E22746B-D342-C94E-AAFF-B729131E8CA0}"/>
              </a:ext>
            </a:extLst>
          </p:cNvPr>
          <p:cNvPicPr>
            <a:picLocks noChangeAspect="1"/>
          </p:cNvPicPr>
          <p:nvPr userDrawn="1"/>
        </p:nvPicPr>
        <p:blipFill>
          <a:blip r:embed="rId2">
            <a:alphaModFix/>
            <a:duotone>
              <a:prstClr val="black"/>
              <a:srgbClr val="D3D9E1">
                <a:tint val="45000"/>
                <a:satMod val="400000"/>
              </a:srgbClr>
            </a:duotone>
          </a:blip>
          <a:stretch>
            <a:fillRect/>
          </a:stretch>
        </p:blipFill>
        <p:spPr>
          <a:xfrm>
            <a:off x="521677" y="419100"/>
            <a:ext cx="1078523" cy="2133600"/>
          </a:xfrm>
          <a:prstGeom prst="rect">
            <a:avLst/>
          </a:prstGeom>
        </p:spPr>
      </p:pic>
    </p:spTree>
    <p:extLst>
      <p:ext uri="{BB962C8B-B14F-4D97-AF65-F5344CB8AC3E}">
        <p14:creationId xmlns:p14="http://schemas.microsoft.com/office/powerpoint/2010/main" val="56333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0001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15472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9427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34666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7523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6269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5974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87437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2535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EL-tume taust">
    <p:bg>
      <p:bgPr>
        <a:solidFill>
          <a:srgbClr val="0A3349"/>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52F32B-009B-DA45-9A2F-EF9E89ED1B85}"/>
              </a:ext>
            </a:extLst>
          </p:cNvPr>
          <p:cNvSpPr>
            <a:spLocks noGrp="1"/>
          </p:cNvSpPr>
          <p:nvPr>
            <p:ph type="ctrTitle"/>
          </p:nvPr>
        </p:nvSpPr>
        <p:spPr>
          <a:xfrm>
            <a:off x="1600200" y="2324100"/>
            <a:ext cx="13106400" cy="3469125"/>
          </a:xfrm>
          <a:prstGeom prst="rect">
            <a:avLst/>
          </a:prstGeom>
        </p:spPr>
        <p:txBody>
          <a:bodyPr anchor="b"/>
          <a:lstStyle>
            <a:lvl1pPr algn="l">
              <a:defRPr sz="11200" b="0" i="0">
                <a:solidFill>
                  <a:srgbClr val="D6E4F0"/>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8" name="Subtitle 2">
            <a:extLst>
              <a:ext uri="{FF2B5EF4-FFF2-40B4-BE49-F238E27FC236}">
                <a16:creationId xmlns:a16="http://schemas.microsoft.com/office/drawing/2014/main" id="{E7C596B7-E44B-6245-ABB7-4600B4F79271}"/>
              </a:ext>
            </a:extLst>
          </p:cNvPr>
          <p:cNvSpPr>
            <a:spLocks noGrp="1"/>
          </p:cNvSpPr>
          <p:nvPr>
            <p:ph type="subTitle" idx="1"/>
          </p:nvPr>
        </p:nvSpPr>
        <p:spPr>
          <a:xfrm>
            <a:off x="1600200" y="6447435"/>
            <a:ext cx="9067800" cy="1517470"/>
          </a:xfrm>
          <a:prstGeom prst="rect">
            <a:avLst/>
          </a:prstGeom>
        </p:spPr>
        <p:txBody>
          <a:bodyPr/>
          <a:lstStyle>
            <a:lvl1pPr marL="0" indent="0" algn="l">
              <a:buNone/>
              <a:defRPr sz="4800" b="0" i="0">
                <a:solidFill>
                  <a:srgbClr val="D6E4F0"/>
                </a:solidFill>
                <a:latin typeface="NeueHaasGroteskDisp Pro" panose="020B0504020202020204" pitchFamily="34"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a:p>
        </p:txBody>
      </p:sp>
      <p:sp>
        <p:nvSpPr>
          <p:cNvPr id="9" name="Subtitle 2">
            <a:extLst>
              <a:ext uri="{FF2B5EF4-FFF2-40B4-BE49-F238E27FC236}">
                <a16:creationId xmlns:a16="http://schemas.microsoft.com/office/drawing/2014/main" id="{18C86C3A-5FC8-CB43-BDB9-7627CA48B85D}"/>
              </a:ext>
            </a:extLst>
          </p:cNvPr>
          <p:cNvSpPr txBox="1">
            <a:spLocks/>
          </p:cNvSpPr>
          <p:nvPr userDrawn="1"/>
        </p:nvSpPr>
        <p:spPr>
          <a:xfrm>
            <a:off x="228600" y="9639300"/>
            <a:ext cx="19812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r>
              <a:rPr lang="en-GB" sz="2400">
                <a:solidFill>
                  <a:srgbClr val="D6E4F0"/>
                </a:solidFill>
                <a:latin typeface="NeueHaasGroteskDisp Pro" panose="020B0504020202020204" pitchFamily="34" charset="77"/>
              </a:rPr>
              <a:t>01.01.2022</a:t>
            </a:r>
          </a:p>
        </p:txBody>
      </p:sp>
      <p:sp>
        <p:nvSpPr>
          <p:cNvPr id="10" name="Subtitle 2">
            <a:extLst>
              <a:ext uri="{FF2B5EF4-FFF2-40B4-BE49-F238E27FC236}">
                <a16:creationId xmlns:a16="http://schemas.microsoft.com/office/drawing/2014/main" id="{24EE4676-A9D6-6D4C-8DD5-3D237569A995}"/>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D6E4F0"/>
                </a:solidFill>
                <a:latin typeface="NeueHaasGroteskDisp Pro" panose="020B0504020202020204" pitchFamily="34" charset="77"/>
              </a:rPr>
              <a:t>eki.ee</a:t>
            </a:r>
            <a:endParaRPr lang="en-GB" sz="2400">
              <a:solidFill>
                <a:srgbClr val="D6E4F0"/>
              </a:solidFill>
              <a:latin typeface="NeueHaasGroteskDisp Pro" panose="020B0504020202020204" pitchFamily="34" charset="77"/>
            </a:endParaRPr>
          </a:p>
        </p:txBody>
      </p:sp>
      <p:cxnSp>
        <p:nvCxnSpPr>
          <p:cNvPr id="13" name="Straight Connector 12">
            <a:extLst>
              <a:ext uri="{FF2B5EF4-FFF2-40B4-BE49-F238E27FC236}">
                <a16:creationId xmlns:a16="http://schemas.microsoft.com/office/drawing/2014/main" id="{D2EC6318-CE36-0744-8B69-3A5D29C83F7B}"/>
              </a:ext>
            </a:extLst>
          </p:cNvPr>
          <p:cNvCxnSpPr>
            <a:cxnSpLocks/>
          </p:cNvCxnSpPr>
          <p:nvPr userDrawn="1"/>
        </p:nvCxnSpPr>
        <p:spPr>
          <a:xfrm>
            <a:off x="304800" y="9486900"/>
            <a:ext cx="17678400" cy="0"/>
          </a:xfrm>
          <a:prstGeom prst="line">
            <a:avLst/>
          </a:prstGeom>
          <a:ln w="12700">
            <a:solidFill>
              <a:srgbClr val="D6E4F0"/>
            </a:solidFill>
            <a:headEnd type="none"/>
            <a:tailEnd type="none"/>
          </a:ln>
        </p:spPr>
        <p:style>
          <a:lnRef idx="1">
            <a:schemeClr val="dk1"/>
          </a:lnRef>
          <a:fillRef idx="0">
            <a:schemeClr val="dk1"/>
          </a:fillRef>
          <a:effectRef idx="0">
            <a:schemeClr val="dk1"/>
          </a:effectRef>
          <a:fontRef idx="minor">
            <a:schemeClr val="tx1"/>
          </a:fontRef>
        </p:style>
      </p:cxnSp>
      <p:sp>
        <p:nvSpPr>
          <p:cNvPr id="14" name="Text Placeholder 15">
            <a:extLst>
              <a:ext uri="{FF2B5EF4-FFF2-40B4-BE49-F238E27FC236}">
                <a16:creationId xmlns:a16="http://schemas.microsoft.com/office/drawing/2014/main" id="{D3606C71-E5DD-CC4F-ABAD-840CA6A50AF9}"/>
              </a:ext>
            </a:extLst>
          </p:cNvPr>
          <p:cNvSpPr>
            <a:spLocks noGrp="1"/>
          </p:cNvSpPr>
          <p:nvPr>
            <p:ph type="body" sz="quarter" idx="10"/>
          </p:nvPr>
        </p:nvSpPr>
        <p:spPr>
          <a:xfrm>
            <a:off x="1600200" y="8420100"/>
            <a:ext cx="8382000" cy="914400"/>
          </a:xfrm>
          <a:prstGeom prst="rect">
            <a:avLst/>
          </a:prstGeom>
        </p:spPr>
        <p:txBody>
          <a:bodyPr/>
          <a:lstStyle>
            <a:lvl1pPr marL="0" indent="0">
              <a:buNone/>
              <a:defRPr sz="2000">
                <a:solidFill>
                  <a:srgbClr val="D3D9E1"/>
                </a:solidFill>
                <a:latin typeface="NeueHaasGroteskText Pro" panose="020B0504020202020204" pitchFamily="34" charset="77"/>
              </a:defRPr>
            </a:lvl1pPr>
            <a:lvl2pPr marL="685800" indent="0">
              <a:buNone/>
              <a:defRPr sz="2000">
                <a:solidFill>
                  <a:srgbClr val="0A3349"/>
                </a:solidFill>
                <a:latin typeface="NeueHaasGroteskText Pro" panose="020B0504020202020204" pitchFamily="34" charset="77"/>
              </a:defRPr>
            </a:lvl2pPr>
            <a:lvl3pPr>
              <a:defRPr sz="2000">
                <a:solidFill>
                  <a:srgbClr val="0A3349"/>
                </a:solidFill>
                <a:latin typeface="NeueHaasGroteskText Pro" panose="020B0504020202020204" pitchFamily="34" charset="77"/>
              </a:defRPr>
            </a:lvl3pPr>
            <a:lvl4pPr>
              <a:defRPr sz="2000">
                <a:solidFill>
                  <a:srgbClr val="0A3349"/>
                </a:solidFill>
                <a:latin typeface="NeueHaasGroteskText Pro" panose="020B0504020202020204" pitchFamily="34" charset="77"/>
              </a:defRPr>
            </a:lvl4pPr>
            <a:lvl5pPr>
              <a:defRPr sz="2000">
                <a:solidFill>
                  <a:srgbClr val="0A3349"/>
                </a:solidFill>
                <a:latin typeface="NeueHaasGroteskText Pro" panose="020B0504020202020204" pitchFamily="34" charset="77"/>
              </a:defRPr>
            </a:lvl5pPr>
          </a:lstStyle>
          <a:p>
            <a:pPr lvl="0"/>
            <a:r>
              <a:rPr lang="en-GB"/>
              <a:t>Click to edit Master text styles</a:t>
            </a:r>
          </a:p>
        </p:txBody>
      </p:sp>
      <p:sp>
        <p:nvSpPr>
          <p:cNvPr id="15" name="Text Placeholder 2">
            <a:extLst>
              <a:ext uri="{FF2B5EF4-FFF2-40B4-BE49-F238E27FC236}">
                <a16:creationId xmlns:a16="http://schemas.microsoft.com/office/drawing/2014/main" id="{2B80A517-877B-BB42-A774-9FD450382DB1}"/>
              </a:ext>
            </a:extLst>
          </p:cNvPr>
          <p:cNvSpPr>
            <a:spLocks noGrp="1"/>
          </p:cNvSpPr>
          <p:nvPr>
            <p:ph type="body" sz="quarter" idx="11" hasCustomPrompt="1"/>
          </p:nvPr>
        </p:nvSpPr>
        <p:spPr>
          <a:xfrm>
            <a:off x="3048000" y="342900"/>
            <a:ext cx="10972800" cy="1143000"/>
          </a:xfrm>
          <a:prstGeom prst="rect">
            <a:avLst/>
          </a:prstGeom>
        </p:spPr>
        <p:txBody>
          <a:bodyPr/>
          <a:lstStyle>
            <a:lvl1pPr marL="0" indent="0">
              <a:buNone/>
              <a:defRPr sz="6000" b="0" i="0" spc="600">
                <a:solidFill>
                  <a:srgbClr val="D6E4F0"/>
                </a:solidFill>
                <a:latin typeface="NeueHaasGroteskDisp Pro" panose="020B0504020202020204" pitchFamily="34" charset="77"/>
                <a:cs typeface="Arial Narrow" panose="020B0604020202020204" pitchFamily="34" charset="0"/>
              </a:defRPr>
            </a:lvl1pPr>
            <a:lvl2pPr marL="685800" indent="0">
              <a:buNone/>
              <a:defRPr/>
            </a:lvl2pPr>
          </a:lstStyle>
          <a:p>
            <a:pPr lvl="0"/>
            <a:r>
              <a:rPr lang="en-GB"/>
              <a:t>CLICK TO EDIT MASTER TEXT STYLES</a:t>
            </a:r>
          </a:p>
        </p:txBody>
      </p:sp>
      <p:pic>
        <p:nvPicPr>
          <p:cNvPr id="18" name="Picture 17">
            <a:extLst>
              <a:ext uri="{FF2B5EF4-FFF2-40B4-BE49-F238E27FC236}">
                <a16:creationId xmlns:a16="http://schemas.microsoft.com/office/drawing/2014/main" id="{4316FAA0-CB91-CC4E-AEFE-8617F29E5B60}"/>
              </a:ext>
            </a:extLst>
          </p:cNvPr>
          <p:cNvPicPr>
            <a:picLocks noChangeAspect="1"/>
          </p:cNvPicPr>
          <p:nvPr userDrawn="1"/>
        </p:nvPicPr>
        <p:blipFill>
          <a:blip r:embed="rId2">
            <a:duotone>
              <a:prstClr val="black"/>
              <a:srgbClr val="D3D9E1">
                <a:tint val="45000"/>
                <a:satMod val="400000"/>
              </a:srgbClr>
            </a:duotone>
          </a:blip>
          <a:stretch>
            <a:fillRect/>
          </a:stretch>
        </p:blipFill>
        <p:spPr>
          <a:xfrm>
            <a:off x="15925800" y="306016"/>
            <a:ext cx="1981200" cy="817356"/>
          </a:xfrm>
          <a:prstGeom prst="rect">
            <a:avLst/>
          </a:prstGeom>
        </p:spPr>
      </p:pic>
    </p:spTree>
    <p:extLst>
      <p:ext uri="{BB962C8B-B14F-4D97-AF65-F5344CB8AC3E}">
        <p14:creationId xmlns:p14="http://schemas.microsoft.com/office/powerpoint/2010/main" val="3610617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7603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881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TSITAAT-hele taust">
    <p:spTree>
      <p:nvGrpSpPr>
        <p:cNvPr id="1" name=""/>
        <p:cNvGrpSpPr/>
        <p:nvPr/>
      </p:nvGrpSpPr>
      <p:grpSpPr>
        <a:xfrm>
          <a:off x="0" y="0"/>
          <a:ext cx="0" cy="0"/>
          <a:chOff x="0" y="0"/>
          <a:chExt cx="0" cy="0"/>
        </a:xfrm>
      </p:grpSpPr>
      <p:sp>
        <p:nvSpPr>
          <p:cNvPr id="17" name="Slide Number Placeholder 8">
            <a:extLst>
              <a:ext uri="{FF2B5EF4-FFF2-40B4-BE49-F238E27FC236}">
                <a16:creationId xmlns:a16="http://schemas.microsoft.com/office/drawing/2014/main" id="{090C6714-7BA1-A04E-BA08-E2629E617C12}"/>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3592400" y="1023883"/>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stretch>
              <a:fillRect/>
            </a:stretch>
          </p:blipFill>
          <p:spPr>
            <a:xfrm>
              <a:off x="9514840" y="4565650"/>
              <a:ext cx="584200" cy="1155700"/>
            </a:xfrm>
            <a:prstGeom prst="rect">
              <a:avLst/>
            </a:prstGeom>
          </p:spPr>
        </p:pic>
      </p:grpSp>
      <p:sp>
        <p:nvSpPr>
          <p:cNvPr id="13" name="Subtitle 2">
            <a:extLst>
              <a:ext uri="{FF2B5EF4-FFF2-40B4-BE49-F238E27FC236}">
                <a16:creationId xmlns:a16="http://schemas.microsoft.com/office/drawing/2014/main" id="{71AAF750-6A95-8244-9EE6-1948DDD37F1D}"/>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cxnSp>
        <p:nvCxnSpPr>
          <p:cNvPr id="14" name="Straight Connector 13">
            <a:extLst>
              <a:ext uri="{FF2B5EF4-FFF2-40B4-BE49-F238E27FC236}">
                <a16:creationId xmlns:a16="http://schemas.microsoft.com/office/drawing/2014/main" id="{2E15AC8A-968A-8A4C-8E63-B8D277BB2F3F}"/>
              </a:ext>
            </a:extLst>
          </p:cNvPr>
          <p:cNvCxnSpPr>
            <a:cxnSpLocks/>
          </p:cNvCxnSpPr>
          <p:nvPr userDrawn="1"/>
        </p:nvCxnSpPr>
        <p:spPr>
          <a:xfrm>
            <a:off x="304800" y="9486900"/>
            <a:ext cx="176784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sp>
        <p:nvSpPr>
          <p:cNvPr id="15" name="Text Placeholder 14">
            <a:extLst>
              <a:ext uri="{FF2B5EF4-FFF2-40B4-BE49-F238E27FC236}">
                <a16:creationId xmlns:a16="http://schemas.microsoft.com/office/drawing/2014/main" id="{5506EC9E-B6EB-2B40-91BA-6405F5758EDF}"/>
              </a:ext>
            </a:extLst>
          </p:cNvPr>
          <p:cNvSpPr>
            <a:spLocks noGrp="1"/>
          </p:cNvSpPr>
          <p:nvPr>
            <p:ph type="body" sz="quarter" idx="10"/>
          </p:nvPr>
        </p:nvSpPr>
        <p:spPr>
          <a:xfrm>
            <a:off x="4267200" y="1943108"/>
            <a:ext cx="9211554" cy="5181588"/>
          </a:xfrm>
          <a:prstGeom prst="rect">
            <a:avLst/>
          </a:prstGeom>
        </p:spPr>
        <p:txBody>
          <a:bodyPr anchor="ctr"/>
          <a:lstStyle>
            <a:lvl1pPr marL="0" indent="0" algn="ctr">
              <a:buNone/>
              <a:defRPr sz="7200">
                <a:solidFill>
                  <a:srgbClr val="E296C1"/>
                </a:solidFill>
                <a:latin typeface="NeueHaasGroteskText Pro" panose="020B0504020202020204" pitchFamily="34" charset="77"/>
              </a:defRPr>
            </a:lvl1pPr>
          </a:lstStyle>
          <a:p>
            <a:pPr lvl="0"/>
            <a:r>
              <a:rPr lang="en-GB"/>
              <a:t>Click to edit Master text styles</a:t>
            </a:r>
          </a:p>
        </p:txBody>
      </p:sp>
    </p:spTree>
    <p:extLst>
      <p:ext uri="{BB962C8B-B14F-4D97-AF65-F5344CB8AC3E}">
        <p14:creationId xmlns:p14="http://schemas.microsoft.com/office/powerpoint/2010/main" val="419086111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57946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3420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753908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4553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45213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9116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932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SITAAT-hele taust">
    <p:spTree>
      <p:nvGrpSpPr>
        <p:cNvPr id="1" name=""/>
        <p:cNvGrpSpPr/>
        <p:nvPr/>
      </p:nvGrpSpPr>
      <p:grpSpPr>
        <a:xfrm>
          <a:off x="0" y="0"/>
          <a:ext cx="0" cy="0"/>
          <a:chOff x="0" y="0"/>
          <a:chExt cx="0" cy="0"/>
        </a:xfrm>
      </p:grpSpPr>
      <p:sp>
        <p:nvSpPr>
          <p:cNvPr id="17" name="Slide Number Placeholder 8">
            <a:extLst>
              <a:ext uri="{FF2B5EF4-FFF2-40B4-BE49-F238E27FC236}">
                <a16:creationId xmlns:a16="http://schemas.microsoft.com/office/drawing/2014/main" id="{090C6714-7BA1-A04E-BA08-E2629E617C12}"/>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3592400" y="1023883"/>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stretch>
              <a:fillRect/>
            </a:stretch>
          </p:blipFill>
          <p:spPr>
            <a:xfrm>
              <a:off x="9514840" y="4565650"/>
              <a:ext cx="584200" cy="1155700"/>
            </a:xfrm>
            <a:prstGeom prst="rect">
              <a:avLst/>
            </a:prstGeom>
          </p:spPr>
        </p:pic>
      </p:grpSp>
      <p:sp>
        <p:nvSpPr>
          <p:cNvPr id="13" name="Subtitle 2">
            <a:extLst>
              <a:ext uri="{FF2B5EF4-FFF2-40B4-BE49-F238E27FC236}">
                <a16:creationId xmlns:a16="http://schemas.microsoft.com/office/drawing/2014/main" id="{71AAF750-6A95-8244-9EE6-1948DDD37F1D}"/>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cxnSp>
        <p:nvCxnSpPr>
          <p:cNvPr id="14" name="Straight Connector 13">
            <a:extLst>
              <a:ext uri="{FF2B5EF4-FFF2-40B4-BE49-F238E27FC236}">
                <a16:creationId xmlns:a16="http://schemas.microsoft.com/office/drawing/2014/main" id="{2E15AC8A-968A-8A4C-8E63-B8D277BB2F3F}"/>
              </a:ext>
            </a:extLst>
          </p:cNvPr>
          <p:cNvCxnSpPr>
            <a:cxnSpLocks/>
          </p:cNvCxnSpPr>
          <p:nvPr userDrawn="1"/>
        </p:nvCxnSpPr>
        <p:spPr>
          <a:xfrm>
            <a:off x="304800" y="9486900"/>
            <a:ext cx="176784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sp>
        <p:nvSpPr>
          <p:cNvPr id="15" name="Text Placeholder 14">
            <a:extLst>
              <a:ext uri="{FF2B5EF4-FFF2-40B4-BE49-F238E27FC236}">
                <a16:creationId xmlns:a16="http://schemas.microsoft.com/office/drawing/2014/main" id="{5506EC9E-B6EB-2B40-91BA-6405F5758EDF}"/>
              </a:ext>
            </a:extLst>
          </p:cNvPr>
          <p:cNvSpPr>
            <a:spLocks noGrp="1"/>
          </p:cNvSpPr>
          <p:nvPr>
            <p:ph type="body" sz="quarter" idx="10"/>
          </p:nvPr>
        </p:nvSpPr>
        <p:spPr>
          <a:xfrm>
            <a:off x="4267200" y="1943108"/>
            <a:ext cx="9211554" cy="5181588"/>
          </a:xfrm>
          <a:prstGeom prst="rect">
            <a:avLst/>
          </a:prstGeom>
        </p:spPr>
        <p:txBody>
          <a:bodyPr anchor="ctr"/>
          <a:lstStyle>
            <a:lvl1pPr marL="0" indent="0" algn="ctr">
              <a:buNone/>
              <a:defRPr sz="7200">
                <a:solidFill>
                  <a:srgbClr val="E296C1"/>
                </a:solidFill>
                <a:latin typeface="NeueHaasGroteskText Pro" panose="020B0504020202020204" pitchFamily="34" charset="77"/>
              </a:defRPr>
            </a:lvl1pPr>
          </a:lstStyle>
          <a:p>
            <a:pPr lvl="0"/>
            <a:r>
              <a:rPr lang="en-GB"/>
              <a:t>Click to edit Master text styles</a:t>
            </a:r>
          </a:p>
        </p:txBody>
      </p:sp>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5702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3567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62013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0477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TSITAAT-hele taust">
    <p:spTree>
      <p:nvGrpSpPr>
        <p:cNvPr id="1" name=""/>
        <p:cNvGrpSpPr/>
        <p:nvPr/>
      </p:nvGrpSpPr>
      <p:grpSpPr>
        <a:xfrm>
          <a:off x="0" y="0"/>
          <a:ext cx="0" cy="0"/>
          <a:chOff x="0" y="0"/>
          <a:chExt cx="0" cy="0"/>
        </a:xfrm>
      </p:grpSpPr>
      <p:sp>
        <p:nvSpPr>
          <p:cNvPr id="17" name="Slide Number Placeholder 8">
            <a:extLst>
              <a:ext uri="{FF2B5EF4-FFF2-40B4-BE49-F238E27FC236}">
                <a16:creationId xmlns:a16="http://schemas.microsoft.com/office/drawing/2014/main" id="{090C6714-7BA1-A04E-BA08-E2629E617C12}"/>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3592400" y="1023883"/>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stretch>
              <a:fillRect/>
            </a:stretch>
          </p:blipFill>
          <p:spPr>
            <a:xfrm>
              <a:off x="9514840" y="4565650"/>
              <a:ext cx="584200" cy="1155700"/>
            </a:xfrm>
            <a:prstGeom prst="rect">
              <a:avLst/>
            </a:prstGeom>
          </p:spPr>
        </p:pic>
      </p:grpSp>
      <p:sp>
        <p:nvSpPr>
          <p:cNvPr id="13" name="Subtitle 2">
            <a:extLst>
              <a:ext uri="{FF2B5EF4-FFF2-40B4-BE49-F238E27FC236}">
                <a16:creationId xmlns:a16="http://schemas.microsoft.com/office/drawing/2014/main" id="{71AAF750-6A95-8244-9EE6-1948DDD37F1D}"/>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cxnSp>
        <p:nvCxnSpPr>
          <p:cNvPr id="14" name="Straight Connector 13">
            <a:extLst>
              <a:ext uri="{FF2B5EF4-FFF2-40B4-BE49-F238E27FC236}">
                <a16:creationId xmlns:a16="http://schemas.microsoft.com/office/drawing/2014/main" id="{2E15AC8A-968A-8A4C-8E63-B8D277BB2F3F}"/>
              </a:ext>
            </a:extLst>
          </p:cNvPr>
          <p:cNvCxnSpPr>
            <a:cxnSpLocks/>
          </p:cNvCxnSpPr>
          <p:nvPr userDrawn="1"/>
        </p:nvCxnSpPr>
        <p:spPr>
          <a:xfrm>
            <a:off x="304800" y="9486900"/>
            <a:ext cx="176784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sp>
        <p:nvSpPr>
          <p:cNvPr id="15" name="Text Placeholder 14">
            <a:extLst>
              <a:ext uri="{FF2B5EF4-FFF2-40B4-BE49-F238E27FC236}">
                <a16:creationId xmlns:a16="http://schemas.microsoft.com/office/drawing/2014/main" id="{5506EC9E-B6EB-2B40-91BA-6405F5758EDF}"/>
              </a:ext>
            </a:extLst>
          </p:cNvPr>
          <p:cNvSpPr>
            <a:spLocks noGrp="1"/>
          </p:cNvSpPr>
          <p:nvPr>
            <p:ph type="body" sz="quarter" idx="10"/>
          </p:nvPr>
        </p:nvSpPr>
        <p:spPr>
          <a:xfrm>
            <a:off x="4267200" y="1943108"/>
            <a:ext cx="9211554" cy="5181588"/>
          </a:xfrm>
          <a:prstGeom prst="rect">
            <a:avLst/>
          </a:prstGeom>
        </p:spPr>
        <p:txBody>
          <a:bodyPr anchor="ctr"/>
          <a:lstStyle>
            <a:lvl1pPr marL="0" indent="0" algn="ctr">
              <a:buNone/>
              <a:defRPr sz="7200">
                <a:solidFill>
                  <a:srgbClr val="E296C1"/>
                </a:solidFill>
                <a:latin typeface="NeueHaasGroteskText Pro" panose="020B0504020202020204" pitchFamily="34" charset="77"/>
              </a:defRPr>
            </a:lvl1pPr>
          </a:lstStyle>
          <a:p>
            <a:pPr lvl="0"/>
            <a:r>
              <a:rPr lang="en-GB"/>
              <a:t>Click to edit Master text styles</a:t>
            </a:r>
          </a:p>
        </p:txBody>
      </p:sp>
    </p:spTree>
    <p:extLst>
      <p:ext uri="{BB962C8B-B14F-4D97-AF65-F5344CB8AC3E}">
        <p14:creationId xmlns:p14="http://schemas.microsoft.com/office/powerpoint/2010/main" val="3209901817"/>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SITAAT-tume taust">
    <p:bg>
      <p:bgPr>
        <a:solidFill>
          <a:srgbClr val="0A3349"/>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E4E29-B117-0E4C-AC34-B1AB9BC0B27D}"/>
              </a:ext>
            </a:extLst>
          </p:cNvPr>
          <p:cNvGrpSpPr>
            <a:grpSpLocks noChangeAspect="1"/>
          </p:cNvGrpSpPr>
          <p:nvPr userDrawn="1"/>
        </p:nvGrpSpPr>
        <p:grpSpPr>
          <a:xfrm>
            <a:off x="2217503" y="6210301"/>
            <a:ext cx="1800000" cy="1668025"/>
            <a:chOff x="8851900" y="4565650"/>
            <a:chExt cx="1247140" cy="1155700"/>
          </a:xfrm>
        </p:grpSpPr>
        <p:pic>
          <p:nvPicPr>
            <p:cNvPr id="5" name="Picture 4">
              <a:extLst>
                <a:ext uri="{FF2B5EF4-FFF2-40B4-BE49-F238E27FC236}">
                  <a16:creationId xmlns:a16="http://schemas.microsoft.com/office/drawing/2014/main" id="{BAA03F0B-8345-0049-B13A-C984C74F73B6}"/>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6" name="Picture 5">
              <a:extLst>
                <a:ext uri="{FF2B5EF4-FFF2-40B4-BE49-F238E27FC236}">
                  <a16:creationId xmlns:a16="http://schemas.microsoft.com/office/drawing/2014/main" id="{A2B56746-0C43-5943-B42B-F177850E02DF}"/>
                </a:ext>
              </a:extLst>
            </p:cNvPr>
            <p:cNvPicPr>
              <a:picLocks noChangeAspect="1"/>
            </p:cNvPicPr>
            <p:nvPr userDrawn="1"/>
          </p:nvPicPr>
          <p:blipFill>
            <a:blip r:embed="rId2"/>
            <a:stretch>
              <a:fillRect/>
            </a:stretch>
          </p:blipFill>
          <p:spPr>
            <a:xfrm>
              <a:off x="9514840" y="4565650"/>
              <a:ext cx="584200" cy="1155700"/>
            </a:xfrm>
            <a:prstGeom prst="rect">
              <a:avLst/>
            </a:prstGeom>
          </p:spPr>
        </p:pic>
      </p:grpSp>
      <p:grpSp>
        <p:nvGrpSpPr>
          <p:cNvPr id="7" name="Group 6">
            <a:extLst>
              <a:ext uri="{FF2B5EF4-FFF2-40B4-BE49-F238E27FC236}">
                <a16:creationId xmlns:a16="http://schemas.microsoft.com/office/drawing/2014/main" id="{684D1349-9BD0-A646-BDFC-1564C15278BB}"/>
              </a:ext>
            </a:extLst>
          </p:cNvPr>
          <p:cNvGrpSpPr>
            <a:grpSpLocks noChangeAspect="1"/>
          </p:cNvGrpSpPr>
          <p:nvPr userDrawn="1"/>
        </p:nvGrpSpPr>
        <p:grpSpPr>
          <a:xfrm rot="10800000">
            <a:off x="13592400" y="1023883"/>
            <a:ext cx="1800000" cy="1668025"/>
            <a:chOff x="8851900" y="4565650"/>
            <a:chExt cx="1247140" cy="1155700"/>
          </a:xfrm>
        </p:grpSpPr>
        <p:pic>
          <p:nvPicPr>
            <p:cNvPr id="8" name="Picture 7">
              <a:extLst>
                <a:ext uri="{FF2B5EF4-FFF2-40B4-BE49-F238E27FC236}">
                  <a16:creationId xmlns:a16="http://schemas.microsoft.com/office/drawing/2014/main" id="{BB0AFBCB-7C45-4642-B582-61891355C325}"/>
                </a:ext>
              </a:extLst>
            </p:cNvPr>
            <p:cNvPicPr>
              <a:picLocks noChangeAspect="1"/>
            </p:cNvPicPr>
            <p:nvPr userDrawn="1"/>
          </p:nvPicPr>
          <p:blipFill>
            <a:blip r:embed="rId2"/>
            <a:stretch>
              <a:fillRect/>
            </a:stretch>
          </p:blipFill>
          <p:spPr>
            <a:xfrm>
              <a:off x="8851900" y="4565650"/>
              <a:ext cx="584200" cy="1155700"/>
            </a:xfrm>
            <a:prstGeom prst="rect">
              <a:avLst/>
            </a:prstGeom>
          </p:spPr>
        </p:pic>
        <p:pic>
          <p:nvPicPr>
            <p:cNvPr id="9" name="Picture 8">
              <a:extLst>
                <a:ext uri="{FF2B5EF4-FFF2-40B4-BE49-F238E27FC236}">
                  <a16:creationId xmlns:a16="http://schemas.microsoft.com/office/drawing/2014/main" id="{F4F30BFF-E4CC-6A4C-892F-691F87ED0548}"/>
                </a:ext>
              </a:extLst>
            </p:cNvPr>
            <p:cNvPicPr>
              <a:picLocks noChangeAspect="1"/>
            </p:cNvPicPr>
            <p:nvPr userDrawn="1"/>
          </p:nvPicPr>
          <p:blipFill>
            <a:blip r:embed="rId2"/>
            <a:stretch>
              <a:fillRect/>
            </a:stretch>
          </p:blipFill>
          <p:spPr>
            <a:xfrm>
              <a:off x="9514840" y="4565650"/>
              <a:ext cx="584200" cy="1155700"/>
            </a:xfrm>
            <a:prstGeom prst="rect">
              <a:avLst/>
            </a:prstGeom>
          </p:spPr>
        </p:pic>
      </p:grpSp>
      <p:sp>
        <p:nvSpPr>
          <p:cNvPr id="11" name="Slide Number Placeholder 8">
            <a:extLst>
              <a:ext uri="{FF2B5EF4-FFF2-40B4-BE49-F238E27FC236}">
                <a16:creationId xmlns:a16="http://schemas.microsoft.com/office/drawing/2014/main" id="{EBC4C50B-5B5D-554D-B21F-1EE9D7DAB264}"/>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D6E4F0"/>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
        <p:nvSpPr>
          <p:cNvPr id="12" name="Subtitle 2">
            <a:extLst>
              <a:ext uri="{FF2B5EF4-FFF2-40B4-BE49-F238E27FC236}">
                <a16:creationId xmlns:a16="http://schemas.microsoft.com/office/drawing/2014/main" id="{2B4A4AB6-E9D6-0140-B2CD-DD0E3B3418AE}"/>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D6E4F0"/>
                </a:solidFill>
                <a:latin typeface="NeueHaasGroteskDisp Pro" panose="020B0504020202020204" pitchFamily="34" charset="77"/>
              </a:rPr>
              <a:t>eki.ee</a:t>
            </a:r>
            <a:endParaRPr lang="en-GB" sz="2400">
              <a:solidFill>
                <a:srgbClr val="D6E4F0"/>
              </a:solidFill>
              <a:latin typeface="NeueHaasGroteskDisp Pro" panose="020B0504020202020204" pitchFamily="34" charset="77"/>
            </a:endParaRPr>
          </a:p>
        </p:txBody>
      </p:sp>
      <p:cxnSp>
        <p:nvCxnSpPr>
          <p:cNvPr id="13" name="Straight Connector 12">
            <a:extLst>
              <a:ext uri="{FF2B5EF4-FFF2-40B4-BE49-F238E27FC236}">
                <a16:creationId xmlns:a16="http://schemas.microsoft.com/office/drawing/2014/main" id="{37B1A662-0A21-974E-AAE5-8413E3DFBEDD}"/>
              </a:ext>
            </a:extLst>
          </p:cNvPr>
          <p:cNvCxnSpPr>
            <a:cxnSpLocks/>
          </p:cNvCxnSpPr>
          <p:nvPr userDrawn="1"/>
        </p:nvCxnSpPr>
        <p:spPr>
          <a:xfrm>
            <a:off x="304800" y="9486900"/>
            <a:ext cx="17678400" cy="0"/>
          </a:xfrm>
          <a:prstGeom prst="line">
            <a:avLst/>
          </a:prstGeom>
          <a:ln w="12700">
            <a:solidFill>
              <a:srgbClr val="D6E4F0"/>
            </a:solidFill>
            <a:headEnd type="none"/>
            <a:tailEnd type="none"/>
          </a:ln>
        </p:spPr>
        <p:style>
          <a:lnRef idx="1">
            <a:schemeClr val="dk1"/>
          </a:lnRef>
          <a:fillRef idx="0">
            <a:schemeClr val="dk1"/>
          </a:fillRef>
          <a:effectRef idx="0">
            <a:schemeClr val="dk1"/>
          </a:effectRef>
          <a:fontRef idx="minor">
            <a:schemeClr val="tx1"/>
          </a:fontRef>
        </p:style>
      </p:cxnSp>
      <p:sp>
        <p:nvSpPr>
          <p:cNvPr id="14" name="Text Placeholder 14">
            <a:extLst>
              <a:ext uri="{FF2B5EF4-FFF2-40B4-BE49-F238E27FC236}">
                <a16:creationId xmlns:a16="http://schemas.microsoft.com/office/drawing/2014/main" id="{C012814B-684C-BA48-B607-DE508FA6095D}"/>
              </a:ext>
            </a:extLst>
          </p:cNvPr>
          <p:cNvSpPr>
            <a:spLocks noGrp="1"/>
          </p:cNvSpPr>
          <p:nvPr>
            <p:ph type="body" sz="quarter" idx="10"/>
          </p:nvPr>
        </p:nvSpPr>
        <p:spPr>
          <a:xfrm>
            <a:off x="4267200" y="1943108"/>
            <a:ext cx="9211554" cy="5181588"/>
          </a:xfrm>
          <a:prstGeom prst="rect">
            <a:avLst/>
          </a:prstGeom>
        </p:spPr>
        <p:txBody>
          <a:bodyPr anchor="ctr"/>
          <a:lstStyle>
            <a:lvl1pPr marL="0" indent="0" algn="ctr">
              <a:buNone/>
              <a:defRPr sz="7200">
                <a:solidFill>
                  <a:srgbClr val="E296C1"/>
                </a:solidFill>
                <a:latin typeface="NeueHaasGroteskText Pro" panose="020B0504020202020204" pitchFamily="34" charset="77"/>
              </a:defRPr>
            </a:lvl1pPr>
          </a:lstStyle>
          <a:p>
            <a:pPr lvl="0"/>
            <a:r>
              <a:rPr lang="en-GB"/>
              <a:t>Click to edit Master text styles</a:t>
            </a:r>
          </a:p>
        </p:txBody>
      </p:sp>
    </p:spTree>
    <p:extLst>
      <p:ext uri="{BB962C8B-B14F-4D97-AF65-F5344CB8AC3E}">
        <p14:creationId xmlns:p14="http://schemas.microsoft.com/office/powerpoint/2010/main" val="129108279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HEPEALKIRI- lihtn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2324101"/>
            <a:ext cx="13106400" cy="25145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sp>
        <p:nvSpPr>
          <p:cNvPr id="3" name="Text Placeholder 2">
            <a:extLst>
              <a:ext uri="{FF2B5EF4-FFF2-40B4-BE49-F238E27FC236}">
                <a16:creationId xmlns:a16="http://schemas.microsoft.com/office/drawing/2014/main" id="{B9950952-E316-444E-80C6-E9C5F80BE686}"/>
              </a:ext>
            </a:extLst>
          </p:cNvPr>
          <p:cNvSpPr>
            <a:spLocks noGrp="1"/>
          </p:cNvSpPr>
          <p:nvPr>
            <p:ph type="body" sz="quarter" idx="10"/>
          </p:nvPr>
        </p:nvSpPr>
        <p:spPr>
          <a:xfrm>
            <a:off x="1600200" y="5143500"/>
            <a:ext cx="14859000" cy="36576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2800">
                <a:solidFill>
                  <a:srgbClr val="0A3349"/>
                </a:solidFill>
                <a:latin typeface="NeueHaasGroteskText Pro" panose="020B0504020202020204" pitchFamily="34" charset="77"/>
              </a:defRPr>
            </a:lvl3pPr>
            <a:lvl4pPr>
              <a:defRPr sz="2800">
                <a:solidFill>
                  <a:srgbClr val="0A3349"/>
                </a:solidFill>
                <a:latin typeface="NeueHaasGroteskText Pro" panose="020B0504020202020204" pitchFamily="34" charset="77"/>
              </a:defRPr>
            </a:lvl4pPr>
            <a:lvl5pPr>
              <a:defRPr sz="2800">
                <a:solidFill>
                  <a:srgbClr val="0A3349"/>
                </a:solidFill>
                <a:latin typeface="NeueHaasGroteskText Pro" panose="020B0504020202020204" pitchFamily="34" charset="77"/>
              </a:defRPr>
            </a:lvl5pPr>
          </a:lstStyle>
          <a:p>
            <a:pPr lvl="0"/>
            <a:r>
              <a:rPr lang="en-GB"/>
              <a:t>Click to edit Master text styles</a:t>
            </a:r>
          </a:p>
        </p:txBody>
      </p:sp>
      <p:sp>
        <p:nvSpPr>
          <p:cNvPr id="9" name="Slide Number Placeholder 8">
            <a:extLst>
              <a:ext uri="{FF2B5EF4-FFF2-40B4-BE49-F238E27FC236}">
                <a16:creationId xmlns:a16="http://schemas.microsoft.com/office/drawing/2014/main" id="{FB6E9E31-87CB-FB48-B1AE-BB5032BD29EB}"/>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320453557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lihtne, pealkirjaga">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AC131F-B034-AE49-9364-081F091CEBCE}"/>
              </a:ext>
            </a:extLst>
          </p:cNvPr>
          <p:cNvSpPr>
            <a:spLocks noGrp="1"/>
          </p:cNvSpPr>
          <p:nvPr>
            <p:ph type="ctrTitle"/>
          </p:nvPr>
        </p:nvSpPr>
        <p:spPr>
          <a:xfrm>
            <a:off x="1600200" y="1485901"/>
            <a:ext cx="15087600" cy="1219199"/>
          </a:xfrm>
          <a:prstGeom prst="rect">
            <a:avLst/>
          </a:prstGeom>
        </p:spPr>
        <p:txBody>
          <a:bodyPr anchor="b"/>
          <a:lstStyle>
            <a:lvl1pPr algn="l">
              <a:defRPr sz="7200" b="0" i="0">
                <a:solidFill>
                  <a:srgbClr val="004A4A"/>
                </a:solidFill>
                <a:latin typeface="NeueHaasGroteskDisp Pro" panose="020B0504020202020204" pitchFamily="34" charset="77"/>
                <a:cs typeface="Arial" panose="020B0604020202020204" pitchFamily="34" charset="0"/>
              </a:defRPr>
            </a:lvl1pPr>
          </a:lstStyle>
          <a:p>
            <a:r>
              <a:rPr lang="en-GB"/>
              <a:t>Click to edit Master title style</a:t>
            </a:r>
            <a:endParaRPr/>
          </a:p>
        </p:txBody>
      </p:sp>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pic>
        <p:nvPicPr>
          <p:cNvPr id="14" name="Picture 13">
            <a:extLst>
              <a:ext uri="{FF2B5EF4-FFF2-40B4-BE49-F238E27FC236}">
                <a16:creationId xmlns:a16="http://schemas.microsoft.com/office/drawing/2014/main" id="{F81D2619-73BD-B542-9FB1-15A8C11B6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7" name="Text Placeholder 6">
            <a:extLst>
              <a:ext uri="{FF2B5EF4-FFF2-40B4-BE49-F238E27FC236}">
                <a16:creationId xmlns:a16="http://schemas.microsoft.com/office/drawing/2014/main" id="{CFB8F2EB-90E9-174D-A159-80F87F6F8D57}"/>
              </a:ext>
            </a:extLst>
          </p:cNvPr>
          <p:cNvSpPr>
            <a:spLocks noGrp="1"/>
          </p:cNvSpPr>
          <p:nvPr>
            <p:ph type="body" sz="quarter" idx="10"/>
          </p:nvPr>
        </p:nvSpPr>
        <p:spPr>
          <a:xfrm>
            <a:off x="1600200" y="2933700"/>
            <a:ext cx="15087600" cy="61722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 name="Slide Number Placeholder 8">
            <a:extLst>
              <a:ext uri="{FF2B5EF4-FFF2-40B4-BE49-F238E27FC236}">
                <a16:creationId xmlns:a16="http://schemas.microsoft.com/office/drawing/2014/main" id="{B7F07102-D047-F54C-AE97-DA29B4E3D5D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172359589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lihtne">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67E2032E-56A2-BA4F-9DF9-160449F40114}"/>
              </a:ext>
            </a:extLst>
          </p:cNvPr>
          <p:cNvSpPr txBox="1">
            <a:spLocks/>
          </p:cNvSpPr>
          <p:nvPr userDrawn="1"/>
        </p:nvSpPr>
        <p:spPr>
          <a:xfrm>
            <a:off x="14859000" y="9639300"/>
            <a:ext cx="3200400" cy="533400"/>
          </a:xfrm>
          <a:prstGeom prst="rect">
            <a:avLst/>
          </a:prstGeom>
        </p:spPr>
        <p:txBody>
          <a:bodyPr/>
          <a:lstStyle>
            <a:lvl1pPr marL="0" indent="0" algn="l" defTabSz="1371600" rtl="0" eaLnBrk="1" latinLnBrk="0" hangingPunct="1">
              <a:lnSpc>
                <a:spcPct val="90000"/>
              </a:lnSpc>
              <a:spcBef>
                <a:spcPts val="15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r>
              <a:rPr lang="en-GB" sz="2400" err="1">
                <a:solidFill>
                  <a:srgbClr val="0A3349"/>
                </a:solidFill>
                <a:latin typeface="NeueHaasGroteskDisp Pro" panose="020B0504020202020204" pitchFamily="34" charset="77"/>
              </a:rPr>
              <a:t>eki.ee</a:t>
            </a:r>
            <a:endParaRPr lang="en-GB" sz="2400">
              <a:solidFill>
                <a:srgbClr val="0A3349"/>
              </a:solidFill>
              <a:latin typeface="NeueHaasGroteskDisp Pro" panose="020B0504020202020204" pitchFamily="34" charset="77"/>
            </a:endParaRPr>
          </a:p>
        </p:txBody>
      </p:sp>
      <p:pic>
        <p:nvPicPr>
          <p:cNvPr id="14" name="Picture 13">
            <a:extLst>
              <a:ext uri="{FF2B5EF4-FFF2-40B4-BE49-F238E27FC236}">
                <a16:creationId xmlns:a16="http://schemas.microsoft.com/office/drawing/2014/main" id="{F81D2619-73BD-B542-9FB1-15A8C11B6B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
        <p:nvSpPr>
          <p:cNvPr id="7" name="Text Placeholder 6">
            <a:extLst>
              <a:ext uri="{FF2B5EF4-FFF2-40B4-BE49-F238E27FC236}">
                <a16:creationId xmlns:a16="http://schemas.microsoft.com/office/drawing/2014/main" id="{CFB8F2EB-90E9-174D-A159-80F87F6F8D57}"/>
              </a:ext>
            </a:extLst>
          </p:cNvPr>
          <p:cNvSpPr>
            <a:spLocks noGrp="1"/>
          </p:cNvSpPr>
          <p:nvPr>
            <p:ph type="body" sz="quarter" idx="10"/>
          </p:nvPr>
        </p:nvSpPr>
        <p:spPr>
          <a:xfrm>
            <a:off x="1600200" y="1714500"/>
            <a:ext cx="15163800" cy="7391400"/>
          </a:xfrm>
          <a:prstGeom prst="rect">
            <a:avLst/>
          </a:prstGeom>
        </p:spPr>
        <p:txBody>
          <a:bodyPr/>
          <a:lstStyle>
            <a:lvl1pPr marL="0" indent="0">
              <a:buNone/>
              <a:defRPr sz="3200">
                <a:solidFill>
                  <a:srgbClr val="0A3349"/>
                </a:solidFill>
                <a:latin typeface="NeueHaasGroteskText Pro" panose="020B0504020202020204" pitchFamily="34" charset="77"/>
              </a:defRPr>
            </a:lvl1pPr>
            <a:lvl2pPr>
              <a:defRPr sz="3200">
                <a:solidFill>
                  <a:srgbClr val="0A3349"/>
                </a:solidFill>
                <a:latin typeface="NeueHaasGroteskText Pro" panose="020B0504020202020204" pitchFamily="34" charset="77"/>
              </a:defRPr>
            </a:lvl2pPr>
            <a:lvl3pPr>
              <a:defRPr sz="3200">
                <a:solidFill>
                  <a:srgbClr val="0A3349"/>
                </a:solidFill>
                <a:latin typeface="NeueHaasGroteskText Pro" panose="020B0504020202020204" pitchFamily="34" charset="77"/>
              </a:defRPr>
            </a:lvl3pPr>
            <a:lvl4pPr>
              <a:defRPr sz="3200">
                <a:solidFill>
                  <a:srgbClr val="0A3349"/>
                </a:solidFill>
                <a:latin typeface="NeueHaasGroteskText Pro" panose="020B0504020202020204" pitchFamily="34" charset="77"/>
              </a:defRPr>
            </a:lvl4pPr>
            <a:lvl5pPr>
              <a:defRPr sz="3200">
                <a:solidFill>
                  <a:srgbClr val="0A3349"/>
                </a:solidFill>
                <a:latin typeface="NeueHaasGroteskText Pro" panose="020B0504020202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1" name="Slide Number Placeholder 8">
            <a:extLst>
              <a:ext uri="{FF2B5EF4-FFF2-40B4-BE49-F238E27FC236}">
                <a16:creationId xmlns:a16="http://schemas.microsoft.com/office/drawing/2014/main" id="{5150735C-E7CF-B243-BBF4-23B50F58B9F1}"/>
              </a:ext>
            </a:extLst>
          </p:cNvPr>
          <p:cNvSpPr>
            <a:spLocks noGrp="1"/>
          </p:cNvSpPr>
          <p:nvPr>
            <p:ph type="sldNum" sz="quarter" idx="4"/>
          </p:nvPr>
        </p:nvSpPr>
        <p:spPr>
          <a:xfrm>
            <a:off x="228600" y="9639300"/>
            <a:ext cx="1447800" cy="461665"/>
          </a:xfrm>
          <a:prstGeom prst="rect">
            <a:avLst/>
          </a:prstGeom>
          <a:noFill/>
        </p:spPr>
        <p:txBody>
          <a:bodyPr wrap="square" rtlCol="0">
            <a:spAutoFit/>
          </a:bodyPr>
          <a:lstStyle>
            <a:lvl1pPr>
              <a:defRPr lang="uk-UA" sz="2400" b="0" smtClean="0">
                <a:solidFill>
                  <a:srgbClr val="0A3349"/>
                </a:solidFill>
                <a:latin typeface="Arial" panose="020B0604020202020204" pitchFamily="34" charset="0"/>
                <a:cs typeface="Arial" panose="020B0604020202020204" pitchFamily="34" charset="0"/>
              </a:defRPr>
            </a:lvl1pPr>
          </a:lstStyle>
          <a:p>
            <a:r>
              <a:rPr lang="en-US">
                <a:latin typeface="NeueHaasGroteskDisp Pro" panose="020B0504020202020204" pitchFamily="34" charset="77"/>
              </a:rPr>
              <a:t>0</a:t>
            </a:r>
            <a:fld id="{37D409AB-2201-4E18-8A34-C31753AD9B06}" type="slidenum">
              <a:rPr smtClean="0">
                <a:latin typeface="NeueHaasGroteskDisp Pro" panose="020B0504020202020204" pitchFamily="34" charset="77"/>
              </a:rPr>
              <a:pPr/>
              <a:t>‹#›</a:t>
            </a:fld>
            <a:endParaRPr>
              <a:latin typeface="NeueHaasGroteskDisp Pro" panose="020B0504020202020204" pitchFamily="34" charset="77"/>
            </a:endParaRPr>
          </a:p>
        </p:txBody>
      </p:sp>
    </p:spTree>
    <p:extLst>
      <p:ext uri="{BB962C8B-B14F-4D97-AF65-F5344CB8AC3E}">
        <p14:creationId xmlns:p14="http://schemas.microsoft.com/office/powerpoint/2010/main" val="1628142783"/>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4.emf"/><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theme" Target="../theme/theme4.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1D3D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E0BA198B-E900-2F49-BD6A-A3EA204FC350}"/>
              </a:ext>
            </a:extLst>
          </p:cNvPr>
          <p:cNvGrpSpPr/>
          <p:nvPr userDrawn="1"/>
        </p:nvGrpSpPr>
        <p:grpSpPr>
          <a:xfrm>
            <a:off x="539750" y="419100"/>
            <a:ext cx="2273300" cy="2106622"/>
            <a:chOff x="8851900" y="4565650"/>
            <a:chExt cx="1247140" cy="1155700"/>
          </a:xfrm>
        </p:grpSpPr>
        <p:pic>
          <p:nvPicPr>
            <p:cNvPr id="14" name="Picture 13">
              <a:extLst>
                <a:ext uri="{FF2B5EF4-FFF2-40B4-BE49-F238E27FC236}">
                  <a16:creationId xmlns:a16="http://schemas.microsoft.com/office/drawing/2014/main" id="{D2B9756D-1917-D747-9695-81F701212E27}"/>
                </a:ext>
              </a:extLst>
            </p:cNvPr>
            <p:cNvPicPr>
              <a:picLocks noChangeAspect="1"/>
            </p:cNvPicPr>
            <p:nvPr userDrawn="1"/>
          </p:nvPicPr>
          <p:blipFill>
            <a:blip r:embed="rId23"/>
            <a:stretch>
              <a:fillRect/>
            </a:stretch>
          </p:blipFill>
          <p:spPr>
            <a:xfrm>
              <a:off x="8851900" y="4565650"/>
              <a:ext cx="584200" cy="1155700"/>
            </a:xfrm>
            <a:prstGeom prst="rect">
              <a:avLst/>
            </a:prstGeom>
          </p:spPr>
        </p:pic>
        <p:pic>
          <p:nvPicPr>
            <p:cNvPr id="15" name="Picture 14">
              <a:extLst>
                <a:ext uri="{FF2B5EF4-FFF2-40B4-BE49-F238E27FC236}">
                  <a16:creationId xmlns:a16="http://schemas.microsoft.com/office/drawing/2014/main" id="{BA534A86-E4D3-3A4D-971E-E87AD3E5D820}"/>
                </a:ext>
              </a:extLst>
            </p:cNvPr>
            <p:cNvPicPr>
              <a:picLocks noChangeAspect="1"/>
            </p:cNvPicPr>
            <p:nvPr userDrawn="1"/>
          </p:nvPicPr>
          <p:blipFill>
            <a:blip r:embed="rId23"/>
            <a:stretch>
              <a:fillRect/>
            </a:stretch>
          </p:blipFill>
          <p:spPr>
            <a:xfrm>
              <a:off x="9514840" y="4565650"/>
              <a:ext cx="584200" cy="1155700"/>
            </a:xfrm>
            <a:prstGeom prst="rect">
              <a:avLst/>
            </a:prstGeom>
          </p:spPr>
        </p:pic>
      </p:grpSp>
      <p:cxnSp>
        <p:nvCxnSpPr>
          <p:cNvPr id="7" name="Straight Connector 6">
            <a:extLst>
              <a:ext uri="{FF2B5EF4-FFF2-40B4-BE49-F238E27FC236}">
                <a16:creationId xmlns:a16="http://schemas.microsoft.com/office/drawing/2014/main" id="{C24E1BA2-DBA7-9548-B9B7-53777D650D5C}"/>
              </a:ext>
            </a:extLst>
          </p:cNvPr>
          <p:cNvCxnSpPr>
            <a:cxnSpLocks/>
          </p:cNvCxnSpPr>
          <p:nvPr userDrawn="1"/>
        </p:nvCxnSpPr>
        <p:spPr>
          <a:xfrm>
            <a:off x="304800" y="9486900"/>
            <a:ext cx="17678400" cy="0"/>
          </a:xfrm>
          <a:prstGeom prst="line">
            <a:avLst/>
          </a:prstGeom>
          <a:ln w="12700">
            <a:headEnd type="none"/>
            <a:tailEnd type="none"/>
          </a:ln>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EF2CAA7F-33BA-1643-B5E7-131A162AF650}"/>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5715559" y="114300"/>
            <a:ext cx="2343841" cy="1159042"/>
          </a:xfrm>
          <a:prstGeom prst="rect">
            <a:avLst/>
          </a:prstGeom>
        </p:spPr>
      </p:pic>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699" r:id="rId3"/>
    <p:sldLayoutId id="2147483754" r:id="rId4"/>
    <p:sldLayoutId id="2147483663" r:id="rId5"/>
    <p:sldLayoutId id="2147483758" r:id="rId6"/>
    <p:sldLayoutId id="2147483759" r:id="rId7"/>
    <p:sldLayoutId id="2147483761" r:id="rId8"/>
    <p:sldLayoutId id="2147483760" r:id="rId9"/>
    <p:sldLayoutId id="2147483668" r:id="rId10"/>
    <p:sldLayoutId id="2147483753" r:id="rId11"/>
    <p:sldLayoutId id="2147483755" r:id="rId12"/>
    <p:sldLayoutId id="2147483670" r:id="rId13"/>
    <p:sldLayoutId id="2147483671" r:id="rId14"/>
    <p:sldLayoutId id="2147483695" r:id="rId15"/>
    <p:sldLayoutId id="2147483664" r:id="rId16"/>
    <p:sldLayoutId id="2147483680" r:id="rId17"/>
    <p:sldLayoutId id="2147483756" r:id="rId18"/>
    <p:sldLayoutId id="2147483762" r:id="rId19"/>
    <p:sldLayoutId id="2147483697" r:id="rId20"/>
    <p:sldLayoutId id="2147483698" r:id="rId21"/>
  </p:sldLayoutIdLst>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BB2D38-6B28-3D41-B9E7-63CD2280CA35}"/>
              </a:ext>
            </a:extLst>
          </p:cNvPr>
          <p:cNvPicPr>
            <a:picLocks noChangeAspect="1"/>
          </p:cNvPicPr>
          <p:nvPr userDrawn="1"/>
        </p:nvPicPr>
        <p:blipFill>
          <a:blip r:embed="rId11">
            <a:alphaModFix amt="50000"/>
          </a:blip>
          <a:stretch>
            <a:fillRect/>
          </a:stretch>
        </p:blipFill>
        <p:spPr>
          <a:xfrm>
            <a:off x="521677" y="419100"/>
            <a:ext cx="1078523" cy="2133600"/>
          </a:xfrm>
          <a:prstGeom prst="rect">
            <a:avLst/>
          </a:prstGeom>
        </p:spPr>
      </p:pic>
      <p:pic>
        <p:nvPicPr>
          <p:cNvPr id="8" name="Picture 7">
            <a:extLst>
              <a:ext uri="{FF2B5EF4-FFF2-40B4-BE49-F238E27FC236}">
                <a16:creationId xmlns:a16="http://schemas.microsoft.com/office/drawing/2014/main" id="{6C39271B-1C55-BA4D-8C8E-FFF80A67FC26}"/>
              </a:ext>
            </a:extLst>
          </p:cNvPr>
          <p:cNvPicPr>
            <a:picLocks noChangeAspect="1"/>
          </p:cNvPicPr>
          <p:nvPr userDrawn="1"/>
        </p:nvPicPr>
        <p:blipFill>
          <a:blip r:embed="rId11">
            <a:alphaModFix amt="50000"/>
          </a:blip>
          <a:stretch>
            <a:fillRect/>
          </a:stretch>
        </p:blipFill>
        <p:spPr>
          <a:xfrm>
            <a:off x="1745238" y="419100"/>
            <a:ext cx="1078523" cy="2133600"/>
          </a:xfrm>
          <a:prstGeom prst="rect">
            <a:avLst/>
          </a:prstGeom>
        </p:spPr>
      </p:pic>
    </p:spTree>
    <p:extLst>
      <p:ext uri="{BB962C8B-B14F-4D97-AF65-F5344CB8AC3E}">
        <p14:creationId xmlns:p14="http://schemas.microsoft.com/office/powerpoint/2010/main" val="2870028155"/>
      </p:ext>
    </p:extLst>
  </p:cSld>
  <p:clrMap bg1="lt1" tx1="dk1" bg2="lt2" tx2="dk2" accent1="accent1" accent2="accent2" accent3="accent3" accent4="accent4" accent5="accent5" accent6="accent6" hlink="hlink" folHlink="folHlink"/>
  <p:sldLayoutIdLst>
    <p:sldLayoutId id="2147483772" r:id="rId1"/>
    <p:sldLayoutId id="2147483765" r:id="rId2"/>
    <p:sldLayoutId id="2147483766" r:id="rId3"/>
    <p:sldLayoutId id="2147483773" r:id="rId4"/>
    <p:sldLayoutId id="2147483767" r:id="rId5"/>
    <p:sldLayoutId id="2147483768" r:id="rId6"/>
    <p:sldLayoutId id="2147483774" r:id="rId7"/>
    <p:sldLayoutId id="2147483770" r:id="rId8"/>
    <p:sldLayoutId id="2147483771"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81505739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569955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7.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3" Type="http://schemas.openxmlformats.org/officeDocument/2006/relationships/customXml" Target="../ink/ink7.xml"/><Relationship Id="rId18" Type="http://schemas.openxmlformats.org/officeDocument/2006/relationships/image" Target="../media/image27.png"/><Relationship Id="rId26" Type="http://schemas.openxmlformats.org/officeDocument/2006/relationships/image" Target="../media/image31.png"/><Relationship Id="rId39" Type="http://schemas.openxmlformats.org/officeDocument/2006/relationships/customXml" Target="../ink/ink20.xml"/><Relationship Id="rId21" Type="http://schemas.openxmlformats.org/officeDocument/2006/relationships/customXml" Target="../ink/ink11.xml"/><Relationship Id="rId34" Type="http://schemas.openxmlformats.org/officeDocument/2006/relationships/image" Target="../media/image35.png"/><Relationship Id="rId7" Type="http://schemas.openxmlformats.org/officeDocument/2006/relationships/customXml" Target="../ink/ink4.xml"/><Relationship Id="rId12" Type="http://schemas.openxmlformats.org/officeDocument/2006/relationships/image" Target="../media/image24.png"/><Relationship Id="rId17" Type="http://schemas.openxmlformats.org/officeDocument/2006/relationships/customXml" Target="../ink/ink9.xml"/><Relationship Id="rId25" Type="http://schemas.openxmlformats.org/officeDocument/2006/relationships/customXml" Target="../ink/ink13.xml"/><Relationship Id="rId33" Type="http://schemas.openxmlformats.org/officeDocument/2006/relationships/customXml" Target="../ink/ink17.xml"/><Relationship Id="rId38" Type="http://schemas.openxmlformats.org/officeDocument/2006/relationships/image" Target="../media/image37.png"/><Relationship Id="rId2" Type="http://schemas.openxmlformats.org/officeDocument/2006/relationships/notesSlide" Target="../notesSlides/notesSlide15.xml"/><Relationship Id="rId16" Type="http://schemas.openxmlformats.org/officeDocument/2006/relationships/image" Target="../media/image26.png"/><Relationship Id="rId20" Type="http://schemas.openxmlformats.org/officeDocument/2006/relationships/image" Target="../media/image28.png"/><Relationship Id="rId29" Type="http://schemas.openxmlformats.org/officeDocument/2006/relationships/customXml" Target="../ink/ink15.xml"/><Relationship Id="rId1" Type="http://schemas.openxmlformats.org/officeDocument/2006/relationships/slideLayout" Target="../slideLayouts/slideLayout49.xml"/><Relationship Id="rId6" Type="http://schemas.openxmlformats.org/officeDocument/2006/relationships/image" Target="../media/image21.png"/><Relationship Id="rId11" Type="http://schemas.openxmlformats.org/officeDocument/2006/relationships/customXml" Target="../ink/ink6.xml"/><Relationship Id="rId24" Type="http://schemas.openxmlformats.org/officeDocument/2006/relationships/image" Target="../media/image30.png"/><Relationship Id="rId32" Type="http://schemas.openxmlformats.org/officeDocument/2006/relationships/image" Target="../media/image34.png"/><Relationship Id="rId37" Type="http://schemas.openxmlformats.org/officeDocument/2006/relationships/customXml" Target="../ink/ink19.xml"/><Relationship Id="rId40" Type="http://schemas.openxmlformats.org/officeDocument/2006/relationships/image" Target="../media/image38.png"/><Relationship Id="rId5" Type="http://schemas.openxmlformats.org/officeDocument/2006/relationships/customXml" Target="../ink/ink3.xml"/><Relationship Id="rId15" Type="http://schemas.openxmlformats.org/officeDocument/2006/relationships/customXml" Target="../ink/ink8.xml"/><Relationship Id="rId23" Type="http://schemas.openxmlformats.org/officeDocument/2006/relationships/customXml" Target="../ink/ink12.xml"/><Relationship Id="rId28" Type="http://schemas.openxmlformats.org/officeDocument/2006/relationships/image" Target="../media/image32.png"/><Relationship Id="rId36" Type="http://schemas.openxmlformats.org/officeDocument/2006/relationships/image" Target="../media/image36.png"/><Relationship Id="rId10" Type="http://schemas.openxmlformats.org/officeDocument/2006/relationships/image" Target="../media/image23.png"/><Relationship Id="rId19" Type="http://schemas.openxmlformats.org/officeDocument/2006/relationships/customXml" Target="../ink/ink10.xml"/><Relationship Id="rId31" Type="http://schemas.openxmlformats.org/officeDocument/2006/relationships/customXml" Target="../ink/ink16.xml"/><Relationship Id="rId4" Type="http://schemas.openxmlformats.org/officeDocument/2006/relationships/image" Target="../media/image20.png"/><Relationship Id="rId9" Type="http://schemas.openxmlformats.org/officeDocument/2006/relationships/customXml" Target="../ink/ink5.xml"/><Relationship Id="rId14" Type="http://schemas.openxmlformats.org/officeDocument/2006/relationships/image" Target="../media/image25.png"/><Relationship Id="rId22" Type="http://schemas.openxmlformats.org/officeDocument/2006/relationships/image" Target="../media/image29.png"/><Relationship Id="rId27" Type="http://schemas.openxmlformats.org/officeDocument/2006/relationships/customXml" Target="../ink/ink14.xml"/><Relationship Id="rId30" Type="http://schemas.openxmlformats.org/officeDocument/2006/relationships/image" Target="../media/image33.png"/><Relationship Id="rId35" Type="http://schemas.openxmlformats.org/officeDocument/2006/relationships/customXml" Target="../ink/ink18.xml"/><Relationship Id="rId8" Type="http://schemas.openxmlformats.org/officeDocument/2006/relationships/image" Target="../media/image22.png"/><Relationship Id="rId3" Type="http://schemas.openxmlformats.org/officeDocument/2006/relationships/customXml" Target="../ink/ink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PRG1978/A-multi-purpose-lexicographic-resource"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AutoShape 2"/>
          <p:cNvSpPr/>
          <p:nvPr/>
        </p:nvSpPr>
        <p:spPr>
          <a:xfrm rot="-11668">
            <a:off x="484900" y="8601897"/>
            <a:ext cx="17318200" cy="0"/>
          </a:xfrm>
          <a:prstGeom prst="line">
            <a:avLst/>
          </a:prstGeom>
          <a:ln w="38100" cap="rnd">
            <a:solidFill>
              <a:srgbClr val="FFFFFF"/>
            </a:solidFill>
            <a:prstDash val="solid"/>
            <a:headEnd type="none" w="sm" len="sm"/>
            <a:tailEnd type="none" w="sm" len="sm"/>
          </a:ln>
        </p:spPr>
      </p:sp>
      <p:pic>
        <p:nvPicPr>
          <p:cNvPr id="3" name="Picture 3"/>
          <p:cNvPicPr>
            <a:picLocks noChangeAspect="1"/>
          </p:cNvPicPr>
          <p:nvPr/>
        </p:nvPicPr>
        <p:blipFill>
          <a:blip r:embed="rId3"/>
          <a:srcRect/>
          <a:stretch>
            <a:fillRect/>
          </a:stretch>
        </p:blipFill>
        <p:spPr>
          <a:xfrm>
            <a:off x="14572777" y="561034"/>
            <a:ext cx="3230337" cy="1628833"/>
          </a:xfrm>
          <a:prstGeom prst="rect">
            <a:avLst/>
          </a:prstGeom>
        </p:spPr>
      </p:pic>
      <p:sp>
        <p:nvSpPr>
          <p:cNvPr id="8" name="TextBox 8"/>
          <p:cNvSpPr txBox="1"/>
          <p:nvPr/>
        </p:nvSpPr>
        <p:spPr>
          <a:xfrm>
            <a:off x="1717724" y="9249973"/>
            <a:ext cx="5524007" cy="451727"/>
          </a:xfrm>
          <a:prstGeom prst="rect">
            <a:avLst/>
          </a:prstGeom>
        </p:spPr>
        <p:txBody>
          <a:bodyPr wrap="square" lIns="0" tIns="0" rIns="0" bIns="0" rtlCol="0" anchor="t">
            <a:spAutoFit/>
          </a:bodyPr>
          <a:lstStyle/>
          <a:p>
            <a:pPr defTabSz="914400">
              <a:lnSpc>
                <a:spcPts val="3510"/>
              </a:lnSpc>
              <a:defRPr/>
            </a:pPr>
            <a:r>
              <a:rPr lang="en-US" sz="3400" dirty="0">
                <a:solidFill>
                  <a:srgbClr val="FFFFFF"/>
                </a:solidFill>
                <a:latin typeface="NeueHaasGroteskText Pro"/>
                <a:ea typeface="Roboto"/>
                <a:cs typeface="Open Sans"/>
              </a:rPr>
              <a:t>Brno, June 27</a:t>
            </a:r>
            <a:r>
              <a:rPr lang="en-US" sz="3400">
                <a:solidFill>
                  <a:srgbClr val="FFFFFF"/>
                </a:solidFill>
                <a:latin typeface="NeueHaasGroteskText Pro"/>
                <a:ea typeface="Roboto"/>
                <a:cs typeface="Open Sans"/>
              </a:rPr>
              <a:t>.-29. </a:t>
            </a:r>
            <a:r>
              <a:rPr lang="en-US" sz="3400" dirty="0">
                <a:solidFill>
                  <a:srgbClr val="FFFFFF"/>
                </a:solidFill>
                <a:latin typeface="NeueHaasGroteskText Pro"/>
                <a:ea typeface="Roboto"/>
                <a:cs typeface="Open Sans"/>
              </a:rPr>
              <a:t>2023</a:t>
            </a:r>
            <a:endParaRPr lang="en-US" sz="3400" dirty="0">
              <a:cs typeface="Calibri"/>
            </a:endParaRPr>
          </a:p>
        </p:txBody>
      </p:sp>
      <p:sp>
        <p:nvSpPr>
          <p:cNvPr id="4" name="TextBox 3">
            <a:extLst>
              <a:ext uri="{FF2B5EF4-FFF2-40B4-BE49-F238E27FC236}">
                <a16:creationId xmlns:a16="http://schemas.microsoft.com/office/drawing/2014/main" id="{8E485E40-727B-ED48-B62C-3EE5672DECF4}"/>
              </a:ext>
            </a:extLst>
          </p:cNvPr>
          <p:cNvSpPr txBox="1"/>
          <p:nvPr/>
        </p:nvSpPr>
        <p:spPr>
          <a:xfrm>
            <a:off x="1620742" y="3442195"/>
            <a:ext cx="15537705" cy="1938992"/>
          </a:xfrm>
          <a:prstGeom prst="rect">
            <a:avLst/>
          </a:prstGeom>
          <a:noFill/>
        </p:spPr>
        <p:txBody>
          <a:bodyPr wrap="square" rtlCol="0">
            <a:spAutoFit/>
          </a:bodyPr>
          <a:lstStyle/>
          <a:p>
            <a:r>
              <a:rPr lang="en-US" sz="6000" b="1" dirty="0">
                <a:solidFill>
                  <a:schemeClr val="accent5">
                    <a:lumMod val="20000"/>
                    <a:lumOff val="80000"/>
                  </a:schemeClr>
                </a:solidFill>
                <a:latin typeface="Neue Haas Grotesk Text Pro" panose="020B0504020202020204" pitchFamily="34" charset="0"/>
              </a:rPr>
              <a:t>From experiments to an application –       a tool for detecting adjectives in Estonian</a:t>
            </a:r>
            <a:endParaRPr lang="en-GB" sz="6000" b="1" dirty="0">
              <a:solidFill>
                <a:schemeClr val="accent5">
                  <a:lumMod val="20000"/>
                  <a:lumOff val="80000"/>
                </a:schemeClr>
              </a:solidFill>
              <a:latin typeface="Neue Haas Grotesk Text Pro" panose="020B0504020202020204" pitchFamily="34" charset="0"/>
            </a:endParaRPr>
          </a:p>
        </p:txBody>
      </p:sp>
      <p:sp>
        <p:nvSpPr>
          <p:cNvPr id="10" name="TextBox 9">
            <a:extLst>
              <a:ext uri="{FF2B5EF4-FFF2-40B4-BE49-F238E27FC236}">
                <a16:creationId xmlns:a16="http://schemas.microsoft.com/office/drawing/2014/main" id="{E0CDA788-9A03-F765-09B3-605E28D41FE3}"/>
              </a:ext>
            </a:extLst>
          </p:cNvPr>
          <p:cNvSpPr txBox="1"/>
          <p:nvPr/>
        </p:nvSpPr>
        <p:spPr>
          <a:xfrm>
            <a:off x="1620742" y="6216048"/>
            <a:ext cx="15336899" cy="2646878"/>
          </a:xfrm>
          <a:prstGeom prst="rect">
            <a:avLst/>
          </a:prstGeom>
          <a:noFill/>
        </p:spPr>
        <p:txBody>
          <a:bodyPr wrap="square">
            <a:spAutoFit/>
          </a:bodyPr>
          <a:lstStyle/>
          <a:p>
            <a:r>
              <a:rPr lang="en-GB" sz="4000" dirty="0">
                <a:solidFill>
                  <a:schemeClr val="accent5">
                    <a:lumMod val="20000"/>
                    <a:lumOff val="80000"/>
                  </a:schemeClr>
                </a:solidFill>
                <a:latin typeface="Neue Haas Grotesk Text Pro" panose="020B0504020202020204" pitchFamily="34" charset="0"/>
              </a:rPr>
              <a:t>Geda Paulsen, Ene Vainik, Maria </a:t>
            </a:r>
            <a:r>
              <a:rPr lang="en-GB" sz="4000" dirty="0" err="1">
                <a:solidFill>
                  <a:schemeClr val="accent5">
                    <a:lumMod val="20000"/>
                    <a:lumOff val="80000"/>
                  </a:schemeClr>
                </a:solidFill>
                <a:latin typeface="Neue Haas Grotesk Text Pro" panose="020B0504020202020204" pitchFamily="34" charset="0"/>
              </a:rPr>
              <a:t>Tuulik</a:t>
            </a:r>
            <a:r>
              <a:rPr lang="en-GB" sz="4000" dirty="0">
                <a:solidFill>
                  <a:schemeClr val="accent5">
                    <a:lumMod val="20000"/>
                    <a:lumOff val="80000"/>
                  </a:schemeClr>
                </a:solidFill>
                <a:latin typeface="Neue Haas Grotesk Text Pro" panose="020B0504020202020204" pitchFamily="34" charset="0"/>
              </a:rPr>
              <a:t>, Ahti </a:t>
            </a:r>
            <a:r>
              <a:rPr lang="en-GB" sz="4000" dirty="0" err="1">
                <a:solidFill>
                  <a:schemeClr val="accent5">
                    <a:lumMod val="20000"/>
                    <a:lumOff val="80000"/>
                  </a:schemeClr>
                </a:solidFill>
                <a:latin typeface="Neue Haas Grotesk Text Pro" panose="020B0504020202020204" pitchFamily="34" charset="0"/>
              </a:rPr>
              <a:t>Lohk</a:t>
            </a:r>
            <a:endParaRPr lang="et-EE" sz="4000" dirty="0">
              <a:solidFill>
                <a:schemeClr val="accent5">
                  <a:lumMod val="20000"/>
                  <a:lumOff val="80000"/>
                </a:schemeClr>
              </a:solidFill>
              <a:latin typeface="Neue Haas Grotesk Text Pro" panose="020B0504020202020204" pitchFamily="34" charset="0"/>
            </a:endParaRPr>
          </a:p>
          <a:p>
            <a:endParaRPr lang="en-GB" sz="1400" dirty="0">
              <a:solidFill>
                <a:schemeClr val="accent5">
                  <a:lumMod val="20000"/>
                  <a:lumOff val="80000"/>
                </a:schemeClr>
              </a:solidFill>
              <a:latin typeface="Neue Haas Grotesk Text Pro" panose="020B0504020202020204" pitchFamily="34" charset="0"/>
            </a:endParaRPr>
          </a:p>
          <a:p>
            <a:r>
              <a:rPr lang="en-GB" sz="3400" dirty="0">
                <a:solidFill>
                  <a:schemeClr val="accent5">
                    <a:lumMod val="20000"/>
                    <a:lumOff val="80000"/>
                  </a:schemeClr>
                </a:solidFill>
                <a:latin typeface="Neue Haas Grotesk Text Pro" panose="020B0504020202020204" pitchFamily="34" charset="0"/>
              </a:rPr>
              <a:t>Institute of the Estonian Language | IEL</a:t>
            </a:r>
            <a:endParaRPr lang="et-EE" sz="3400" dirty="0">
              <a:solidFill>
                <a:schemeClr val="accent5">
                  <a:lumMod val="20000"/>
                  <a:lumOff val="80000"/>
                </a:schemeClr>
              </a:solidFill>
              <a:latin typeface="Neue Haas Grotesk Text Pro" panose="020B0504020202020204" pitchFamily="34" charset="0"/>
            </a:endParaRPr>
          </a:p>
          <a:p>
            <a:r>
              <a:rPr lang="en-GB" sz="3400" dirty="0">
                <a:solidFill>
                  <a:schemeClr val="accent5">
                    <a:lumMod val="20000"/>
                    <a:lumOff val="80000"/>
                  </a:schemeClr>
                </a:solidFill>
                <a:latin typeface="Neue Haas Grotesk Text Pro" panose="020B0504020202020204" pitchFamily="34" charset="0"/>
              </a:rPr>
              <a:t>ERC’s project PRG1978</a:t>
            </a:r>
          </a:p>
          <a:p>
            <a:endParaRPr lang="en-GB" sz="4400" dirty="0">
              <a:solidFill>
                <a:schemeClr val="bg1">
                  <a:lumMod val="95000"/>
                </a:schemeClr>
              </a:solidFill>
              <a:latin typeface="Neue Haas Grotesk Text Pro" panose="020B0504020202020204" pitchFamily="34" charset="0"/>
            </a:endParaRPr>
          </a:p>
        </p:txBody>
      </p:sp>
      <p:pic>
        <p:nvPicPr>
          <p:cNvPr id="9" name="Picture 8">
            <a:extLst>
              <a:ext uri="{FF2B5EF4-FFF2-40B4-BE49-F238E27FC236}">
                <a16:creationId xmlns:a16="http://schemas.microsoft.com/office/drawing/2014/main" id="{E4E4B1AD-D1BC-BF09-3D50-29E1E488F1C9}"/>
              </a:ext>
            </a:extLst>
          </p:cNvPr>
          <p:cNvPicPr>
            <a:picLocks noChangeAspect="1"/>
          </p:cNvPicPr>
          <p:nvPr/>
        </p:nvPicPr>
        <p:blipFill>
          <a:blip r:embed="rId4"/>
          <a:stretch>
            <a:fillRect/>
          </a:stretch>
        </p:blipFill>
        <p:spPr>
          <a:xfrm>
            <a:off x="761757" y="712600"/>
            <a:ext cx="4061050" cy="1229614"/>
          </a:xfrm>
          <a:prstGeom prst="rect">
            <a:avLst/>
          </a:prstGeom>
        </p:spPr>
      </p:pic>
      <p:pic>
        <p:nvPicPr>
          <p:cNvPr id="6" name="Picture 5">
            <a:extLst>
              <a:ext uri="{FF2B5EF4-FFF2-40B4-BE49-F238E27FC236}">
                <a16:creationId xmlns:a16="http://schemas.microsoft.com/office/drawing/2014/main" id="{3548E4B9-FDB5-4D0E-AD44-BB402D6122C0}"/>
              </a:ext>
            </a:extLst>
          </p:cNvPr>
          <p:cNvPicPr>
            <a:picLocks noChangeAspect="1"/>
          </p:cNvPicPr>
          <p:nvPr/>
        </p:nvPicPr>
        <p:blipFill>
          <a:blip r:embed="rId5"/>
          <a:stretch>
            <a:fillRect/>
          </a:stretch>
        </p:blipFill>
        <p:spPr>
          <a:xfrm>
            <a:off x="16287740" y="8820160"/>
            <a:ext cx="1339801" cy="12016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21C4D9E-95F8-04E3-0215-4ED2E41406CF}"/>
              </a:ext>
            </a:extLst>
          </p:cNvPr>
          <p:cNvSpPr>
            <a:spLocks noGrp="1"/>
          </p:cNvSpPr>
          <p:nvPr>
            <p:ph type="ctrTitle"/>
          </p:nvPr>
        </p:nvSpPr>
        <p:spPr>
          <a:xfrm>
            <a:off x="1462994" y="658911"/>
            <a:ext cx="16380506" cy="1471083"/>
          </a:xfrm>
        </p:spPr>
        <p:txBody>
          <a:bodyPr lIns="91440" tIns="45720" rIns="91440" bIns="45720" anchor="b"/>
          <a:lstStyle/>
          <a:p>
            <a:r>
              <a:rPr lang="en-GB" sz="6600" b="1" dirty="0">
                <a:solidFill>
                  <a:srgbClr val="007370"/>
                </a:solidFill>
                <a:cs typeface="Arial"/>
              </a:rPr>
              <a:t>Conformity assessment </a:t>
            </a:r>
            <a:br>
              <a:rPr lang="en-GB" sz="5400" b="1" dirty="0">
                <a:cs typeface="Arial"/>
              </a:rPr>
            </a:br>
            <a:r>
              <a:rPr lang="en-GB" sz="4800" b="1" dirty="0">
                <a:cs typeface="Arial"/>
              </a:rPr>
              <a:t>Ranges of adjectival behaviour / the adjectival corpus profile</a:t>
            </a:r>
            <a:endParaRPr lang="en-GB" sz="4800" b="1" dirty="0">
              <a:latin typeface="NeueHaasGroteskDisp Pro"/>
              <a:cs typeface="Arial"/>
            </a:endParaRPr>
          </a:p>
        </p:txBody>
      </p:sp>
      <p:sp>
        <p:nvSpPr>
          <p:cNvPr id="8" name="Rectangle 1">
            <a:extLst>
              <a:ext uri="{FF2B5EF4-FFF2-40B4-BE49-F238E27FC236}">
                <a16:creationId xmlns:a16="http://schemas.microsoft.com/office/drawing/2014/main" id="{D8948EF6-257D-30EC-99F8-CDF1AB53F941}"/>
              </a:ext>
            </a:extLst>
          </p:cNvPr>
          <p:cNvSpPr>
            <a:spLocks noChangeArrowheads="1"/>
          </p:cNvSpPr>
          <p:nvPr/>
        </p:nvSpPr>
        <p:spPr bwMode="auto">
          <a:xfrm>
            <a:off x="4488713" y="2403777"/>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t-EE" altLang="et-E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B020EC4A-E603-05A4-1F56-A25C4C8B290A}"/>
              </a:ext>
            </a:extLst>
          </p:cNvPr>
          <p:cNvSpPr>
            <a:spLocks noChangeArrowheads="1"/>
          </p:cNvSpPr>
          <p:nvPr/>
        </p:nvSpPr>
        <p:spPr bwMode="auto">
          <a:xfrm>
            <a:off x="9859112" y="455430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t-EE" altLang="et-EE"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t-EE" altLang="et-EE"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t-EE" altLang="et-EE" sz="1800" b="0" i="0" u="none" strike="noStrike" cap="none" normalizeH="0" baseline="0">
              <a:ln>
                <a:noFill/>
              </a:ln>
              <a:solidFill>
                <a:schemeClr val="tx1"/>
              </a:solidFill>
              <a:effectLst/>
              <a:latin typeface="Arial" panose="020B0604020202020204" pitchFamily="34" charset="0"/>
            </a:endParaRPr>
          </a:p>
        </p:txBody>
      </p:sp>
      <p:graphicFrame>
        <p:nvGraphicFramePr>
          <p:cNvPr id="13" name="Table 12">
            <a:extLst>
              <a:ext uri="{FF2B5EF4-FFF2-40B4-BE49-F238E27FC236}">
                <a16:creationId xmlns:a16="http://schemas.microsoft.com/office/drawing/2014/main" id="{1DF9368D-F345-F7D5-D029-F8F7691B1EEA}"/>
              </a:ext>
            </a:extLst>
          </p:cNvPr>
          <p:cNvGraphicFramePr>
            <a:graphicFrameLocks noGrp="1"/>
          </p:cNvGraphicFramePr>
          <p:nvPr>
            <p:extLst>
              <p:ext uri="{D42A27DB-BD31-4B8C-83A1-F6EECF244321}">
                <p14:modId xmlns:p14="http://schemas.microsoft.com/office/powerpoint/2010/main" val="41925053"/>
              </p:ext>
            </p:extLst>
          </p:nvPr>
        </p:nvGraphicFramePr>
        <p:xfrm>
          <a:off x="2268414" y="2653740"/>
          <a:ext cx="14102862" cy="5654662"/>
        </p:xfrm>
        <a:graphic>
          <a:graphicData uri="http://schemas.openxmlformats.org/drawingml/2006/table">
            <a:tbl>
              <a:tblPr>
                <a:tableStyleId>{5C22544A-7EE6-4342-B048-85BDC9FD1C3A}</a:tableStyleId>
              </a:tblPr>
              <a:tblGrid>
                <a:gridCol w="3794939">
                  <a:extLst>
                    <a:ext uri="{9D8B030D-6E8A-4147-A177-3AD203B41FA5}">
                      <a16:colId xmlns:a16="http://schemas.microsoft.com/office/drawing/2014/main" val="1551750460"/>
                    </a:ext>
                  </a:extLst>
                </a:gridCol>
                <a:gridCol w="10307923">
                  <a:extLst>
                    <a:ext uri="{9D8B030D-6E8A-4147-A177-3AD203B41FA5}">
                      <a16:colId xmlns:a16="http://schemas.microsoft.com/office/drawing/2014/main" val="2094690151"/>
                    </a:ext>
                  </a:extLst>
                </a:gridCol>
              </a:tblGrid>
              <a:tr h="1197290">
                <a:tc>
                  <a:txBody>
                    <a:bodyPr/>
                    <a:lstStyle/>
                    <a:p>
                      <a:pPr>
                        <a:lnSpc>
                          <a:spcPct val="115000"/>
                        </a:lnSpc>
                        <a:spcBef>
                          <a:spcPts val="600"/>
                        </a:spcBef>
                        <a:spcAft>
                          <a:spcPts val="600"/>
                        </a:spcAft>
                      </a:pPr>
                      <a:r>
                        <a:rPr lang="en-GB" sz="4800" dirty="0">
                          <a:effectLst/>
                          <a:latin typeface="Neue Haas Grotesk"/>
                        </a:rPr>
                        <a:t> Patterns</a:t>
                      </a:r>
                      <a:endParaRPr lang="et-EE" sz="4800" dirty="0">
                        <a:effectLst/>
                        <a:latin typeface="Neue Haas Grotesk"/>
                        <a:ea typeface="SimSun" panose="02010600030101010101" pitchFamily="2" charset="-122"/>
                        <a:cs typeface="font1273"/>
                      </a:endParaRPr>
                    </a:p>
                  </a:txBody>
                  <a:tcPr marL="68580" marR="68580" marT="0" marB="0">
                    <a:solidFill>
                      <a:srgbClr val="E0E3F0"/>
                    </a:solidFill>
                  </a:tcPr>
                </a:tc>
                <a:tc>
                  <a:txBody>
                    <a:bodyPr/>
                    <a:lstStyle/>
                    <a:p>
                      <a:pPr>
                        <a:lnSpc>
                          <a:spcPct val="115000"/>
                        </a:lnSpc>
                        <a:spcBef>
                          <a:spcPts val="600"/>
                        </a:spcBef>
                        <a:spcAft>
                          <a:spcPts val="600"/>
                        </a:spcAft>
                      </a:pPr>
                      <a:r>
                        <a:rPr lang="en-GB" sz="4800" dirty="0">
                          <a:effectLst/>
                          <a:latin typeface="Neue Haas Grotesk"/>
                        </a:rPr>
                        <a:t> Adjectival ranges (relative frequencies)</a:t>
                      </a:r>
                      <a:endParaRPr lang="et-EE" sz="4800" dirty="0">
                        <a:effectLst/>
                        <a:latin typeface="Neue Haas Grotesk"/>
                        <a:ea typeface="SimSun" panose="02010600030101010101" pitchFamily="2" charset="-122"/>
                        <a:cs typeface="font1273"/>
                      </a:endParaRPr>
                    </a:p>
                  </a:txBody>
                  <a:tcPr marL="68580" marR="68580" marT="0" marB="0">
                    <a:solidFill>
                      <a:srgbClr val="E0E3F0"/>
                    </a:solidFill>
                  </a:tcPr>
                </a:tc>
                <a:extLst>
                  <a:ext uri="{0D108BD9-81ED-4DB2-BD59-A6C34878D82A}">
                    <a16:rowId xmlns:a16="http://schemas.microsoft.com/office/drawing/2014/main" val="3571131163"/>
                  </a:ext>
                </a:extLst>
              </a:tr>
              <a:tr h="1114343">
                <a:tc>
                  <a:txBody>
                    <a:bodyPr/>
                    <a:lstStyle/>
                    <a:p>
                      <a:pPr>
                        <a:lnSpc>
                          <a:spcPct val="105000"/>
                        </a:lnSpc>
                        <a:spcBef>
                          <a:spcPts val="600"/>
                        </a:spcBef>
                        <a:spcAft>
                          <a:spcPts val="600"/>
                        </a:spcAft>
                      </a:pPr>
                      <a:r>
                        <a:rPr lang="en-GB" sz="4800" dirty="0">
                          <a:effectLst/>
                          <a:latin typeface="Neue Haas Grotesk"/>
                        </a:rPr>
                        <a:t> ATTR</a:t>
                      </a:r>
                      <a:endParaRPr lang="et-EE" sz="4800" dirty="0">
                        <a:effectLst/>
                        <a:latin typeface="Neue Haas Grotesk"/>
                        <a:ea typeface="SimSun" panose="02010600030101010101" pitchFamily="2" charset="-122"/>
                        <a:cs typeface="font1273"/>
                      </a:endParaRPr>
                    </a:p>
                  </a:txBody>
                  <a:tcPr marL="68580" marR="68580" marT="0" marB="0" anchor="ctr">
                    <a:solidFill>
                      <a:srgbClr val="E0E3F0"/>
                    </a:solidFill>
                  </a:tcPr>
                </a:tc>
                <a:tc>
                  <a:txBody>
                    <a:bodyPr/>
                    <a:lstStyle/>
                    <a:p>
                      <a:pPr>
                        <a:lnSpc>
                          <a:spcPct val="105000"/>
                        </a:lnSpc>
                        <a:spcAft>
                          <a:spcPts val="800"/>
                        </a:spcAft>
                      </a:pPr>
                      <a:r>
                        <a:rPr lang="en-GB" sz="4800" dirty="0">
                          <a:effectLst/>
                          <a:latin typeface="Neue Haas Grotesk"/>
                        </a:rPr>
                        <a:t> 0.246–1</a:t>
                      </a:r>
                      <a:endParaRPr lang="et-EE" sz="4800" dirty="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1389755255"/>
                  </a:ext>
                </a:extLst>
              </a:tr>
              <a:tr h="1114343">
                <a:tc>
                  <a:txBody>
                    <a:bodyPr/>
                    <a:lstStyle/>
                    <a:p>
                      <a:pPr>
                        <a:lnSpc>
                          <a:spcPct val="105000"/>
                        </a:lnSpc>
                        <a:spcBef>
                          <a:spcPts val="600"/>
                        </a:spcBef>
                        <a:spcAft>
                          <a:spcPts val="600"/>
                        </a:spcAft>
                      </a:pPr>
                      <a:r>
                        <a:rPr lang="en-GB" sz="4800" dirty="0">
                          <a:effectLst/>
                          <a:latin typeface="Neue Haas Grotesk"/>
                        </a:rPr>
                        <a:t> ATTR/ST</a:t>
                      </a:r>
                      <a:endParaRPr lang="et-EE" sz="4800" dirty="0">
                        <a:effectLst/>
                        <a:latin typeface="Neue Haas Grotesk"/>
                        <a:ea typeface="SimSun" panose="02010600030101010101" pitchFamily="2" charset="-122"/>
                        <a:cs typeface="font1273"/>
                      </a:endParaRPr>
                    </a:p>
                  </a:txBody>
                  <a:tcPr marL="68580" marR="68580" marT="0" marB="0" anchor="ctr">
                    <a:solidFill>
                      <a:srgbClr val="E0E3F0"/>
                    </a:solidFill>
                  </a:tcPr>
                </a:tc>
                <a:tc>
                  <a:txBody>
                    <a:bodyPr/>
                    <a:lstStyle/>
                    <a:p>
                      <a:pPr>
                        <a:lnSpc>
                          <a:spcPct val="105000"/>
                        </a:lnSpc>
                        <a:spcAft>
                          <a:spcPts val="800"/>
                        </a:spcAft>
                      </a:pPr>
                      <a:r>
                        <a:rPr lang="en-GB" sz="4800" dirty="0">
                          <a:effectLst/>
                          <a:latin typeface="Neue Haas Grotesk"/>
                        </a:rPr>
                        <a:t> 0.015–0.193</a:t>
                      </a:r>
                      <a:endParaRPr lang="et-EE" sz="4800" dirty="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2868381244"/>
                  </a:ext>
                </a:extLst>
              </a:tr>
              <a:tr h="1114343">
                <a:tc>
                  <a:txBody>
                    <a:bodyPr/>
                    <a:lstStyle/>
                    <a:p>
                      <a:pPr>
                        <a:lnSpc>
                          <a:spcPct val="105000"/>
                        </a:lnSpc>
                        <a:spcBef>
                          <a:spcPts val="600"/>
                        </a:spcBef>
                        <a:spcAft>
                          <a:spcPts val="600"/>
                        </a:spcAft>
                      </a:pPr>
                      <a:r>
                        <a:rPr lang="en-GB" sz="4800" dirty="0">
                          <a:effectLst/>
                          <a:latin typeface="Neue Haas Grotesk"/>
                        </a:rPr>
                        <a:t> ADV</a:t>
                      </a:r>
                      <a:endParaRPr lang="et-EE" sz="4800" dirty="0">
                        <a:effectLst/>
                        <a:latin typeface="Neue Haas Grotesk"/>
                        <a:ea typeface="SimSun" panose="02010600030101010101" pitchFamily="2" charset="-122"/>
                        <a:cs typeface="font1273"/>
                      </a:endParaRPr>
                    </a:p>
                  </a:txBody>
                  <a:tcPr marL="68580" marR="68580" marT="0" marB="0" anchor="ctr">
                    <a:solidFill>
                      <a:srgbClr val="E0E3F0"/>
                    </a:solidFill>
                  </a:tcPr>
                </a:tc>
                <a:tc>
                  <a:txBody>
                    <a:bodyPr/>
                    <a:lstStyle/>
                    <a:p>
                      <a:pPr>
                        <a:lnSpc>
                          <a:spcPct val="105000"/>
                        </a:lnSpc>
                        <a:spcAft>
                          <a:spcPts val="800"/>
                        </a:spcAft>
                      </a:pPr>
                      <a:r>
                        <a:rPr lang="en-GB" sz="4800" dirty="0">
                          <a:effectLst/>
                          <a:latin typeface="Neue Haas Grotesk"/>
                        </a:rPr>
                        <a:t> 0.01–1</a:t>
                      </a:r>
                      <a:endParaRPr lang="et-EE" sz="4800" dirty="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2017573472"/>
                  </a:ext>
                </a:extLst>
              </a:tr>
              <a:tr h="1114343">
                <a:tc>
                  <a:txBody>
                    <a:bodyPr/>
                    <a:lstStyle/>
                    <a:p>
                      <a:pPr>
                        <a:lnSpc>
                          <a:spcPct val="105000"/>
                        </a:lnSpc>
                        <a:spcBef>
                          <a:spcPts val="600"/>
                        </a:spcBef>
                        <a:spcAft>
                          <a:spcPts val="600"/>
                        </a:spcAft>
                      </a:pPr>
                      <a:r>
                        <a:rPr lang="en-GB" sz="4800" dirty="0">
                          <a:effectLst/>
                          <a:latin typeface="Neue Haas Grotesk"/>
                        </a:rPr>
                        <a:t> PRED</a:t>
                      </a:r>
                      <a:endParaRPr lang="et-EE" sz="4800" dirty="0">
                        <a:effectLst/>
                        <a:latin typeface="Neue Haas Grotesk"/>
                        <a:ea typeface="SimSun" panose="02010600030101010101" pitchFamily="2" charset="-122"/>
                        <a:cs typeface="font1273"/>
                      </a:endParaRPr>
                    </a:p>
                  </a:txBody>
                  <a:tcPr marL="68580" marR="68580" marT="0" marB="0" anchor="ctr">
                    <a:solidFill>
                      <a:srgbClr val="E0E3F0"/>
                    </a:solidFill>
                  </a:tcPr>
                </a:tc>
                <a:tc>
                  <a:txBody>
                    <a:bodyPr/>
                    <a:lstStyle/>
                    <a:p>
                      <a:pPr>
                        <a:lnSpc>
                          <a:spcPct val="105000"/>
                        </a:lnSpc>
                        <a:spcAft>
                          <a:spcPts val="800"/>
                        </a:spcAft>
                      </a:pPr>
                      <a:r>
                        <a:rPr lang="en-GB" sz="4800" dirty="0">
                          <a:effectLst/>
                          <a:latin typeface="Neue Haas Grotesk"/>
                        </a:rPr>
                        <a:t> 0.036–0.344</a:t>
                      </a:r>
                      <a:endParaRPr lang="et-EE" sz="4800" dirty="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2748114055"/>
                  </a:ext>
                </a:extLst>
              </a:tr>
            </a:tbl>
          </a:graphicData>
        </a:graphic>
      </p:graphicFrame>
      <p:sp>
        <p:nvSpPr>
          <p:cNvPr id="4" name="TextBox 3">
            <a:extLst>
              <a:ext uri="{FF2B5EF4-FFF2-40B4-BE49-F238E27FC236}">
                <a16:creationId xmlns:a16="http://schemas.microsoft.com/office/drawing/2014/main" id="{D6E520C6-BA47-B725-E469-04930CE84A8B}"/>
              </a:ext>
            </a:extLst>
          </p:cNvPr>
          <p:cNvSpPr txBox="1"/>
          <p:nvPr/>
        </p:nvSpPr>
        <p:spPr>
          <a:xfrm>
            <a:off x="936161" y="8989470"/>
            <a:ext cx="16767368" cy="1031051"/>
          </a:xfrm>
          <a:prstGeom prst="rect">
            <a:avLst/>
          </a:prstGeom>
          <a:noFill/>
        </p:spPr>
        <p:txBody>
          <a:bodyPr wrap="square">
            <a:spAutoFit/>
          </a:bodyPr>
          <a:lstStyle/>
          <a:p>
            <a:pPr>
              <a:spcAft>
                <a:spcPts val="600"/>
              </a:spcAft>
            </a:pPr>
            <a:r>
              <a:rPr lang="et-EE" sz="2800" dirty="0">
                <a:latin typeface="NeueHaasGroteskText Pro"/>
              </a:rPr>
              <a:t>The test </a:t>
            </a:r>
            <a:r>
              <a:rPr lang="et-EE" sz="2800" dirty="0" err="1">
                <a:latin typeface="NeueHaasGroteskText Pro"/>
              </a:rPr>
              <a:t>group</a:t>
            </a:r>
            <a:r>
              <a:rPr lang="et-EE" sz="2800" dirty="0">
                <a:latin typeface="NeueHaasGroteskText Pro"/>
              </a:rPr>
              <a:t> (N = 100) of </a:t>
            </a:r>
            <a:r>
              <a:rPr lang="et-EE" sz="2800" dirty="0" err="1">
                <a:latin typeface="NeueHaasGroteskText Pro"/>
              </a:rPr>
              <a:t>protoadjectives</a:t>
            </a:r>
            <a:r>
              <a:rPr lang="et-EE" sz="2800" dirty="0">
                <a:latin typeface="NeueHaasGroteskText Pro"/>
              </a:rPr>
              <a:t> // </a:t>
            </a:r>
            <a:r>
              <a:rPr lang="et-EE" sz="2800" dirty="0" err="1">
                <a:latin typeface="NeueHaasGroteskText Pro"/>
              </a:rPr>
              <a:t>the</a:t>
            </a:r>
            <a:r>
              <a:rPr lang="et-EE" sz="2800" dirty="0">
                <a:latin typeface="NeueHaasGroteskText Pro"/>
              </a:rPr>
              <a:t> Basic Estonian </a:t>
            </a:r>
            <a:r>
              <a:rPr lang="et-EE" sz="2800" dirty="0" err="1">
                <a:latin typeface="NeueHaasGroteskText Pro"/>
              </a:rPr>
              <a:t>Dictionary</a:t>
            </a:r>
            <a:r>
              <a:rPr lang="et-EE" sz="2800" dirty="0">
                <a:latin typeface="NeueHaasGroteskText Pro"/>
              </a:rPr>
              <a:t> // </a:t>
            </a:r>
            <a:r>
              <a:rPr lang="et-EE" sz="2800" dirty="0" err="1">
                <a:latin typeface="NeueHaasGroteskText Pro"/>
              </a:rPr>
              <a:t>pattern</a:t>
            </a:r>
            <a:r>
              <a:rPr lang="et-EE" sz="2800" dirty="0">
                <a:latin typeface="NeueHaasGroteskText Pro"/>
              </a:rPr>
              <a:t> </a:t>
            </a:r>
            <a:r>
              <a:rPr lang="et-EE" sz="2800" dirty="0" err="1">
                <a:latin typeface="NeueHaasGroteskText Pro"/>
              </a:rPr>
              <a:t>frequencies</a:t>
            </a:r>
            <a:r>
              <a:rPr lang="et-EE" sz="2800" dirty="0">
                <a:latin typeface="NeueHaasGroteskText Pro"/>
              </a:rPr>
              <a:t> in ENC2019</a:t>
            </a:r>
          </a:p>
          <a:p>
            <a:pPr>
              <a:spcAft>
                <a:spcPts val="600"/>
              </a:spcAft>
            </a:pPr>
            <a:r>
              <a:rPr lang="et-EE" sz="2800" dirty="0">
                <a:latin typeface="NeueHaasGroteskText Pro"/>
              </a:rPr>
              <a:t>-&gt; </a:t>
            </a:r>
            <a:r>
              <a:rPr lang="en-US" sz="2800" dirty="0">
                <a:latin typeface="NeueHaasGroteskText Pro"/>
              </a:rPr>
              <a:t>relative prominence of</a:t>
            </a:r>
            <a:r>
              <a:rPr lang="et-EE" sz="2800" dirty="0">
                <a:latin typeface="NeueHaasGroteskText Pro"/>
              </a:rPr>
              <a:t> </a:t>
            </a:r>
            <a:r>
              <a:rPr lang="et-EE" sz="2800" dirty="0" err="1">
                <a:latin typeface="NeueHaasGroteskText Pro"/>
              </a:rPr>
              <a:t>corpus</a:t>
            </a:r>
            <a:r>
              <a:rPr lang="et-EE" sz="2800" dirty="0">
                <a:latin typeface="NeueHaasGroteskText Pro"/>
              </a:rPr>
              <a:t> </a:t>
            </a:r>
            <a:r>
              <a:rPr lang="en-US" sz="2800" dirty="0">
                <a:latin typeface="NeueHaasGroteskText Pro"/>
              </a:rPr>
              <a:t>patterns for each </a:t>
            </a:r>
            <a:r>
              <a:rPr lang="en-US" sz="2800">
                <a:latin typeface="NeueHaasGroteskText Pro"/>
              </a:rPr>
              <a:t>word // </a:t>
            </a:r>
            <a:r>
              <a:rPr lang="et-EE" sz="2800">
                <a:latin typeface="NeueHaasGroteskText Pro"/>
              </a:rPr>
              <a:t>contrasted to participles </a:t>
            </a:r>
            <a:endParaRPr lang="en-US" sz="2800" dirty="0">
              <a:latin typeface="NeueHaasGroteskText Pro"/>
            </a:endParaRPr>
          </a:p>
        </p:txBody>
      </p:sp>
    </p:spTree>
    <p:extLst>
      <p:ext uri="{BB962C8B-B14F-4D97-AF65-F5344CB8AC3E}">
        <p14:creationId xmlns:p14="http://schemas.microsoft.com/office/powerpoint/2010/main" val="118120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ABFF3803-78B5-C44A-E3BD-5273887424FD}"/>
              </a:ext>
            </a:extLst>
          </p:cNvPr>
          <p:cNvSpPr>
            <a:spLocks noGrp="1"/>
          </p:cNvSpPr>
          <p:nvPr>
            <p:ph type="ctrTitle"/>
          </p:nvPr>
        </p:nvSpPr>
        <p:spPr>
          <a:xfrm>
            <a:off x="1094015" y="832397"/>
            <a:ext cx="14859000" cy="1284513"/>
          </a:xfrm>
        </p:spPr>
        <p:txBody>
          <a:bodyPr/>
          <a:lstStyle/>
          <a:p>
            <a:r>
              <a:rPr lang="et-EE" sz="5400" dirty="0"/>
              <a:t>The </a:t>
            </a:r>
            <a:r>
              <a:rPr lang="et-EE" sz="5400" b="1" dirty="0" err="1">
                <a:solidFill>
                  <a:srgbClr val="007370"/>
                </a:solidFill>
              </a:rPr>
              <a:t>scale</a:t>
            </a:r>
            <a:r>
              <a:rPr lang="et-EE" sz="5400" dirty="0"/>
              <a:t> of </a:t>
            </a:r>
            <a:r>
              <a:rPr lang="et-EE" sz="5400" dirty="0" err="1"/>
              <a:t>adjectivity</a:t>
            </a:r>
            <a:r>
              <a:rPr lang="et-EE" sz="5400" dirty="0"/>
              <a:t>:</a:t>
            </a:r>
          </a:p>
        </p:txBody>
      </p:sp>
      <p:graphicFrame>
        <p:nvGraphicFramePr>
          <p:cNvPr id="4" name="Tabel 3">
            <a:extLst>
              <a:ext uri="{FF2B5EF4-FFF2-40B4-BE49-F238E27FC236}">
                <a16:creationId xmlns:a16="http://schemas.microsoft.com/office/drawing/2014/main" id="{FBA5F40E-2217-C7B0-DB9B-3C7FE173B9B3}"/>
              </a:ext>
            </a:extLst>
          </p:cNvPr>
          <p:cNvGraphicFramePr>
            <a:graphicFrameLocks noGrp="1"/>
          </p:cNvGraphicFramePr>
          <p:nvPr>
            <p:extLst>
              <p:ext uri="{D42A27DB-BD31-4B8C-83A1-F6EECF244321}">
                <p14:modId xmlns:p14="http://schemas.microsoft.com/office/powerpoint/2010/main" val="3849175420"/>
              </p:ext>
            </p:extLst>
          </p:nvPr>
        </p:nvGraphicFramePr>
        <p:xfrm>
          <a:off x="8801100" y="1284153"/>
          <a:ext cx="7886700" cy="6976653"/>
        </p:xfrm>
        <a:graphic>
          <a:graphicData uri="http://schemas.openxmlformats.org/drawingml/2006/table">
            <a:tbl>
              <a:tblPr/>
              <a:tblGrid>
                <a:gridCol w="2517032">
                  <a:extLst>
                    <a:ext uri="{9D8B030D-6E8A-4147-A177-3AD203B41FA5}">
                      <a16:colId xmlns:a16="http://schemas.microsoft.com/office/drawing/2014/main" val="2214614578"/>
                    </a:ext>
                  </a:extLst>
                </a:gridCol>
                <a:gridCol w="5369668">
                  <a:extLst>
                    <a:ext uri="{9D8B030D-6E8A-4147-A177-3AD203B41FA5}">
                      <a16:colId xmlns:a16="http://schemas.microsoft.com/office/drawing/2014/main" val="1499002290"/>
                    </a:ext>
                  </a:extLst>
                </a:gridCol>
              </a:tblGrid>
              <a:tr h="1083490">
                <a:tc>
                  <a:txBody>
                    <a:bodyPr/>
                    <a:lstStyle/>
                    <a:p>
                      <a:pPr algn="ctr" rtl="0" fontAlgn="base"/>
                      <a:r>
                        <a:rPr lang="et-EE" sz="4400" b="1" i="0" dirty="0" err="1">
                          <a:effectLst/>
                          <a:latin typeface="Neue Haas Grotesk"/>
                        </a:rPr>
                        <a:t>Values</a:t>
                      </a:r>
                      <a:r>
                        <a:rPr lang="et-EE" sz="4400" b="0" i="0" dirty="0">
                          <a:effectLst/>
                          <a:latin typeface="Neue Haas Grotesk"/>
                        </a:rPr>
                        <a:t> </a:t>
                      </a:r>
                    </a:p>
                  </a:txBody>
                  <a:tcPr>
                    <a:lnL>
                      <a:noFill/>
                    </a:lnL>
                    <a:lnR>
                      <a:noFill/>
                    </a:lnR>
                    <a:lnT w="7620" cap="flat" cmpd="sng" algn="ctr">
                      <a:solidFill>
                        <a:srgbClr val="90A228"/>
                      </a:solidFill>
                      <a:prstDash val="solid"/>
                      <a:round/>
                      <a:headEnd type="none" w="med" len="med"/>
                      <a:tailEnd type="none" w="med" len="med"/>
                    </a:lnT>
                    <a:lnB w="7620" cap="flat" cmpd="sng" algn="ctr">
                      <a:solidFill>
                        <a:srgbClr val="10A228"/>
                      </a:solidFill>
                      <a:prstDash val="solid"/>
                      <a:round/>
                      <a:headEnd type="none" w="med" len="med"/>
                      <a:tailEnd type="none" w="med" len="med"/>
                    </a:lnB>
                  </a:tcPr>
                </a:tc>
                <a:tc>
                  <a:txBody>
                    <a:bodyPr/>
                    <a:lstStyle/>
                    <a:p>
                      <a:pPr algn="ctr" rtl="0" fontAlgn="base"/>
                      <a:r>
                        <a:rPr lang="et-EE" sz="4400" b="1" i="0" dirty="0" err="1">
                          <a:effectLst/>
                          <a:latin typeface="Neue Haas Grotesk"/>
                        </a:rPr>
                        <a:t>Scale</a:t>
                      </a:r>
                      <a:r>
                        <a:rPr lang="et-EE" sz="4400" b="0" i="0" dirty="0">
                          <a:effectLst/>
                          <a:latin typeface="Neue Haas Grotesk"/>
                        </a:rPr>
                        <a:t> </a:t>
                      </a:r>
                    </a:p>
                  </a:txBody>
                  <a:tcPr>
                    <a:lnL>
                      <a:noFill/>
                    </a:lnL>
                    <a:lnR>
                      <a:noFill/>
                    </a:lnR>
                    <a:lnT w="7620" cap="flat" cmpd="sng" algn="ctr">
                      <a:solidFill>
                        <a:srgbClr val="F0A328"/>
                      </a:solidFill>
                      <a:prstDash val="solid"/>
                      <a:round/>
                      <a:headEnd type="none" w="med" len="med"/>
                      <a:tailEnd type="none" w="med" len="med"/>
                    </a:lnT>
                    <a:lnB w="7620" cap="flat" cmpd="sng" algn="ctr">
                      <a:solidFill>
                        <a:srgbClr val="90A528"/>
                      </a:solidFill>
                      <a:prstDash val="solid"/>
                      <a:round/>
                      <a:headEnd type="none" w="med" len="med"/>
                      <a:tailEnd type="none" w="med" len="med"/>
                    </a:lnB>
                  </a:tcPr>
                </a:tc>
                <a:extLst>
                  <a:ext uri="{0D108BD9-81ED-4DB2-BD59-A6C34878D82A}">
                    <a16:rowId xmlns:a16="http://schemas.microsoft.com/office/drawing/2014/main" val="1758603290"/>
                  </a:ext>
                </a:extLst>
              </a:tr>
              <a:tr h="1131026">
                <a:tc>
                  <a:txBody>
                    <a:bodyPr/>
                    <a:lstStyle/>
                    <a:p>
                      <a:pPr algn="ctr" rtl="0" fontAlgn="base"/>
                      <a:r>
                        <a:rPr lang="et-EE" sz="4400" b="0" i="0" dirty="0">
                          <a:effectLst/>
                          <a:latin typeface="Neue Haas Grotesk"/>
                        </a:rPr>
                        <a:t>4 </a:t>
                      </a:r>
                    </a:p>
                  </a:txBody>
                  <a:tcPr anchor="ctr">
                    <a:lnL>
                      <a:noFill/>
                    </a:lnL>
                    <a:lnR>
                      <a:noFill/>
                    </a:lnR>
                    <a:lnT w="7620" cap="flat" cmpd="sng" algn="ctr">
                      <a:solidFill>
                        <a:srgbClr val="10A228"/>
                      </a:solidFill>
                      <a:prstDash val="solid"/>
                      <a:round/>
                      <a:headEnd type="none" w="med" len="med"/>
                      <a:tailEnd type="none" w="med" len="med"/>
                    </a:lnT>
                    <a:lnB w="7620" cap="flat" cmpd="sng" algn="ctr">
                      <a:solidFill>
                        <a:srgbClr val="70A828"/>
                      </a:solidFill>
                      <a:prstDash val="solid"/>
                      <a:round/>
                      <a:headEnd type="none" w="med" len="med"/>
                      <a:tailEnd type="none" w="med" len="med"/>
                    </a:lnB>
                  </a:tcPr>
                </a:tc>
                <a:tc>
                  <a:txBody>
                    <a:bodyPr/>
                    <a:lstStyle/>
                    <a:p>
                      <a:pPr algn="ctr" rtl="0" fontAlgn="base"/>
                      <a:r>
                        <a:rPr lang="et-EE" sz="4400" b="0" i="0" dirty="0" err="1">
                          <a:effectLst/>
                          <a:latin typeface="Neue Haas Grotesk"/>
                        </a:rPr>
                        <a:t>very</a:t>
                      </a:r>
                      <a:r>
                        <a:rPr lang="et-EE" sz="4400" b="0" i="0" dirty="0">
                          <a:effectLst/>
                          <a:latin typeface="Neue Haas Grotesk"/>
                        </a:rPr>
                        <a:t> </a:t>
                      </a:r>
                      <a:r>
                        <a:rPr lang="et-EE" sz="4400" b="0" i="0" dirty="0" err="1">
                          <a:effectLst/>
                          <a:latin typeface="Neue Haas Grotesk"/>
                        </a:rPr>
                        <a:t>likely</a:t>
                      </a:r>
                      <a:r>
                        <a:rPr lang="et-EE" sz="4400" b="0" i="0" dirty="0">
                          <a:effectLst/>
                          <a:latin typeface="Neue Haas Grotesk"/>
                        </a:rPr>
                        <a:t>  </a:t>
                      </a:r>
                    </a:p>
                  </a:txBody>
                  <a:tcPr anchor="ctr">
                    <a:lnL>
                      <a:noFill/>
                    </a:lnL>
                    <a:lnR>
                      <a:noFill/>
                    </a:lnR>
                    <a:lnT w="7620" cap="flat" cmpd="sng" algn="ctr">
                      <a:solidFill>
                        <a:srgbClr val="90A528"/>
                      </a:solidFill>
                      <a:prstDash val="solid"/>
                      <a:round/>
                      <a:headEnd type="none" w="med" len="med"/>
                      <a:tailEnd type="none" w="med" len="med"/>
                    </a:lnT>
                    <a:lnB w="7620" cap="flat" cmpd="sng" algn="ctr">
                      <a:solidFill>
                        <a:srgbClr val="70B028"/>
                      </a:solidFill>
                      <a:prstDash val="solid"/>
                      <a:round/>
                      <a:headEnd type="none" w="med" len="med"/>
                      <a:tailEnd type="none" w="med" len="med"/>
                    </a:lnB>
                    <a:solidFill>
                      <a:srgbClr val="52BE80"/>
                    </a:solidFill>
                  </a:tcPr>
                </a:tc>
                <a:extLst>
                  <a:ext uri="{0D108BD9-81ED-4DB2-BD59-A6C34878D82A}">
                    <a16:rowId xmlns:a16="http://schemas.microsoft.com/office/drawing/2014/main" val="622638887"/>
                  </a:ext>
                </a:extLst>
              </a:tr>
              <a:tr h="1037408">
                <a:tc>
                  <a:txBody>
                    <a:bodyPr/>
                    <a:lstStyle/>
                    <a:p>
                      <a:pPr algn="ctr" rtl="0" fontAlgn="base"/>
                      <a:r>
                        <a:rPr lang="et-EE" sz="4400" b="0" i="0" dirty="0">
                          <a:effectLst/>
                          <a:latin typeface="Neue Haas Grotesk"/>
                        </a:rPr>
                        <a:t>3 </a:t>
                      </a:r>
                    </a:p>
                  </a:txBody>
                  <a:tcPr anchor="ctr">
                    <a:lnL>
                      <a:noFill/>
                    </a:lnL>
                    <a:lnR>
                      <a:noFill/>
                    </a:lnR>
                    <a:lnT w="7620" cap="flat" cmpd="sng" algn="ctr">
                      <a:solidFill>
                        <a:srgbClr val="70A828"/>
                      </a:solidFill>
                      <a:prstDash val="solid"/>
                      <a:round/>
                      <a:headEnd type="none" w="med" len="med"/>
                      <a:tailEnd type="none" w="med" len="med"/>
                    </a:lnT>
                    <a:lnB w="7620" cap="flat" cmpd="sng" algn="ctr">
                      <a:solidFill>
                        <a:srgbClr val="30AB28"/>
                      </a:solidFill>
                      <a:prstDash val="solid"/>
                      <a:round/>
                      <a:headEnd type="none" w="med" len="med"/>
                      <a:tailEnd type="none" w="med" len="med"/>
                    </a:lnB>
                  </a:tcPr>
                </a:tc>
                <a:tc>
                  <a:txBody>
                    <a:bodyPr/>
                    <a:lstStyle/>
                    <a:p>
                      <a:pPr algn="ctr" rtl="0" fontAlgn="base"/>
                      <a:r>
                        <a:rPr lang="et-EE" sz="4400" b="0" i="0" dirty="0" err="1">
                          <a:effectLst/>
                          <a:latin typeface="Neue Haas Grotesk"/>
                        </a:rPr>
                        <a:t>likely</a:t>
                      </a:r>
                      <a:r>
                        <a:rPr lang="et-EE" sz="4400" b="0" i="0" dirty="0">
                          <a:effectLst/>
                          <a:latin typeface="Neue Haas Grotesk"/>
                        </a:rPr>
                        <a:t>  </a:t>
                      </a:r>
                    </a:p>
                  </a:txBody>
                  <a:tcPr anchor="ctr">
                    <a:lnL>
                      <a:noFill/>
                    </a:lnL>
                    <a:lnR>
                      <a:noFill/>
                    </a:lnR>
                    <a:lnT w="7620" cap="flat" cmpd="sng" algn="ctr">
                      <a:solidFill>
                        <a:srgbClr val="70B028"/>
                      </a:solidFill>
                      <a:prstDash val="solid"/>
                      <a:round/>
                      <a:headEnd type="none" w="med" len="med"/>
                      <a:tailEnd type="none" w="med" len="med"/>
                    </a:lnT>
                    <a:lnB w="7620" cap="flat" cmpd="sng" algn="ctr">
                      <a:solidFill>
                        <a:srgbClr val="10AC28"/>
                      </a:solidFill>
                      <a:prstDash val="solid"/>
                      <a:round/>
                      <a:headEnd type="none" w="med" len="med"/>
                      <a:tailEnd type="none" w="med" len="med"/>
                    </a:lnB>
                    <a:solidFill>
                      <a:srgbClr val="A9DFBF"/>
                    </a:solidFill>
                  </a:tcPr>
                </a:tc>
                <a:extLst>
                  <a:ext uri="{0D108BD9-81ED-4DB2-BD59-A6C34878D82A}">
                    <a16:rowId xmlns:a16="http://schemas.microsoft.com/office/drawing/2014/main" val="2382705714"/>
                  </a:ext>
                </a:extLst>
              </a:tr>
              <a:tr h="1156063">
                <a:tc>
                  <a:txBody>
                    <a:bodyPr/>
                    <a:lstStyle/>
                    <a:p>
                      <a:pPr algn="ctr" rtl="0" fontAlgn="base"/>
                      <a:r>
                        <a:rPr lang="et-EE" sz="4400" b="0" i="0" dirty="0">
                          <a:effectLst/>
                          <a:latin typeface="Neue Haas Grotesk"/>
                        </a:rPr>
                        <a:t>2 </a:t>
                      </a:r>
                    </a:p>
                  </a:txBody>
                  <a:tcPr anchor="ctr">
                    <a:lnL>
                      <a:noFill/>
                    </a:lnL>
                    <a:lnR>
                      <a:noFill/>
                    </a:lnR>
                    <a:lnT w="7620" cap="flat" cmpd="sng" algn="ctr">
                      <a:solidFill>
                        <a:srgbClr val="30AB28"/>
                      </a:solidFill>
                      <a:prstDash val="solid"/>
                      <a:round/>
                      <a:headEnd type="none" w="med" len="med"/>
                      <a:tailEnd type="none" w="med" len="med"/>
                    </a:lnT>
                    <a:lnB w="7620" cap="flat" cmpd="sng" algn="ctr">
                      <a:solidFill>
                        <a:srgbClr val="F0AE28"/>
                      </a:solidFill>
                      <a:prstDash val="solid"/>
                      <a:round/>
                      <a:headEnd type="none" w="med" len="med"/>
                      <a:tailEnd type="none" w="med" len="med"/>
                    </a:lnB>
                  </a:tcPr>
                </a:tc>
                <a:tc>
                  <a:txBody>
                    <a:bodyPr/>
                    <a:lstStyle/>
                    <a:p>
                      <a:pPr algn="ctr" rtl="0" fontAlgn="base"/>
                      <a:r>
                        <a:rPr lang="et-EE" sz="4400" b="0" i="0" dirty="0" err="1">
                          <a:effectLst/>
                          <a:latin typeface="Neue Haas Grotesk"/>
                        </a:rPr>
                        <a:t>ambiguous</a:t>
                      </a:r>
                      <a:r>
                        <a:rPr lang="et-EE" sz="4400" b="0" i="0" dirty="0">
                          <a:effectLst/>
                          <a:latin typeface="Neue Haas Grotesk"/>
                        </a:rPr>
                        <a:t> </a:t>
                      </a:r>
                    </a:p>
                  </a:txBody>
                  <a:tcPr anchor="ctr">
                    <a:lnL>
                      <a:noFill/>
                    </a:lnL>
                    <a:lnR>
                      <a:noFill/>
                    </a:lnR>
                    <a:lnT w="7620" cap="flat" cmpd="sng" algn="ctr">
                      <a:solidFill>
                        <a:srgbClr val="10AC28"/>
                      </a:solidFill>
                      <a:prstDash val="solid"/>
                      <a:round/>
                      <a:headEnd type="none" w="med" len="med"/>
                      <a:tailEnd type="none" w="med" len="med"/>
                    </a:lnT>
                    <a:lnB w="7620" cap="flat" cmpd="sng" algn="ctr">
                      <a:solidFill>
                        <a:srgbClr val="50B128"/>
                      </a:solidFill>
                      <a:prstDash val="solid"/>
                      <a:round/>
                      <a:headEnd type="none" w="med" len="med"/>
                      <a:tailEnd type="none" w="med" len="med"/>
                    </a:lnB>
                    <a:solidFill>
                      <a:srgbClr val="FCF3CF"/>
                    </a:solidFill>
                  </a:tcPr>
                </a:tc>
                <a:extLst>
                  <a:ext uri="{0D108BD9-81ED-4DB2-BD59-A6C34878D82A}">
                    <a16:rowId xmlns:a16="http://schemas.microsoft.com/office/drawing/2014/main" val="1258847653"/>
                  </a:ext>
                </a:extLst>
              </a:tr>
              <a:tr h="1095103">
                <a:tc>
                  <a:txBody>
                    <a:bodyPr/>
                    <a:lstStyle/>
                    <a:p>
                      <a:pPr algn="ctr" rtl="0" fontAlgn="base"/>
                      <a:r>
                        <a:rPr lang="et-EE" sz="4400" b="0" i="0" dirty="0">
                          <a:effectLst/>
                          <a:latin typeface="Neue Haas Grotesk"/>
                        </a:rPr>
                        <a:t>1 </a:t>
                      </a:r>
                    </a:p>
                  </a:txBody>
                  <a:tcPr anchor="ctr">
                    <a:lnL>
                      <a:noFill/>
                    </a:lnL>
                    <a:lnR>
                      <a:noFill/>
                    </a:lnR>
                    <a:lnT w="7620" cap="flat" cmpd="sng" algn="ctr">
                      <a:solidFill>
                        <a:srgbClr val="F0AE28"/>
                      </a:solidFill>
                      <a:prstDash val="solid"/>
                      <a:round/>
                      <a:headEnd type="none" w="med" len="med"/>
                      <a:tailEnd type="none" w="med" len="med"/>
                    </a:lnT>
                    <a:lnB w="7620" cap="flat" cmpd="sng" algn="ctr">
                      <a:solidFill>
                        <a:srgbClr val="D0B228"/>
                      </a:solidFill>
                      <a:prstDash val="solid"/>
                      <a:round/>
                      <a:headEnd type="none" w="med" len="med"/>
                      <a:tailEnd type="none" w="med" len="med"/>
                    </a:lnB>
                  </a:tcPr>
                </a:tc>
                <a:tc>
                  <a:txBody>
                    <a:bodyPr/>
                    <a:lstStyle/>
                    <a:p>
                      <a:pPr algn="ctr" rtl="0" fontAlgn="base"/>
                      <a:r>
                        <a:rPr lang="et-EE" sz="4400" b="0" i="0" dirty="0" err="1">
                          <a:effectLst/>
                          <a:latin typeface="Neue Haas Grotesk"/>
                        </a:rPr>
                        <a:t>unlikely</a:t>
                      </a:r>
                      <a:r>
                        <a:rPr lang="et-EE" sz="4400" b="0" i="0" dirty="0">
                          <a:effectLst/>
                          <a:latin typeface="Neue Haas Grotesk"/>
                        </a:rPr>
                        <a:t>  </a:t>
                      </a:r>
                    </a:p>
                  </a:txBody>
                  <a:tcPr anchor="ctr">
                    <a:lnL>
                      <a:noFill/>
                    </a:lnL>
                    <a:lnR>
                      <a:noFill/>
                    </a:lnR>
                    <a:lnT w="7620" cap="flat" cmpd="sng" algn="ctr">
                      <a:solidFill>
                        <a:srgbClr val="50B128"/>
                      </a:solidFill>
                      <a:prstDash val="solid"/>
                      <a:round/>
                      <a:headEnd type="none" w="med" len="med"/>
                      <a:tailEnd type="none" w="med" len="med"/>
                    </a:lnT>
                    <a:lnB w="7620" cap="flat" cmpd="sng" algn="ctr">
                      <a:solidFill>
                        <a:srgbClr val="D0B728"/>
                      </a:solidFill>
                      <a:prstDash val="solid"/>
                      <a:round/>
                      <a:headEnd type="none" w="med" len="med"/>
                      <a:tailEnd type="none" w="med" len="med"/>
                    </a:lnB>
                    <a:solidFill>
                      <a:srgbClr val="F5B7B1"/>
                    </a:solidFill>
                  </a:tcPr>
                </a:tc>
                <a:extLst>
                  <a:ext uri="{0D108BD9-81ED-4DB2-BD59-A6C34878D82A}">
                    <a16:rowId xmlns:a16="http://schemas.microsoft.com/office/drawing/2014/main" val="1120975978"/>
                  </a:ext>
                </a:extLst>
              </a:tr>
              <a:tr h="1473563">
                <a:tc>
                  <a:txBody>
                    <a:bodyPr/>
                    <a:lstStyle/>
                    <a:p>
                      <a:pPr algn="ctr" rtl="0" fontAlgn="base"/>
                      <a:r>
                        <a:rPr lang="et-EE" sz="4400" b="0" i="0" dirty="0">
                          <a:effectLst/>
                          <a:latin typeface="Neue Haas Grotesk"/>
                        </a:rPr>
                        <a:t>0 </a:t>
                      </a:r>
                    </a:p>
                  </a:txBody>
                  <a:tcPr anchor="ctr">
                    <a:lnL>
                      <a:noFill/>
                    </a:lnL>
                    <a:lnR>
                      <a:noFill/>
                    </a:lnR>
                    <a:lnT w="7620" cap="flat" cmpd="sng" algn="ctr">
                      <a:solidFill>
                        <a:srgbClr val="D0B228"/>
                      </a:solidFill>
                      <a:prstDash val="solid"/>
                      <a:round/>
                      <a:headEnd type="none" w="med" len="med"/>
                      <a:tailEnd type="none" w="med" len="med"/>
                    </a:lnT>
                    <a:lnB w="7620" cap="flat" cmpd="sng" algn="ctr">
                      <a:solidFill>
                        <a:srgbClr val="D0B228"/>
                      </a:solidFill>
                      <a:prstDash val="solid"/>
                      <a:round/>
                      <a:headEnd type="none" w="med" len="med"/>
                      <a:tailEnd type="none" w="med" len="med"/>
                    </a:lnB>
                  </a:tcPr>
                </a:tc>
                <a:tc>
                  <a:txBody>
                    <a:bodyPr/>
                    <a:lstStyle/>
                    <a:p>
                      <a:pPr algn="ctr" rtl="0" fontAlgn="base"/>
                      <a:r>
                        <a:rPr lang="et-EE" sz="4400" b="0" i="0" dirty="0" err="1">
                          <a:effectLst/>
                          <a:latin typeface="Neue Haas Grotesk"/>
                        </a:rPr>
                        <a:t>very</a:t>
                      </a:r>
                      <a:r>
                        <a:rPr lang="et-EE" sz="4400" b="0" i="0" dirty="0">
                          <a:effectLst/>
                          <a:latin typeface="Neue Haas Grotesk"/>
                        </a:rPr>
                        <a:t> </a:t>
                      </a:r>
                      <a:r>
                        <a:rPr lang="et-EE" sz="4400" b="0" i="0" dirty="0" err="1">
                          <a:effectLst/>
                          <a:latin typeface="Neue Haas Grotesk"/>
                        </a:rPr>
                        <a:t>unlikely</a:t>
                      </a:r>
                      <a:r>
                        <a:rPr lang="et-EE" sz="4400" b="0" i="0" dirty="0">
                          <a:effectLst/>
                          <a:latin typeface="Neue Haas Grotesk"/>
                        </a:rPr>
                        <a:t>  </a:t>
                      </a:r>
                    </a:p>
                  </a:txBody>
                  <a:tcPr anchor="ctr">
                    <a:lnL>
                      <a:noFill/>
                    </a:lnL>
                    <a:lnR>
                      <a:noFill/>
                    </a:lnR>
                    <a:lnT w="7620" cap="flat" cmpd="sng" algn="ctr">
                      <a:solidFill>
                        <a:srgbClr val="D0B728"/>
                      </a:solidFill>
                      <a:prstDash val="solid"/>
                      <a:round/>
                      <a:headEnd type="none" w="med" len="med"/>
                      <a:tailEnd type="none" w="med" len="med"/>
                    </a:lnT>
                    <a:lnB w="7620" cap="flat" cmpd="sng" algn="ctr">
                      <a:solidFill>
                        <a:srgbClr val="D0B728"/>
                      </a:solidFill>
                      <a:prstDash val="solid"/>
                      <a:round/>
                      <a:headEnd type="none" w="med" len="med"/>
                      <a:tailEnd type="none" w="med" len="med"/>
                    </a:lnB>
                    <a:solidFill>
                      <a:srgbClr val="EC7063"/>
                    </a:solidFill>
                  </a:tcPr>
                </a:tc>
                <a:extLst>
                  <a:ext uri="{0D108BD9-81ED-4DB2-BD59-A6C34878D82A}">
                    <a16:rowId xmlns:a16="http://schemas.microsoft.com/office/drawing/2014/main" val="1968278579"/>
                  </a:ext>
                </a:extLst>
              </a:tr>
            </a:tbl>
          </a:graphicData>
        </a:graphic>
      </p:graphicFrame>
    </p:spTree>
    <p:extLst>
      <p:ext uri="{BB962C8B-B14F-4D97-AF65-F5344CB8AC3E}">
        <p14:creationId xmlns:p14="http://schemas.microsoft.com/office/powerpoint/2010/main" val="4084594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21C4D9E-95F8-04E3-0215-4ED2E41406CF}"/>
              </a:ext>
            </a:extLst>
          </p:cNvPr>
          <p:cNvSpPr>
            <a:spLocks noGrp="1"/>
          </p:cNvSpPr>
          <p:nvPr>
            <p:ph type="ctrTitle"/>
          </p:nvPr>
        </p:nvSpPr>
        <p:spPr>
          <a:xfrm>
            <a:off x="626184" y="797632"/>
            <a:ext cx="16069235" cy="1490133"/>
          </a:xfrm>
        </p:spPr>
        <p:txBody>
          <a:bodyPr/>
          <a:lstStyle/>
          <a:p>
            <a:r>
              <a:rPr lang="et-EE" sz="6600" b="1" dirty="0" err="1"/>
              <a:t>Examples</a:t>
            </a:r>
            <a:endParaRPr lang="en-GB" sz="6600" b="1" dirty="0"/>
          </a:p>
        </p:txBody>
      </p:sp>
      <p:sp>
        <p:nvSpPr>
          <p:cNvPr id="3" name="Teksti kohatäide 2">
            <a:extLst>
              <a:ext uri="{FF2B5EF4-FFF2-40B4-BE49-F238E27FC236}">
                <a16:creationId xmlns:a16="http://schemas.microsoft.com/office/drawing/2014/main" id="{1EC582E8-6ACE-8287-FB70-D0D2A7BA3FF0}"/>
              </a:ext>
            </a:extLst>
          </p:cNvPr>
          <p:cNvSpPr>
            <a:spLocks noGrp="1"/>
          </p:cNvSpPr>
          <p:nvPr>
            <p:ph type="body" sz="quarter" idx="10"/>
          </p:nvPr>
        </p:nvSpPr>
        <p:spPr>
          <a:xfrm>
            <a:off x="626184" y="3322917"/>
            <a:ext cx="16783274" cy="6556096"/>
          </a:xfrm>
        </p:spPr>
        <p:txBody>
          <a:bodyPr lIns="91440" tIns="45720" rIns="91440" bIns="45720" anchor="t"/>
          <a:lstStyle/>
          <a:p>
            <a:pPr marL="1371600" lvl="1" indent="-914400">
              <a:buFont typeface="+mj-lt"/>
              <a:buAutoNum type="arabicPeriod"/>
            </a:pPr>
            <a:endParaRPr lang="et-EE" sz="5400" dirty="0"/>
          </a:p>
          <a:p>
            <a:pPr marL="1371600" lvl="1" indent="-914400">
              <a:buFont typeface="+mj-lt"/>
              <a:buAutoNum type="arabicPeriod"/>
            </a:pPr>
            <a:endParaRPr lang="et-EE" sz="5400" b="1" dirty="0"/>
          </a:p>
        </p:txBody>
      </p:sp>
      <p:graphicFrame>
        <p:nvGraphicFramePr>
          <p:cNvPr id="4" name="Table 12">
            <a:extLst>
              <a:ext uri="{FF2B5EF4-FFF2-40B4-BE49-F238E27FC236}">
                <a16:creationId xmlns:a16="http://schemas.microsoft.com/office/drawing/2014/main" id="{200618FE-A80A-952F-1420-48129B1602AB}"/>
              </a:ext>
            </a:extLst>
          </p:cNvPr>
          <p:cNvGraphicFramePr>
            <a:graphicFrameLocks noGrp="1"/>
          </p:cNvGraphicFramePr>
          <p:nvPr>
            <p:extLst>
              <p:ext uri="{D42A27DB-BD31-4B8C-83A1-F6EECF244321}">
                <p14:modId xmlns:p14="http://schemas.microsoft.com/office/powerpoint/2010/main" val="2430688471"/>
              </p:ext>
            </p:extLst>
          </p:nvPr>
        </p:nvGraphicFramePr>
        <p:xfrm>
          <a:off x="626184" y="2808514"/>
          <a:ext cx="17085384" cy="6270172"/>
        </p:xfrm>
        <a:graphic>
          <a:graphicData uri="http://schemas.openxmlformats.org/drawingml/2006/table">
            <a:tbl>
              <a:tblPr>
                <a:tableStyleId>{5C22544A-7EE6-4342-B048-85BDC9FD1C3A}</a:tableStyleId>
              </a:tblPr>
              <a:tblGrid>
                <a:gridCol w="5597635">
                  <a:extLst>
                    <a:ext uri="{9D8B030D-6E8A-4147-A177-3AD203B41FA5}">
                      <a16:colId xmlns:a16="http://schemas.microsoft.com/office/drawing/2014/main" val="1551750460"/>
                    </a:ext>
                  </a:extLst>
                </a:gridCol>
                <a:gridCol w="2320054">
                  <a:extLst>
                    <a:ext uri="{9D8B030D-6E8A-4147-A177-3AD203B41FA5}">
                      <a16:colId xmlns:a16="http://schemas.microsoft.com/office/drawing/2014/main" val="2094690151"/>
                    </a:ext>
                  </a:extLst>
                </a:gridCol>
                <a:gridCol w="2402914">
                  <a:extLst>
                    <a:ext uri="{9D8B030D-6E8A-4147-A177-3AD203B41FA5}">
                      <a16:colId xmlns:a16="http://schemas.microsoft.com/office/drawing/2014/main" val="3232510498"/>
                    </a:ext>
                  </a:extLst>
                </a:gridCol>
                <a:gridCol w="2286911">
                  <a:extLst>
                    <a:ext uri="{9D8B030D-6E8A-4147-A177-3AD203B41FA5}">
                      <a16:colId xmlns:a16="http://schemas.microsoft.com/office/drawing/2014/main" val="4215136243"/>
                    </a:ext>
                  </a:extLst>
                </a:gridCol>
                <a:gridCol w="2284143">
                  <a:extLst>
                    <a:ext uri="{9D8B030D-6E8A-4147-A177-3AD203B41FA5}">
                      <a16:colId xmlns:a16="http://schemas.microsoft.com/office/drawing/2014/main" val="3989921898"/>
                    </a:ext>
                  </a:extLst>
                </a:gridCol>
                <a:gridCol w="2193727">
                  <a:extLst>
                    <a:ext uri="{9D8B030D-6E8A-4147-A177-3AD203B41FA5}">
                      <a16:colId xmlns:a16="http://schemas.microsoft.com/office/drawing/2014/main" val="4180779165"/>
                    </a:ext>
                  </a:extLst>
                </a:gridCol>
              </a:tblGrid>
              <a:tr h="1052339">
                <a:tc>
                  <a:txBody>
                    <a:bodyPr/>
                    <a:lstStyle/>
                    <a:p>
                      <a:pPr>
                        <a:lnSpc>
                          <a:spcPct val="115000"/>
                        </a:lnSpc>
                        <a:spcBef>
                          <a:spcPts val="600"/>
                        </a:spcBef>
                        <a:spcAft>
                          <a:spcPts val="600"/>
                        </a:spcAft>
                      </a:pPr>
                      <a:r>
                        <a:rPr lang="en-GB" sz="4800" dirty="0">
                          <a:effectLst/>
                          <a:latin typeface="Neue Haas Grotesk"/>
                        </a:rPr>
                        <a:t> </a:t>
                      </a:r>
                      <a:r>
                        <a:rPr lang="et-EE" sz="4800" dirty="0">
                          <a:effectLst/>
                          <a:latin typeface="Neue Haas Grotesk"/>
                        </a:rPr>
                        <a:t>Word</a:t>
                      </a:r>
                      <a:endParaRPr lang="et-EE" sz="4800" dirty="0">
                        <a:effectLst/>
                        <a:latin typeface="Neue Haas Grotesk"/>
                        <a:ea typeface="SimSun" panose="02010600030101010101" pitchFamily="2" charset="-122"/>
                        <a:cs typeface="font1273"/>
                      </a:endParaRPr>
                    </a:p>
                  </a:txBody>
                  <a:tcPr marL="68580" marR="68580" marT="0" marB="0">
                    <a:solidFill>
                      <a:srgbClr val="E0E3F0"/>
                    </a:solidFill>
                  </a:tcPr>
                </a:tc>
                <a:tc>
                  <a:txBody>
                    <a:bodyPr/>
                    <a:lstStyle/>
                    <a:p>
                      <a:pPr>
                        <a:lnSpc>
                          <a:spcPct val="115000"/>
                        </a:lnSpc>
                        <a:spcBef>
                          <a:spcPts val="600"/>
                        </a:spcBef>
                        <a:spcAft>
                          <a:spcPts val="600"/>
                        </a:spcAft>
                      </a:pPr>
                      <a:r>
                        <a:rPr lang="en-GB" sz="4800" dirty="0">
                          <a:effectLst/>
                          <a:latin typeface="Neue Haas Grotesk"/>
                        </a:rPr>
                        <a:t> ATTR</a:t>
                      </a:r>
                    </a:p>
                  </a:txBody>
                  <a:tcPr marL="68580" marR="68580" marT="0" marB="0">
                    <a:solidFill>
                      <a:srgbClr val="E0E3F0"/>
                    </a:solidFill>
                  </a:tcPr>
                </a:tc>
                <a:tc>
                  <a:txBody>
                    <a:bodyPr/>
                    <a:lstStyle/>
                    <a:p>
                      <a:pPr>
                        <a:lnSpc>
                          <a:spcPct val="115000"/>
                        </a:lnSpc>
                        <a:spcBef>
                          <a:spcPts val="600"/>
                        </a:spcBef>
                        <a:spcAft>
                          <a:spcPts val="600"/>
                        </a:spcAft>
                      </a:pPr>
                      <a:r>
                        <a:rPr lang="en-GB" sz="4800" dirty="0">
                          <a:effectLst/>
                          <a:latin typeface="Neue Haas Grotesk"/>
                        </a:rPr>
                        <a:t>ATTR/ST</a:t>
                      </a:r>
                    </a:p>
                  </a:txBody>
                  <a:tcPr marL="68580" marR="68580" marT="0" marB="0">
                    <a:solidFill>
                      <a:srgbClr val="E0E3F0"/>
                    </a:solidFill>
                  </a:tcPr>
                </a:tc>
                <a:tc>
                  <a:txBody>
                    <a:bodyPr/>
                    <a:lstStyle/>
                    <a:p>
                      <a:pPr marL="0" marR="0" lvl="0" indent="0" algn="l" defTabSz="914400" rtl="0" eaLnBrk="1" fontAlgn="auto" latinLnBrk="0" hangingPunct="1">
                        <a:lnSpc>
                          <a:spcPct val="115000"/>
                        </a:lnSpc>
                        <a:spcBef>
                          <a:spcPts val="600"/>
                        </a:spcBef>
                        <a:spcAft>
                          <a:spcPts val="600"/>
                        </a:spcAft>
                        <a:buClrTx/>
                        <a:buSzTx/>
                        <a:buFontTx/>
                        <a:buNone/>
                        <a:tabLst/>
                        <a:defRPr/>
                      </a:pPr>
                      <a:r>
                        <a:rPr lang="en-GB" sz="4800" dirty="0">
                          <a:effectLst/>
                          <a:latin typeface="Neue Haas Grotesk"/>
                        </a:rPr>
                        <a:t> ADV</a:t>
                      </a:r>
                      <a:endParaRPr lang="et-EE" sz="4800" dirty="0">
                        <a:effectLst/>
                        <a:latin typeface="Neue Haas Grotesk"/>
                        <a:ea typeface="SimSun" panose="02010600030101010101" pitchFamily="2" charset="-122"/>
                        <a:cs typeface="font1273"/>
                      </a:endParaRPr>
                    </a:p>
                  </a:txBody>
                  <a:tcPr marL="68580" marR="68580" marT="0" marB="0">
                    <a:solidFill>
                      <a:srgbClr val="E0E3F0"/>
                    </a:solidFill>
                  </a:tcPr>
                </a:tc>
                <a:tc>
                  <a:txBody>
                    <a:bodyPr/>
                    <a:lstStyle/>
                    <a:p>
                      <a:pPr>
                        <a:lnSpc>
                          <a:spcPct val="115000"/>
                        </a:lnSpc>
                        <a:spcBef>
                          <a:spcPts val="600"/>
                        </a:spcBef>
                        <a:spcAft>
                          <a:spcPts val="600"/>
                        </a:spcAft>
                      </a:pPr>
                      <a:r>
                        <a:rPr lang="en-GB" sz="4800" dirty="0">
                          <a:effectLst/>
                          <a:latin typeface="Neue Haas Grotesk"/>
                        </a:rPr>
                        <a:t>PRED</a:t>
                      </a:r>
                    </a:p>
                  </a:txBody>
                  <a:tcPr marL="68580" marR="68580" marT="0" marB="0">
                    <a:solidFill>
                      <a:srgbClr val="E0E3F0"/>
                    </a:solidFill>
                  </a:tcPr>
                </a:tc>
                <a:tc>
                  <a:txBody>
                    <a:bodyPr/>
                    <a:lstStyle/>
                    <a:p>
                      <a:pPr algn="ctr">
                        <a:lnSpc>
                          <a:spcPct val="115000"/>
                        </a:lnSpc>
                        <a:spcBef>
                          <a:spcPts val="600"/>
                        </a:spcBef>
                        <a:spcAft>
                          <a:spcPts val="600"/>
                        </a:spcAft>
                      </a:pPr>
                      <a:r>
                        <a:rPr lang="et-EE" sz="4800" dirty="0" err="1">
                          <a:effectLst/>
                          <a:latin typeface="Neue Haas Grotesk"/>
                        </a:rPr>
                        <a:t>Values</a:t>
                      </a:r>
                      <a:endParaRPr lang="en-GB" sz="4800" dirty="0">
                        <a:effectLst/>
                        <a:latin typeface="Neue Haas Grotesk"/>
                      </a:endParaRPr>
                    </a:p>
                  </a:txBody>
                  <a:tcPr marL="68580" marR="68580" marT="0" marB="0">
                    <a:solidFill>
                      <a:srgbClr val="E0E3F0"/>
                    </a:solidFill>
                  </a:tcPr>
                </a:tc>
                <a:extLst>
                  <a:ext uri="{0D108BD9-81ED-4DB2-BD59-A6C34878D82A}">
                    <a16:rowId xmlns:a16="http://schemas.microsoft.com/office/drawing/2014/main" val="3571131163"/>
                  </a:ext>
                </a:extLst>
              </a:tr>
              <a:tr h="1005061">
                <a:tc>
                  <a:txBody>
                    <a:bodyPr/>
                    <a:lstStyle/>
                    <a:p>
                      <a:pPr marL="0" marR="0" lvl="0" indent="0" algn="l" defTabSz="914400" rtl="0" eaLnBrk="1" fontAlgn="auto" latinLnBrk="0" hangingPunct="1">
                        <a:lnSpc>
                          <a:spcPct val="105000"/>
                        </a:lnSpc>
                        <a:spcBef>
                          <a:spcPts val="600"/>
                        </a:spcBef>
                        <a:spcAft>
                          <a:spcPts val="600"/>
                        </a:spcAft>
                        <a:buClrTx/>
                        <a:buSzTx/>
                        <a:buFontTx/>
                        <a:buNone/>
                        <a:tabLst/>
                        <a:defRPr/>
                      </a:pPr>
                      <a:r>
                        <a:rPr lang="en-GB" sz="4000" dirty="0">
                          <a:effectLst/>
                          <a:latin typeface="Neue Haas Grotesk"/>
                        </a:rPr>
                        <a:t> </a:t>
                      </a:r>
                      <a:r>
                        <a:rPr lang="en-GB" sz="4000" b="0" i="1" dirty="0" err="1">
                          <a:solidFill>
                            <a:srgbClr val="000000"/>
                          </a:solidFill>
                          <a:effectLst/>
                          <a:latin typeface="Neue Haas Grotesk"/>
                        </a:rPr>
                        <a:t>uhke</a:t>
                      </a:r>
                      <a:r>
                        <a:rPr lang="en-GB" sz="4000" b="0" i="0" dirty="0">
                          <a:solidFill>
                            <a:srgbClr val="000000"/>
                          </a:solidFill>
                          <a:effectLst/>
                          <a:latin typeface="Neue Haas Grotesk"/>
                        </a:rPr>
                        <a:t> ‘</a:t>
                      </a:r>
                      <a:r>
                        <a:rPr lang="et-EE" sz="4000" b="0" i="0" dirty="0" err="1">
                          <a:solidFill>
                            <a:srgbClr val="000000"/>
                          </a:solidFill>
                          <a:effectLst/>
                          <a:latin typeface="Neue Haas Grotesk"/>
                        </a:rPr>
                        <a:t>proud</a:t>
                      </a:r>
                      <a:r>
                        <a:rPr lang="en-GB" sz="4000" b="0" i="0" dirty="0">
                          <a:solidFill>
                            <a:srgbClr val="000000"/>
                          </a:solidFill>
                          <a:effectLst/>
                          <a:latin typeface="Neue Haas Grotesk"/>
                        </a:rPr>
                        <a:t>’​</a:t>
                      </a:r>
                    </a:p>
                  </a:txBody>
                  <a:tcPr marL="68580" marR="68580" marT="0" marB="0" anchor="ctr">
                    <a:solidFill>
                      <a:srgbClr val="E0E3F0"/>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dirty="0">
                          <a:effectLst/>
                          <a:latin typeface="Neue Haas Grotesk"/>
                        </a:rPr>
                        <a:t> </a:t>
                      </a:r>
                      <a:r>
                        <a:rPr lang="en-GB" sz="4000" b="0" i="0" dirty="0">
                          <a:solidFill>
                            <a:srgbClr val="000000"/>
                          </a:solidFill>
                          <a:effectLst/>
                          <a:latin typeface="Neue Haas Grotesk"/>
                        </a:rPr>
                        <a:t>0.473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0.03</a:t>
                      </a:r>
                      <a:r>
                        <a:rPr lang="et-EE" sz="4000" b="0" i="0" dirty="0">
                          <a:solidFill>
                            <a:srgbClr val="000000"/>
                          </a:solidFill>
                          <a:effectLst/>
                        </a:rPr>
                        <a:t>  </a:t>
                      </a:r>
                      <a:r>
                        <a:rPr lang="en-GB" sz="4000" b="0" i="0" dirty="0">
                          <a:solidFill>
                            <a:srgbClr val="000000"/>
                          </a:solidFill>
                          <a:effectLst/>
                        </a:rPr>
                        <a:t>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0.112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0.19 </a:t>
                      </a:r>
                      <a:r>
                        <a:rPr lang="et-EE" sz="4000" b="0" i="0" dirty="0">
                          <a:solidFill>
                            <a:srgbClr val="000000"/>
                          </a:solidFill>
                          <a:effectLst/>
                        </a:rPr>
                        <a:t>  </a:t>
                      </a:r>
                      <a:r>
                        <a:rPr lang="en-GB" sz="4000" b="0" i="0" dirty="0">
                          <a:solidFill>
                            <a:srgbClr val="000000"/>
                          </a:solidFill>
                          <a:effectLst/>
                        </a:rPr>
                        <a:t>(1)​</a:t>
                      </a:r>
                    </a:p>
                  </a:txBody>
                  <a:tcPr marL="68580" marR="68580" marT="0" marB="0" anchor="ctr">
                    <a:solidFill>
                      <a:srgbClr val="EAECF6"/>
                    </a:solidFill>
                  </a:tcPr>
                </a:tc>
                <a:tc>
                  <a:txBody>
                    <a:bodyPr/>
                    <a:lstStyle/>
                    <a:p>
                      <a:pPr algn="ctr">
                        <a:lnSpc>
                          <a:spcPct val="105000"/>
                        </a:lnSpc>
                        <a:spcAft>
                          <a:spcPts val="800"/>
                        </a:spcAft>
                      </a:pPr>
                      <a:r>
                        <a:rPr lang="et-EE" sz="4000" dirty="0">
                          <a:effectLst/>
                          <a:latin typeface="Neue Haas Grotesk"/>
                          <a:ea typeface="SimSun" panose="02010600030101010101" pitchFamily="2" charset="-122"/>
                          <a:cs typeface="font1273"/>
                        </a:rPr>
                        <a:t>4</a:t>
                      </a:r>
                    </a:p>
                  </a:txBody>
                  <a:tcPr marL="68580" marR="68580" marT="0" marB="0" anchor="ctr">
                    <a:solidFill>
                      <a:srgbClr val="51B36F"/>
                    </a:solidFill>
                  </a:tcPr>
                </a:tc>
                <a:extLst>
                  <a:ext uri="{0D108BD9-81ED-4DB2-BD59-A6C34878D82A}">
                    <a16:rowId xmlns:a16="http://schemas.microsoft.com/office/drawing/2014/main" val="1389755255"/>
                  </a:ext>
                </a:extLst>
              </a:tr>
              <a:tr h="1077686">
                <a:tc>
                  <a:txBody>
                    <a:bodyPr/>
                    <a:lstStyle/>
                    <a:p>
                      <a:pPr marL="0" marR="0" lvl="0" indent="0" algn="l" defTabSz="914400" rtl="0" eaLnBrk="1" fontAlgn="auto" latinLnBrk="0" hangingPunct="1">
                        <a:lnSpc>
                          <a:spcPct val="105000"/>
                        </a:lnSpc>
                        <a:spcBef>
                          <a:spcPts val="600"/>
                        </a:spcBef>
                        <a:spcAft>
                          <a:spcPts val="600"/>
                        </a:spcAft>
                        <a:buClrTx/>
                        <a:buSzTx/>
                        <a:buFontTx/>
                        <a:buNone/>
                        <a:tabLst/>
                        <a:defRPr/>
                      </a:pPr>
                      <a:r>
                        <a:rPr lang="en-GB" sz="4000" b="0" i="1" dirty="0" err="1">
                          <a:solidFill>
                            <a:srgbClr val="000000"/>
                          </a:solidFill>
                          <a:effectLst/>
                          <a:latin typeface="Neue Haas Grotesk"/>
                        </a:rPr>
                        <a:t>haihtuv</a:t>
                      </a:r>
                      <a:r>
                        <a:rPr lang="en-GB" sz="4000" b="0" i="0" dirty="0">
                          <a:solidFill>
                            <a:srgbClr val="000000"/>
                          </a:solidFill>
                          <a:effectLst/>
                          <a:latin typeface="Neue Haas Grotesk"/>
                        </a:rPr>
                        <a:t> ‘</a:t>
                      </a:r>
                      <a:r>
                        <a:rPr lang="et-EE" sz="4000" b="0" i="0" dirty="0" err="1">
                          <a:solidFill>
                            <a:srgbClr val="000000"/>
                          </a:solidFill>
                          <a:effectLst/>
                          <a:latin typeface="Neue Haas Grotesk"/>
                        </a:rPr>
                        <a:t>vanishing</a:t>
                      </a:r>
                      <a:r>
                        <a:rPr lang="en-GB" sz="4000" b="0" i="0" dirty="0">
                          <a:solidFill>
                            <a:srgbClr val="000000"/>
                          </a:solidFill>
                          <a:effectLst/>
                          <a:latin typeface="Neue Haas Grotesk"/>
                        </a:rPr>
                        <a:t>’ ​</a:t>
                      </a:r>
                      <a:endParaRPr lang="en-GB" sz="4000" b="0" i="0" dirty="0">
                        <a:solidFill>
                          <a:srgbClr val="000000"/>
                        </a:solidFill>
                        <a:effectLst/>
                      </a:endParaRPr>
                    </a:p>
                  </a:txBody>
                  <a:tcPr marL="68580" marR="68580" marT="0" marB="0" anchor="ctr">
                    <a:solidFill>
                      <a:srgbClr val="E0E3F0"/>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dirty="0">
                          <a:effectLst/>
                          <a:latin typeface="Neue Haas Grotesk"/>
                        </a:rPr>
                        <a:t> </a:t>
                      </a:r>
                      <a:r>
                        <a:rPr lang="en-GB" sz="4000" b="0" i="0" dirty="0">
                          <a:solidFill>
                            <a:srgbClr val="000000"/>
                          </a:solidFill>
                          <a:effectLst/>
                        </a:rPr>
                        <a:t>0.72 </a:t>
                      </a:r>
                      <a:r>
                        <a:rPr lang="et-EE" sz="4000" b="0" i="0" dirty="0">
                          <a:solidFill>
                            <a:srgbClr val="000000"/>
                          </a:solidFill>
                          <a:effectLst/>
                        </a:rPr>
                        <a:t>  </a:t>
                      </a:r>
                      <a:r>
                        <a:rPr lang="en-GB" sz="4000" b="0" i="0" dirty="0">
                          <a:solidFill>
                            <a:srgbClr val="000000"/>
                          </a:solidFill>
                          <a:effectLst/>
                        </a:rPr>
                        <a:t>(1)​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0.037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0.028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0.028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algn="ctr">
                        <a:lnSpc>
                          <a:spcPct val="105000"/>
                        </a:lnSpc>
                        <a:spcAft>
                          <a:spcPts val="800"/>
                        </a:spcAft>
                      </a:pPr>
                      <a:r>
                        <a:rPr lang="et-EE" sz="4000" dirty="0">
                          <a:effectLst/>
                          <a:latin typeface="Neue Haas Grotesk"/>
                          <a:ea typeface="SimSun" panose="02010600030101010101" pitchFamily="2" charset="-122"/>
                          <a:cs typeface="font1273"/>
                        </a:rPr>
                        <a:t>3</a:t>
                      </a:r>
                    </a:p>
                  </a:txBody>
                  <a:tcPr marL="68580" marR="68580" marT="0" marB="0" anchor="ctr">
                    <a:solidFill>
                      <a:srgbClr val="8ED2AB"/>
                    </a:solidFill>
                  </a:tcPr>
                </a:tc>
                <a:extLst>
                  <a:ext uri="{0D108BD9-81ED-4DB2-BD59-A6C34878D82A}">
                    <a16:rowId xmlns:a16="http://schemas.microsoft.com/office/drawing/2014/main" val="2868381244"/>
                  </a:ext>
                </a:extLst>
              </a:tr>
              <a:tr h="1028700">
                <a:tc>
                  <a:txBody>
                    <a:bodyPr/>
                    <a:lstStyle/>
                    <a:p>
                      <a:pPr marL="0" marR="0" lvl="0" indent="0" algn="l" defTabSz="914400" rtl="0" eaLnBrk="1" fontAlgn="auto" latinLnBrk="0" hangingPunct="1">
                        <a:lnSpc>
                          <a:spcPct val="105000"/>
                        </a:lnSpc>
                        <a:spcBef>
                          <a:spcPts val="600"/>
                        </a:spcBef>
                        <a:spcAft>
                          <a:spcPts val="600"/>
                        </a:spcAft>
                        <a:buClrTx/>
                        <a:buSzTx/>
                        <a:buFontTx/>
                        <a:buNone/>
                        <a:tabLst/>
                        <a:defRPr/>
                      </a:pPr>
                      <a:r>
                        <a:rPr lang="en-GB" sz="4000" b="0" i="1" dirty="0" err="1">
                          <a:solidFill>
                            <a:srgbClr val="000000"/>
                          </a:solidFill>
                          <a:effectLst/>
                          <a:latin typeface="Neue Haas Grotesk"/>
                        </a:rPr>
                        <a:t>õnnitletud</a:t>
                      </a:r>
                      <a:r>
                        <a:rPr lang="en-GB" sz="4000" b="0" i="0" dirty="0">
                          <a:solidFill>
                            <a:srgbClr val="000000"/>
                          </a:solidFill>
                          <a:effectLst/>
                          <a:latin typeface="Neue Haas Grotesk"/>
                        </a:rPr>
                        <a:t> ‘</a:t>
                      </a:r>
                      <a:r>
                        <a:rPr lang="et-EE" sz="4000" b="0" i="0" dirty="0" err="1">
                          <a:solidFill>
                            <a:srgbClr val="000000"/>
                          </a:solidFill>
                          <a:effectLst/>
                          <a:latin typeface="Neue Haas Grotesk"/>
                        </a:rPr>
                        <a:t>congratulated</a:t>
                      </a:r>
                      <a:r>
                        <a:rPr lang="en-GB" sz="4000" b="0" i="0" dirty="0">
                          <a:solidFill>
                            <a:srgbClr val="000000"/>
                          </a:solidFill>
                          <a:effectLst/>
                          <a:latin typeface="Neue Haas Grotesk"/>
                        </a:rPr>
                        <a:t>’​</a:t>
                      </a:r>
                      <a:endParaRPr lang="en-GB" sz="4000" b="0" i="0" dirty="0">
                        <a:solidFill>
                          <a:srgbClr val="000000"/>
                        </a:solidFill>
                        <a:effectLst/>
                      </a:endParaRPr>
                    </a:p>
                  </a:txBody>
                  <a:tcPr marL="68580" marR="68580" marT="0" marB="0" anchor="ctr">
                    <a:solidFill>
                      <a:srgbClr val="E0E3F0"/>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dirty="0">
                          <a:effectLst/>
                          <a:latin typeface="Neue Haas Grotesk"/>
                        </a:rPr>
                        <a:t> </a:t>
                      </a:r>
                      <a:r>
                        <a:rPr lang="en-GB" sz="4000" b="0" i="0" dirty="0">
                          <a:solidFill>
                            <a:srgbClr val="000000"/>
                          </a:solidFill>
                          <a:effectLst/>
                        </a:rPr>
                        <a:t>0.116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 </a:t>
                      </a:r>
                      <a:r>
                        <a:rPr lang="et-EE" sz="4000" b="0" i="0" dirty="0">
                          <a:solidFill>
                            <a:srgbClr val="000000"/>
                          </a:solidFill>
                          <a:effectLst/>
                        </a:rPr>
                        <a:t>        </a:t>
                      </a:r>
                      <a:r>
                        <a:rPr lang="en-GB" sz="4000" b="0" i="0" dirty="0">
                          <a:solidFill>
                            <a:srgbClr val="000000"/>
                          </a:solidFill>
                          <a:effectLst/>
                        </a:rPr>
                        <a:t>(</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0.041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0.136 (1)​</a:t>
                      </a:r>
                    </a:p>
                  </a:txBody>
                  <a:tcPr marL="68580" marR="68580" marT="0" marB="0" anchor="ctr">
                    <a:solidFill>
                      <a:srgbClr val="EAECF6"/>
                    </a:solidFill>
                  </a:tcPr>
                </a:tc>
                <a:tc>
                  <a:txBody>
                    <a:bodyPr/>
                    <a:lstStyle/>
                    <a:p>
                      <a:pPr algn="ctr">
                        <a:lnSpc>
                          <a:spcPct val="105000"/>
                        </a:lnSpc>
                        <a:spcAft>
                          <a:spcPts val="800"/>
                        </a:spcAft>
                      </a:pPr>
                      <a:r>
                        <a:rPr lang="et-EE" sz="4000" dirty="0">
                          <a:effectLst/>
                          <a:latin typeface="Neue Haas Grotesk"/>
                          <a:ea typeface="SimSun" panose="02010600030101010101" pitchFamily="2" charset="-122"/>
                          <a:cs typeface="font1273"/>
                        </a:rPr>
                        <a:t>2</a:t>
                      </a:r>
                    </a:p>
                  </a:txBody>
                  <a:tcPr marL="68580" marR="68580" marT="0" marB="0" anchor="ctr">
                    <a:solidFill>
                      <a:schemeClr val="accent4">
                        <a:lumMod val="20000"/>
                        <a:lumOff val="80000"/>
                      </a:schemeClr>
                    </a:solidFill>
                  </a:tcPr>
                </a:tc>
                <a:extLst>
                  <a:ext uri="{0D108BD9-81ED-4DB2-BD59-A6C34878D82A}">
                    <a16:rowId xmlns:a16="http://schemas.microsoft.com/office/drawing/2014/main" val="2017573472"/>
                  </a:ext>
                </a:extLst>
              </a:tr>
              <a:tr h="993541">
                <a:tc>
                  <a:txBody>
                    <a:bodyPr/>
                    <a:lstStyle/>
                    <a:p>
                      <a:pPr marL="0" marR="0" lvl="0" indent="0" algn="l" defTabSz="914400" rtl="0" eaLnBrk="1" fontAlgn="auto" latinLnBrk="0" hangingPunct="1">
                        <a:lnSpc>
                          <a:spcPct val="105000"/>
                        </a:lnSpc>
                        <a:spcBef>
                          <a:spcPts val="600"/>
                        </a:spcBef>
                        <a:spcAft>
                          <a:spcPts val="600"/>
                        </a:spcAft>
                        <a:buClrTx/>
                        <a:buSzTx/>
                        <a:buFontTx/>
                        <a:buNone/>
                        <a:tabLst/>
                        <a:defRPr/>
                      </a:pPr>
                      <a:r>
                        <a:rPr lang="en-GB" sz="4000" dirty="0">
                          <a:effectLst/>
                          <a:latin typeface="Neue Haas Grotesk"/>
                        </a:rPr>
                        <a:t> </a:t>
                      </a:r>
                      <a:r>
                        <a:rPr lang="en-GB" sz="4000" b="0" i="1" dirty="0" err="1">
                          <a:solidFill>
                            <a:srgbClr val="000000"/>
                          </a:solidFill>
                          <a:effectLst/>
                          <a:latin typeface="Neue Haas Grotesk"/>
                        </a:rPr>
                        <a:t>hiir</a:t>
                      </a:r>
                      <a:r>
                        <a:rPr lang="en-GB" sz="4000" b="0" i="0" dirty="0">
                          <a:solidFill>
                            <a:srgbClr val="000000"/>
                          </a:solidFill>
                          <a:effectLst/>
                          <a:latin typeface="Neue Haas Grotesk"/>
                        </a:rPr>
                        <a:t> ‘</a:t>
                      </a:r>
                      <a:r>
                        <a:rPr lang="et-EE" sz="4000" b="0" i="0" dirty="0" err="1">
                          <a:solidFill>
                            <a:srgbClr val="000000"/>
                          </a:solidFill>
                          <a:effectLst/>
                          <a:latin typeface="Neue Haas Grotesk"/>
                        </a:rPr>
                        <a:t>mouse</a:t>
                      </a:r>
                      <a:r>
                        <a:rPr lang="et-EE" sz="4000" b="0" i="0" dirty="0">
                          <a:solidFill>
                            <a:srgbClr val="000000"/>
                          </a:solidFill>
                          <a:effectLst/>
                          <a:latin typeface="Neue Haas Grotesk"/>
                        </a:rPr>
                        <a:t>’</a:t>
                      </a:r>
                      <a:r>
                        <a:rPr lang="en-GB" sz="4000" b="0" i="0" dirty="0">
                          <a:solidFill>
                            <a:srgbClr val="000000"/>
                          </a:solidFill>
                          <a:effectLst/>
                          <a:latin typeface="Neue Haas Grotesk"/>
                        </a:rPr>
                        <a:t>​</a:t>
                      </a:r>
                      <a:endParaRPr lang="en-GB" sz="4000" b="0" i="0" dirty="0">
                        <a:solidFill>
                          <a:srgbClr val="000000"/>
                        </a:solidFill>
                        <a:effectLst/>
                      </a:endParaRPr>
                    </a:p>
                  </a:txBody>
                  <a:tcPr marL="68580" marR="68580" marT="0" marB="0" anchor="ctr">
                    <a:solidFill>
                      <a:srgbClr val="E0E3F0"/>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dirty="0">
                          <a:effectLst/>
                          <a:latin typeface="Neue Haas Grotesk"/>
                        </a:rPr>
                        <a:t> </a:t>
                      </a:r>
                      <a:r>
                        <a:rPr lang="en-GB" sz="4000" b="0" i="0" dirty="0">
                          <a:solidFill>
                            <a:srgbClr val="000000"/>
                          </a:solidFill>
                          <a:effectLst/>
                        </a:rPr>
                        <a:t>0.237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0.015 (1)​</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0.007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0.03 </a:t>
                      </a:r>
                      <a:r>
                        <a:rPr lang="et-EE" sz="4000" b="0" i="0" dirty="0">
                          <a:solidFill>
                            <a:srgbClr val="000000"/>
                          </a:solidFill>
                          <a:effectLst/>
                        </a:rPr>
                        <a:t>  </a:t>
                      </a:r>
                      <a:r>
                        <a:rPr lang="en-GB" sz="4000" b="0" i="0" dirty="0">
                          <a:solidFill>
                            <a:srgbClr val="000000"/>
                          </a:solidFill>
                          <a:effectLst/>
                        </a:rPr>
                        <a:t>(</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algn="ctr">
                        <a:lnSpc>
                          <a:spcPct val="105000"/>
                        </a:lnSpc>
                        <a:spcAft>
                          <a:spcPts val="800"/>
                        </a:spcAft>
                      </a:pPr>
                      <a:r>
                        <a:rPr lang="et-EE" sz="4000" dirty="0">
                          <a:effectLst/>
                          <a:latin typeface="Neue Haas Grotesk"/>
                          <a:ea typeface="SimSun" panose="02010600030101010101" pitchFamily="2" charset="-122"/>
                          <a:cs typeface="font1273"/>
                        </a:rPr>
                        <a:t>1</a:t>
                      </a:r>
                    </a:p>
                  </a:txBody>
                  <a:tcPr marL="68580" marR="68580" marT="0" marB="0" anchor="ctr">
                    <a:solidFill>
                      <a:srgbClr val="FCC1A6"/>
                    </a:solidFill>
                  </a:tcPr>
                </a:tc>
                <a:extLst>
                  <a:ext uri="{0D108BD9-81ED-4DB2-BD59-A6C34878D82A}">
                    <a16:rowId xmlns:a16="http://schemas.microsoft.com/office/drawing/2014/main" val="2748114055"/>
                  </a:ext>
                </a:extLst>
              </a:tr>
              <a:tr h="1112845">
                <a:tc>
                  <a:txBody>
                    <a:bodyPr/>
                    <a:lstStyle/>
                    <a:p>
                      <a:pPr marL="0" marR="0" lvl="0" indent="0" algn="l" defTabSz="914400" rtl="0" eaLnBrk="1" fontAlgn="auto" latinLnBrk="0" hangingPunct="1">
                        <a:lnSpc>
                          <a:spcPct val="105000"/>
                        </a:lnSpc>
                        <a:spcBef>
                          <a:spcPts val="600"/>
                        </a:spcBef>
                        <a:spcAft>
                          <a:spcPts val="600"/>
                        </a:spcAft>
                        <a:buClrTx/>
                        <a:buSzTx/>
                        <a:buFontTx/>
                        <a:buNone/>
                        <a:tabLst/>
                        <a:defRPr/>
                      </a:pPr>
                      <a:r>
                        <a:rPr lang="en-GB" sz="4000" b="0" i="1" dirty="0" err="1">
                          <a:solidFill>
                            <a:srgbClr val="000000"/>
                          </a:solidFill>
                          <a:effectLst/>
                          <a:latin typeface="Neue Haas Grotesk"/>
                        </a:rPr>
                        <a:t>oskama</a:t>
                      </a:r>
                      <a:r>
                        <a:rPr lang="en-GB" sz="4000" b="0" i="0" dirty="0">
                          <a:solidFill>
                            <a:srgbClr val="000000"/>
                          </a:solidFill>
                          <a:effectLst/>
                          <a:latin typeface="Neue Haas Grotesk"/>
                        </a:rPr>
                        <a:t> ‘</a:t>
                      </a:r>
                      <a:r>
                        <a:rPr lang="et-EE" sz="4000" b="0" i="0" dirty="0" err="1">
                          <a:solidFill>
                            <a:srgbClr val="000000"/>
                          </a:solidFill>
                          <a:effectLst/>
                          <a:latin typeface="Neue Haas Grotesk"/>
                        </a:rPr>
                        <a:t>can</a:t>
                      </a:r>
                      <a:r>
                        <a:rPr lang="et-EE" sz="4000" b="0" i="0" dirty="0">
                          <a:solidFill>
                            <a:srgbClr val="000000"/>
                          </a:solidFill>
                          <a:effectLst/>
                          <a:latin typeface="Neue Haas Grotesk"/>
                        </a:rPr>
                        <a:t>, </a:t>
                      </a:r>
                      <a:r>
                        <a:rPr lang="et-EE" sz="4000" b="0" i="0" dirty="0" err="1">
                          <a:solidFill>
                            <a:srgbClr val="000000"/>
                          </a:solidFill>
                          <a:effectLst/>
                          <a:latin typeface="Neue Haas Grotesk"/>
                        </a:rPr>
                        <a:t>know</a:t>
                      </a:r>
                      <a:r>
                        <a:rPr lang="en-GB" sz="4000" b="0" i="0" dirty="0">
                          <a:solidFill>
                            <a:srgbClr val="000000"/>
                          </a:solidFill>
                          <a:effectLst/>
                          <a:latin typeface="Neue Haas Grotesk"/>
                        </a:rPr>
                        <a:t>’​</a:t>
                      </a:r>
                      <a:endParaRPr lang="en-GB" sz="4000" b="0" i="0" dirty="0">
                        <a:solidFill>
                          <a:srgbClr val="000000"/>
                        </a:solidFill>
                        <a:effectLst/>
                      </a:endParaRPr>
                    </a:p>
                  </a:txBody>
                  <a:tcPr marL="68580" marR="68580" marT="0" marB="0" anchor="ctr">
                    <a:solidFill>
                      <a:srgbClr val="E0E3F0"/>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0.11</a:t>
                      </a:r>
                      <a:r>
                        <a:rPr lang="et-EE" sz="4000" b="0" i="0" dirty="0">
                          <a:solidFill>
                            <a:srgbClr val="000000"/>
                          </a:solidFill>
                          <a:effectLst/>
                        </a:rPr>
                        <a:t>   </a:t>
                      </a:r>
                      <a:r>
                        <a:rPr lang="en-GB" sz="4000" b="0" i="0" dirty="0">
                          <a:solidFill>
                            <a:srgbClr val="000000"/>
                          </a:solidFill>
                          <a:effectLst/>
                        </a:rPr>
                        <a:t>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0.003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0.005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lang="en-GB" sz="4000" b="0" i="0" dirty="0">
                          <a:solidFill>
                            <a:srgbClr val="000000"/>
                          </a:solidFill>
                          <a:effectLst/>
                        </a:rPr>
                        <a:t>0.017 (</a:t>
                      </a:r>
                      <a:r>
                        <a:rPr lang="en-GB" sz="4000" b="0" i="0" dirty="0">
                          <a:solidFill>
                            <a:srgbClr val="B95625"/>
                          </a:solidFill>
                          <a:effectLst/>
                        </a:rPr>
                        <a:t>0</a:t>
                      </a:r>
                      <a:r>
                        <a:rPr lang="en-GB" sz="4000" b="0" i="0" dirty="0">
                          <a:solidFill>
                            <a:srgbClr val="000000"/>
                          </a:solidFill>
                          <a:effectLst/>
                        </a:rPr>
                        <a:t>)​</a:t>
                      </a:r>
                    </a:p>
                  </a:txBody>
                  <a:tcPr marL="68580" marR="68580" marT="0" marB="0" anchor="ctr">
                    <a:solidFill>
                      <a:srgbClr val="EAECF6"/>
                    </a:solidFill>
                  </a:tcPr>
                </a:tc>
                <a:tc>
                  <a:txBody>
                    <a:bodyPr/>
                    <a:lstStyle/>
                    <a:p>
                      <a:pPr algn="ctr">
                        <a:lnSpc>
                          <a:spcPct val="105000"/>
                        </a:lnSpc>
                        <a:spcAft>
                          <a:spcPts val="800"/>
                        </a:spcAft>
                      </a:pPr>
                      <a:r>
                        <a:rPr lang="et-EE" sz="4000" dirty="0">
                          <a:effectLst/>
                          <a:latin typeface="Neue Haas Grotesk"/>
                          <a:ea typeface="SimSun" panose="02010600030101010101" pitchFamily="2" charset="-122"/>
                          <a:cs typeface="font1273"/>
                        </a:rPr>
                        <a:t>0</a:t>
                      </a:r>
                    </a:p>
                  </a:txBody>
                  <a:tcPr marL="68580" marR="68580" marT="0" marB="0" anchor="ctr">
                    <a:solidFill>
                      <a:srgbClr val="F96555"/>
                    </a:solidFill>
                  </a:tcPr>
                </a:tc>
                <a:extLst>
                  <a:ext uri="{0D108BD9-81ED-4DB2-BD59-A6C34878D82A}">
                    <a16:rowId xmlns:a16="http://schemas.microsoft.com/office/drawing/2014/main" val="828519061"/>
                  </a:ext>
                </a:extLst>
              </a:tr>
            </a:tbl>
          </a:graphicData>
        </a:graphic>
      </p:graphicFrame>
    </p:spTree>
    <p:extLst>
      <p:ext uri="{BB962C8B-B14F-4D97-AF65-F5344CB8AC3E}">
        <p14:creationId xmlns:p14="http://schemas.microsoft.com/office/powerpoint/2010/main" val="249311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21C4D9E-95F8-04E3-0215-4ED2E41406CF}"/>
              </a:ext>
            </a:extLst>
          </p:cNvPr>
          <p:cNvSpPr>
            <a:spLocks noGrp="1"/>
          </p:cNvSpPr>
          <p:nvPr>
            <p:ph type="ctrTitle"/>
          </p:nvPr>
        </p:nvSpPr>
        <p:spPr>
          <a:xfrm>
            <a:off x="626184" y="0"/>
            <a:ext cx="16069235" cy="834603"/>
          </a:xfrm>
        </p:spPr>
        <p:txBody>
          <a:bodyPr/>
          <a:lstStyle/>
          <a:p>
            <a:pPr algn="ctr"/>
            <a:r>
              <a:rPr lang="en-GB" sz="4000">
                <a:solidFill>
                  <a:srgbClr val="007370"/>
                </a:solidFill>
                <a:latin typeface="Neue Haas Grotesk Text Pro" panose="020B0504020202020204" pitchFamily="34" charset="0"/>
              </a:rPr>
              <a:t>[adjcalculator.pythonanywhere.com]</a:t>
            </a:r>
            <a:endParaRPr lang="en-GB" sz="4000" dirty="0">
              <a:solidFill>
                <a:srgbClr val="007370"/>
              </a:solidFill>
            </a:endParaRPr>
          </a:p>
        </p:txBody>
      </p:sp>
      <p:sp>
        <p:nvSpPr>
          <p:cNvPr id="3" name="Teksti kohatäide 2">
            <a:extLst>
              <a:ext uri="{FF2B5EF4-FFF2-40B4-BE49-F238E27FC236}">
                <a16:creationId xmlns:a16="http://schemas.microsoft.com/office/drawing/2014/main" id="{1EC582E8-6ACE-8287-FB70-D0D2A7BA3FF0}"/>
              </a:ext>
            </a:extLst>
          </p:cNvPr>
          <p:cNvSpPr>
            <a:spLocks noGrp="1"/>
          </p:cNvSpPr>
          <p:nvPr>
            <p:ph type="body" sz="quarter" idx="10"/>
          </p:nvPr>
        </p:nvSpPr>
        <p:spPr>
          <a:xfrm>
            <a:off x="626184" y="2906486"/>
            <a:ext cx="16783274" cy="6972527"/>
          </a:xfrm>
        </p:spPr>
        <p:txBody>
          <a:bodyPr lIns="91440" tIns="45720" rIns="91440" bIns="45720" anchor="t"/>
          <a:lstStyle/>
          <a:p>
            <a:pPr marL="1371600" lvl="1" indent="-914400">
              <a:buFont typeface="+mj-lt"/>
              <a:buAutoNum type="arabicPeriod"/>
            </a:pPr>
            <a:endParaRPr lang="et-EE" sz="5400" dirty="0"/>
          </a:p>
          <a:p>
            <a:pPr marL="1371600" lvl="1" indent="-914400">
              <a:buFont typeface="+mj-lt"/>
              <a:buAutoNum type="arabicPeriod"/>
            </a:pPr>
            <a:endParaRPr lang="et-EE" sz="5400" b="1" dirty="0"/>
          </a:p>
        </p:txBody>
      </p:sp>
      <p:pic>
        <p:nvPicPr>
          <p:cNvPr id="5" name="Pilt 4">
            <a:extLst>
              <a:ext uri="{FF2B5EF4-FFF2-40B4-BE49-F238E27FC236}">
                <a16:creationId xmlns:a16="http://schemas.microsoft.com/office/drawing/2014/main" id="{3C2AAFC8-E8F4-328F-AB8C-BA7429BB8249}"/>
              </a:ext>
            </a:extLst>
          </p:cNvPr>
          <p:cNvPicPr>
            <a:picLocks noChangeAspect="1"/>
          </p:cNvPicPr>
          <p:nvPr/>
        </p:nvPicPr>
        <p:blipFill>
          <a:blip r:embed="rId3"/>
          <a:stretch>
            <a:fillRect/>
          </a:stretch>
        </p:blipFill>
        <p:spPr>
          <a:xfrm>
            <a:off x="167449" y="1670311"/>
            <a:ext cx="17953101" cy="7201891"/>
          </a:xfrm>
          <a:prstGeom prst="rect">
            <a:avLst/>
          </a:prstGeom>
        </p:spPr>
      </p:pic>
    </p:spTree>
    <p:extLst>
      <p:ext uri="{BB962C8B-B14F-4D97-AF65-F5344CB8AC3E}">
        <p14:creationId xmlns:p14="http://schemas.microsoft.com/office/powerpoint/2010/main" val="133145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3299253" y="855707"/>
            <a:ext cx="13400903" cy="1219199"/>
          </a:xfrm>
        </p:spPr>
        <p:txBody>
          <a:bodyPr/>
          <a:lstStyle/>
          <a:p>
            <a:r>
              <a:rPr lang="en-GB"/>
              <a:t>How to evaluate?</a:t>
            </a:r>
          </a:p>
        </p:txBody>
      </p:sp>
      <p:sp>
        <p:nvSpPr>
          <p:cNvPr id="3" name="Text Placeholder 2">
            <a:extLst>
              <a:ext uri="{FF2B5EF4-FFF2-40B4-BE49-F238E27FC236}">
                <a16:creationId xmlns:a16="http://schemas.microsoft.com/office/drawing/2014/main" id="{89660953-01FE-3286-7B47-F6147837D9EC}"/>
              </a:ext>
            </a:extLst>
          </p:cNvPr>
          <p:cNvSpPr>
            <a:spLocks noGrp="1"/>
          </p:cNvSpPr>
          <p:nvPr>
            <p:ph type="body" sz="quarter" idx="10"/>
          </p:nvPr>
        </p:nvSpPr>
        <p:spPr>
          <a:xfrm>
            <a:off x="1479550" y="3326713"/>
            <a:ext cx="15328899" cy="7191974"/>
          </a:xfrm>
        </p:spPr>
        <p:txBody>
          <a:bodyPr/>
          <a:lstStyle/>
          <a:p>
            <a:pPr marL="742950" indent="-742950">
              <a:buAutoNum type="arabicParenR"/>
            </a:pPr>
            <a:r>
              <a:rPr lang="en-GB" sz="4800"/>
              <a:t>assessing the calculator’s output of both non-ambiguous and ambiguous representatives of the word classes overlapping with adjectives</a:t>
            </a:r>
          </a:p>
          <a:p>
            <a:pPr marL="742950" indent="-742950">
              <a:buAutoNum type="arabicParenR"/>
            </a:pPr>
            <a:r>
              <a:rPr lang="en-GB" sz="4800"/>
              <a:t>comparing to the decisions made by lexicographers so far</a:t>
            </a:r>
          </a:p>
          <a:p>
            <a:pPr marL="742950" indent="-742950">
              <a:buAutoNum type="arabicParenR"/>
            </a:pPr>
            <a:r>
              <a:rPr lang="en-GB" sz="4800"/>
              <a:t>closer examination of the corpus behaviour</a:t>
            </a:r>
          </a:p>
        </p:txBody>
      </p:sp>
    </p:spTree>
    <p:extLst>
      <p:ext uri="{BB962C8B-B14F-4D97-AF65-F5344CB8AC3E}">
        <p14:creationId xmlns:p14="http://schemas.microsoft.com/office/powerpoint/2010/main" val="541801599"/>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90F33"/>
        </a:solidFill>
        <a:effectLst/>
      </p:bgPr>
    </p:bg>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A3B944F3-465C-C720-3F71-55FA85C80E4D}"/>
              </a:ext>
            </a:extLst>
          </p:cNvPr>
          <p:cNvSpPr/>
          <p:nvPr/>
        </p:nvSpPr>
        <p:spPr>
          <a:xfrm>
            <a:off x="5570369" y="2463535"/>
            <a:ext cx="6995581" cy="5027081"/>
          </a:xfrm>
          <a:prstGeom prst="ellipse">
            <a:avLst/>
          </a:prstGeom>
          <a:noFill/>
          <a:ln w="57150">
            <a:solidFill>
              <a:srgbClr val="E296C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29" name="TextBox 5">
            <a:extLst>
              <a:ext uri="{FF2B5EF4-FFF2-40B4-BE49-F238E27FC236}">
                <a16:creationId xmlns:a16="http://schemas.microsoft.com/office/drawing/2014/main" id="{ADDE00F6-223C-EB96-8BED-B797F0ADDC6B}"/>
              </a:ext>
            </a:extLst>
          </p:cNvPr>
          <p:cNvSpPr txBox="1"/>
          <p:nvPr/>
        </p:nvSpPr>
        <p:spPr>
          <a:xfrm>
            <a:off x="1907239" y="642797"/>
            <a:ext cx="8773253" cy="564257"/>
          </a:xfrm>
          <a:prstGeom prst="rect">
            <a:avLst/>
          </a:prstGeom>
        </p:spPr>
        <p:txBody>
          <a:bodyPr lIns="0" tIns="0" rIns="0" bIns="0" rtlCol="0" anchor="t">
            <a:spAutoFit/>
          </a:bodyPr>
          <a:lstStyle/>
          <a:p>
            <a:pPr marL="0" marR="0" lvl="0" indent="0" algn="l" defTabSz="914400" rtl="0" eaLnBrk="1" fontAlgn="auto" latinLnBrk="0" hangingPunct="1">
              <a:lnSpc>
                <a:spcPts val="4446"/>
              </a:lnSpc>
              <a:spcBef>
                <a:spcPts val="0"/>
              </a:spcBef>
              <a:spcAft>
                <a:spcPts val="0"/>
              </a:spcAft>
              <a:buClrTx/>
              <a:buSzTx/>
              <a:buFontTx/>
              <a:buNone/>
              <a:tabLst/>
              <a:defRPr/>
            </a:pPr>
            <a:endParaRPr lang="en-US" sz="3800" b="0" i="0" u="none" strike="noStrike" kern="1200" cap="none" spc="0" normalizeH="0" baseline="0" noProof="0">
              <a:ln>
                <a:noFill/>
              </a:ln>
              <a:solidFill>
                <a:prstClr val="white"/>
              </a:solidFill>
              <a:effectLst/>
              <a:uLnTx/>
              <a:uFillTx/>
              <a:latin typeface="Roboto"/>
              <a:ea typeface="Roboto"/>
              <a:cs typeface="Open Sans"/>
            </a:endParaRPr>
          </a:p>
        </p:txBody>
      </p:sp>
      <p:sp>
        <p:nvSpPr>
          <p:cNvPr id="31" name="TextBox 30">
            <a:extLst>
              <a:ext uri="{FF2B5EF4-FFF2-40B4-BE49-F238E27FC236}">
                <a16:creationId xmlns:a16="http://schemas.microsoft.com/office/drawing/2014/main" id="{1915F81E-CFDF-0174-401E-2BE3B3B89856}"/>
              </a:ext>
            </a:extLst>
          </p:cNvPr>
          <p:cNvSpPr txBox="1"/>
          <p:nvPr/>
        </p:nvSpPr>
        <p:spPr>
          <a:xfrm>
            <a:off x="7160875" y="4602383"/>
            <a:ext cx="45107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solidFill>
                  <a:srgbClr val="E296C1"/>
                </a:solidFill>
                <a:latin typeface="NeueHaasGroteskText Pro"/>
                <a:ea typeface="Roboto"/>
                <a:cs typeface="Roboto"/>
              </a:rPr>
              <a:t>ADJECTIVE</a:t>
            </a:r>
            <a:endParaRPr lang="en-US" sz="6000">
              <a:solidFill>
                <a:srgbClr val="E296C1"/>
              </a:solidFill>
              <a:latin typeface="NeueHaasGroteskText Pro"/>
              <a:cs typeface="Calibri"/>
            </a:endParaRPr>
          </a:p>
        </p:txBody>
      </p:sp>
      <p:sp>
        <p:nvSpPr>
          <p:cNvPr id="33" name="TextBox 32">
            <a:extLst>
              <a:ext uri="{FF2B5EF4-FFF2-40B4-BE49-F238E27FC236}">
                <a16:creationId xmlns:a16="http://schemas.microsoft.com/office/drawing/2014/main" id="{B183C82A-6985-2E86-7F30-FD3A44EF1B0A}"/>
              </a:ext>
            </a:extLst>
          </p:cNvPr>
          <p:cNvSpPr txBox="1"/>
          <p:nvPr/>
        </p:nvSpPr>
        <p:spPr>
          <a:xfrm>
            <a:off x="3203157" y="1804049"/>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FBE5D6"/>
                </a:solidFill>
                <a:latin typeface="NeueHaasGroteskText Pro"/>
                <a:ea typeface="Roboto"/>
              </a:rPr>
              <a:t>Noun</a:t>
            </a:r>
            <a:endParaRPr lang="et-EE" sz="6000" b="1">
              <a:solidFill>
                <a:srgbClr val="FBE5D6"/>
              </a:solidFill>
              <a:latin typeface="NeueHaasGroteskText Pro"/>
              <a:ea typeface="Roboto"/>
            </a:endParaRPr>
          </a:p>
        </p:txBody>
      </p:sp>
      <p:sp>
        <p:nvSpPr>
          <p:cNvPr id="35" name="TextBox 34">
            <a:extLst>
              <a:ext uri="{FF2B5EF4-FFF2-40B4-BE49-F238E27FC236}">
                <a16:creationId xmlns:a16="http://schemas.microsoft.com/office/drawing/2014/main" id="{2B79EAD4-3437-4A03-9A84-5C8A265F5A74}"/>
              </a:ext>
            </a:extLst>
          </p:cNvPr>
          <p:cNvSpPr txBox="1"/>
          <p:nvPr/>
        </p:nvSpPr>
        <p:spPr>
          <a:xfrm>
            <a:off x="1547285" y="6625131"/>
            <a:ext cx="525799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C1D3DF"/>
                </a:solidFill>
                <a:latin typeface="NeueHaasGroteskText Pro"/>
                <a:ea typeface="Roboto"/>
              </a:rPr>
              <a:t>Pronoun</a:t>
            </a:r>
            <a:endParaRPr lang="et-EE" sz="6000" b="1">
              <a:solidFill>
                <a:srgbClr val="C1D3DF"/>
              </a:solidFill>
              <a:latin typeface="NeueHaasGroteskText Pro"/>
              <a:ea typeface="Roboto"/>
            </a:endParaRPr>
          </a:p>
          <a:p>
            <a:pPr algn="ctr"/>
            <a:r>
              <a:rPr lang="et-EE" sz="4000" b="1">
                <a:solidFill>
                  <a:srgbClr val="C1D3DF"/>
                </a:solidFill>
                <a:latin typeface="NeueHaasGroteskText Pro"/>
                <a:ea typeface="Roboto"/>
              </a:rPr>
              <a:t>(</a:t>
            </a:r>
            <a:r>
              <a:rPr lang="et-EE" sz="4000" b="1" err="1">
                <a:solidFill>
                  <a:srgbClr val="C1D3DF"/>
                </a:solidFill>
                <a:latin typeface="NeueHaasGroteskText Pro"/>
                <a:ea typeface="Roboto"/>
              </a:rPr>
              <a:t>proadjective</a:t>
            </a:r>
            <a:r>
              <a:rPr lang="et-EE" sz="4000" b="1">
                <a:solidFill>
                  <a:srgbClr val="C1D3DF"/>
                </a:solidFill>
                <a:latin typeface="NeueHaasGroteskText Pro"/>
                <a:ea typeface="Roboto"/>
              </a:rPr>
              <a:t>)</a:t>
            </a:r>
            <a:endParaRPr lang="en-US" sz="4000">
              <a:solidFill>
                <a:srgbClr val="C1D3DF"/>
              </a:solidFill>
              <a:latin typeface="NeueHaasGroteskText Pro"/>
            </a:endParaRPr>
          </a:p>
        </p:txBody>
      </p:sp>
      <p:sp>
        <p:nvSpPr>
          <p:cNvPr id="37" name="TextBox 36">
            <a:extLst>
              <a:ext uri="{FF2B5EF4-FFF2-40B4-BE49-F238E27FC236}">
                <a16:creationId xmlns:a16="http://schemas.microsoft.com/office/drawing/2014/main" id="{CE927393-8F3D-01D1-9F82-6E7657BBCD0B}"/>
              </a:ext>
            </a:extLst>
          </p:cNvPr>
          <p:cNvSpPr txBox="1"/>
          <p:nvPr/>
        </p:nvSpPr>
        <p:spPr>
          <a:xfrm>
            <a:off x="11978792" y="2103423"/>
            <a:ext cx="489866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6000" b="1">
                <a:solidFill>
                  <a:srgbClr val="C2D82F"/>
                </a:solidFill>
                <a:latin typeface="NeueHaasGroteskText Pro"/>
                <a:ea typeface="Roboto"/>
              </a:rPr>
              <a:t>V</a:t>
            </a:r>
            <a:r>
              <a:rPr lang="en-US" sz="6000" b="1">
                <a:solidFill>
                  <a:srgbClr val="C2D82F"/>
                </a:solidFill>
                <a:latin typeface="NeueHaasGroteskText Pro"/>
                <a:ea typeface="Roboto"/>
              </a:rPr>
              <a:t>ERB</a:t>
            </a:r>
            <a:r>
              <a:rPr lang="et-EE" sz="6000" b="1">
                <a:solidFill>
                  <a:srgbClr val="C2D82F"/>
                </a:solidFill>
                <a:latin typeface="NeueHaasGroteskText Pro"/>
                <a:ea typeface="Roboto"/>
              </a:rPr>
              <a:t> </a:t>
            </a:r>
          </a:p>
          <a:p>
            <a:pPr algn="ctr"/>
            <a:r>
              <a:rPr lang="et-EE" sz="4000" b="1">
                <a:solidFill>
                  <a:srgbClr val="C2D82F"/>
                </a:solidFill>
                <a:latin typeface="NeueHaasGroteskText Pro"/>
                <a:ea typeface="Roboto"/>
              </a:rPr>
              <a:t>(</a:t>
            </a:r>
            <a:r>
              <a:rPr lang="et-EE" sz="4000" b="1" err="1">
                <a:solidFill>
                  <a:srgbClr val="C2D82F"/>
                </a:solidFill>
                <a:latin typeface="NeueHaasGroteskText Pro"/>
                <a:ea typeface="Roboto"/>
              </a:rPr>
              <a:t>participles</a:t>
            </a:r>
            <a:r>
              <a:rPr lang="et-EE" sz="4000" b="1">
                <a:solidFill>
                  <a:srgbClr val="C2D82F"/>
                </a:solidFill>
                <a:latin typeface="NeueHaasGroteskText Pro"/>
                <a:ea typeface="Roboto"/>
              </a:rPr>
              <a:t>)</a:t>
            </a:r>
            <a:endParaRPr lang="en-US" sz="4000">
              <a:solidFill>
                <a:srgbClr val="C2D82F"/>
              </a:solidFill>
              <a:latin typeface="NeueHaasGroteskText Pro"/>
            </a:endParaRPr>
          </a:p>
        </p:txBody>
      </p:sp>
      <p:sp>
        <p:nvSpPr>
          <p:cNvPr id="39" name="TextBox 38">
            <a:extLst>
              <a:ext uri="{FF2B5EF4-FFF2-40B4-BE49-F238E27FC236}">
                <a16:creationId xmlns:a16="http://schemas.microsoft.com/office/drawing/2014/main" id="{FE8BA2EC-6DC6-AB25-1B28-25CBD6786036}"/>
              </a:ext>
            </a:extLst>
          </p:cNvPr>
          <p:cNvSpPr txBox="1"/>
          <p:nvPr/>
        </p:nvSpPr>
        <p:spPr>
          <a:xfrm>
            <a:off x="12565950" y="6997426"/>
            <a:ext cx="316740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E2F0D9"/>
                </a:solidFill>
                <a:latin typeface="NeueHaasGroteskText Pro"/>
              </a:rPr>
              <a:t>Adverb</a:t>
            </a:r>
            <a:endParaRPr lang="et-EE" sz="6000" b="1">
              <a:solidFill>
                <a:srgbClr val="E2F0D9"/>
              </a:solidFill>
              <a:latin typeface="NeueHaasGroteskText Pro"/>
            </a:endParaRPr>
          </a:p>
        </p:txBody>
      </p:sp>
      <p:sp>
        <p:nvSpPr>
          <p:cNvPr id="41" name="Oval 40">
            <a:extLst>
              <a:ext uri="{FF2B5EF4-FFF2-40B4-BE49-F238E27FC236}">
                <a16:creationId xmlns:a16="http://schemas.microsoft.com/office/drawing/2014/main" id="{3BB8C3CC-B5C2-3EB2-3AEF-BC41CE5D0044}"/>
              </a:ext>
            </a:extLst>
          </p:cNvPr>
          <p:cNvSpPr/>
          <p:nvPr/>
        </p:nvSpPr>
        <p:spPr>
          <a:xfrm>
            <a:off x="10198738" y="916795"/>
            <a:ext cx="6995581" cy="4133846"/>
          </a:xfrm>
          <a:prstGeom prst="ellipse">
            <a:avLst/>
          </a:prstGeom>
          <a:noFill/>
          <a:ln w="57150">
            <a:solidFill>
              <a:srgbClr val="C2D82F"/>
            </a:solidFill>
            <a:prstDash val="sysDo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cs typeface="Calibri"/>
            </a:endParaRPr>
          </a:p>
        </p:txBody>
      </p:sp>
      <p:sp>
        <p:nvSpPr>
          <p:cNvPr id="43" name="Oval 42">
            <a:extLst>
              <a:ext uri="{FF2B5EF4-FFF2-40B4-BE49-F238E27FC236}">
                <a16:creationId xmlns:a16="http://schemas.microsoft.com/office/drawing/2014/main" id="{3CC871A0-E295-8CF2-F5D7-1B356EBD0281}"/>
              </a:ext>
            </a:extLst>
          </p:cNvPr>
          <p:cNvSpPr/>
          <p:nvPr/>
        </p:nvSpPr>
        <p:spPr>
          <a:xfrm>
            <a:off x="9745134" y="5331884"/>
            <a:ext cx="6995581" cy="4011081"/>
          </a:xfrm>
          <a:prstGeom prst="ellipse">
            <a:avLst/>
          </a:prstGeom>
          <a:noFill/>
          <a:ln w="57150">
            <a:solidFill>
              <a:srgbClr val="D0E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45" name="Oval 44">
            <a:extLst>
              <a:ext uri="{FF2B5EF4-FFF2-40B4-BE49-F238E27FC236}">
                <a16:creationId xmlns:a16="http://schemas.microsoft.com/office/drawing/2014/main" id="{5099023D-D149-F723-B2BD-D41A80687DC1}"/>
              </a:ext>
            </a:extLst>
          </p:cNvPr>
          <p:cNvSpPr/>
          <p:nvPr/>
        </p:nvSpPr>
        <p:spPr>
          <a:xfrm>
            <a:off x="1479550" y="5405967"/>
            <a:ext cx="6995581" cy="4011081"/>
          </a:xfrm>
          <a:prstGeom prst="ellipse">
            <a:avLst/>
          </a:prstGeom>
          <a:noFill/>
          <a:ln w="57150">
            <a:solidFill>
              <a:schemeClr val="accent5">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47" name="Oval 46">
            <a:extLst>
              <a:ext uri="{FF2B5EF4-FFF2-40B4-BE49-F238E27FC236}">
                <a16:creationId xmlns:a16="http://schemas.microsoft.com/office/drawing/2014/main" id="{BAE25ED3-D896-93B8-6E28-5D409EE13ACE}"/>
              </a:ext>
            </a:extLst>
          </p:cNvPr>
          <p:cNvSpPr/>
          <p:nvPr/>
        </p:nvSpPr>
        <p:spPr>
          <a:xfrm>
            <a:off x="1902884" y="749300"/>
            <a:ext cx="6995581" cy="4011081"/>
          </a:xfrm>
          <a:prstGeom prst="ellipse">
            <a:avLst/>
          </a:prstGeom>
          <a:noFill/>
          <a:ln w="57150">
            <a:solidFill>
              <a:srgbClr val="EDD2C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mc:AlternateContent xmlns:mc="http://schemas.openxmlformats.org/markup-compatibility/2006">
        <mc:Choice xmlns:p14="http://schemas.microsoft.com/office/powerpoint/2010/main" Requires="p14">
          <p:contentPart p14:bwMode="auto" r:id="rId3">
            <p14:nvContentPartPr>
              <p14:cNvPr id="16" name="Ink 15">
                <a:extLst>
                  <a:ext uri="{FF2B5EF4-FFF2-40B4-BE49-F238E27FC236}">
                    <a16:creationId xmlns:a16="http://schemas.microsoft.com/office/drawing/2014/main" id="{A79171CC-F51D-06DC-21CB-0A0A6594BC96}"/>
                  </a:ext>
                </a:extLst>
              </p14:cNvPr>
              <p14:cNvContentPartPr/>
              <p14:nvPr/>
            </p14:nvContentPartPr>
            <p14:xfrm>
              <a:off x="11803979" y="4156228"/>
              <a:ext cx="360" cy="360"/>
            </p14:xfrm>
          </p:contentPart>
        </mc:Choice>
        <mc:Fallback>
          <p:pic>
            <p:nvPicPr>
              <p:cNvPr id="16" name="Ink 15">
                <a:extLst>
                  <a:ext uri="{FF2B5EF4-FFF2-40B4-BE49-F238E27FC236}">
                    <a16:creationId xmlns:a16="http://schemas.microsoft.com/office/drawing/2014/main" id="{A79171CC-F51D-06DC-21CB-0A0A6594BC96}"/>
                  </a:ext>
                </a:extLst>
              </p:cNvPr>
              <p:cNvPicPr/>
              <p:nvPr/>
            </p:nvPicPr>
            <p:blipFill>
              <a:blip r:embed="rId4"/>
              <a:stretch>
                <a:fillRect/>
              </a:stretch>
            </p:blipFill>
            <p:spPr>
              <a:xfrm>
                <a:off x="11713979" y="3976228"/>
                <a:ext cx="180000" cy="360000"/>
              </a:xfrm>
              <a:prstGeom prst="rect">
                <a:avLst/>
              </a:prstGeom>
            </p:spPr>
          </p:pic>
        </mc:Fallback>
      </mc:AlternateContent>
      <p:grpSp>
        <p:nvGrpSpPr>
          <p:cNvPr id="2" name="Group 1">
            <a:extLst>
              <a:ext uri="{FF2B5EF4-FFF2-40B4-BE49-F238E27FC236}">
                <a16:creationId xmlns:a16="http://schemas.microsoft.com/office/drawing/2014/main" id="{9571F016-370A-B887-15CC-55FDE1A8E6C7}"/>
              </a:ext>
            </a:extLst>
          </p:cNvPr>
          <p:cNvGrpSpPr/>
          <p:nvPr/>
        </p:nvGrpSpPr>
        <p:grpSpPr>
          <a:xfrm rot="8344848">
            <a:off x="6404208" y="3120171"/>
            <a:ext cx="2056993" cy="1061721"/>
            <a:chOff x="10605644" y="3146392"/>
            <a:chExt cx="753689" cy="389019"/>
          </a:xfrm>
        </p:grpSpPr>
        <mc:AlternateContent xmlns:mc="http://schemas.openxmlformats.org/markup-compatibility/2006">
          <mc:Choice xmlns:p14="http://schemas.microsoft.com/office/powerpoint/2010/main" xmlns:aink="http://schemas.microsoft.com/office/drawing/2016/ink" Requires="p14 aink">
            <p:contentPart p14:bwMode="auto" r:id="rId5">
              <p14:nvContentPartPr>
                <p14:cNvPr id="3" name="Ink 2">
                  <a:extLst>
                    <a:ext uri="{FF2B5EF4-FFF2-40B4-BE49-F238E27FC236}">
                      <a16:creationId xmlns:a16="http://schemas.microsoft.com/office/drawing/2014/main" id="{4FA5FACB-7106-D6F7-F6D8-520FD9DE1451}"/>
                    </a:ext>
                  </a:extLst>
                </p14:cNvPr>
                <p14:cNvContentPartPr/>
                <p14:nvPr/>
              </p14:nvContentPartPr>
              <p14:xfrm rot="1320000">
                <a:off x="10866414" y="3146392"/>
                <a:ext cx="360" cy="360"/>
              </p14:xfrm>
            </p:contentPart>
          </mc:Choice>
          <mc:Fallback>
            <p:pic>
              <p:nvPicPr>
                <p:cNvPr id="3" name="Ink 2">
                  <a:extLst>
                    <a:ext uri="{FF2B5EF4-FFF2-40B4-BE49-F238E27FC236}">
                      <a16:creationId xmlns:a16="http://schemas.microsoft.com/office/drawing/2014/main" id="{4FA5FACB-7106-D6F7-F6D8-520FD9DE1451}"/>
                    </a:ext>
                  </a:extLst>
                </p:cNvPr>
                <p:cNvPicPr/>
                <p:nvPr/>
              </p:nvPicPr>
              <p:blipFill>
                <a:blip r:embed="rId6"/>
                <a:stretch>
                  <a:fillRect/>
                </a:stretch>
              </p:blipFill>
              <p:spPr>
                <a:xfrm rot="1320000">
                  <a:off x="10803414" y="3083392"/>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7">
              <p14:nvContentPartPr>
                <p14:cNvPr id="4" name="Ink 3">
                  <a:extLst>
                    <a:ext uri="{FF2B5EF4-FFF2-40B4-BE49-F238E27FC236}">
                      <a16:creationId xmlns:a16="http://schemas.microsoft.com/office/drawing/2014/main" id="{6D67AE22-64F1-BC0E-44F5-9579951F2EEF}"/>
                    </a:ext>
                  </a:extLst>
                </p14:cNvPr>
                <p14:cNvContentPartPr/>
                <p14:nvPr/>
              </p14:nvContentPartPr>
              <p14:xfrm rot="1320000">
                <a:off x="10668024" y="3232575"/>
                <a:ext cx="360" cy="360"/>
              </p14:xfrm>
            </p:contentPart>
          </mc:Choice>
          <mc:Fallback>
            <p:pic>
              <p:nvPicPr>
                <p:cNvPr id="4" name="Ink 3">
                  <a:extLst>
                    <a:ext uri="{FF2B5EF4-FFF2-40B4-BE49-F238E27FC236}">
                      <a16:creationId xmlns:a16="http://schemas.microsoft.com/office/drawing/2014/main" id="{6D67AE22-64F1-BC0E-44F5-9579951F2EEF}"/>
                    </a:ext>
                  </a:extLst>
                </p:cNvPr>
                <p:cNvPicPr/>
                <p:nvPr/>
              </p:nvPicPr>
              <p:blipFill>
                <a:blip r:embed="rId8"/>
                <a:stretch>
                  <a:fillRect/>
                </a:stretch>
              </p:blipFill>
              <p:spPr>
                <a:xfrm rot="1320000">
                  <a:off x="10605024" y="3169575"/>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9">
              <p14:nvContentPartPr>
                <p14:cNvPr id="5" name="Ink 4">
                  <a:extLst>
                    <a:ext uri="{FF2B5EF4-FFF2-40B4-BE49-F238E27FC236}">
                      <a16:creationId xmlns:a16="http://schemas.microsoft.com/office/drawing/2014/main" id="{F4B94ECA-7DE8-F399-2D7F-7C79CEE5F59D}"/>
                    </a:ext>
                  </a:extLst>
                </p14:cNvPr>
                <p14:cNvContentPartPr/>
                <p14:nvPr/>
              </p14:nvContentPartPr>
              <p14:xfrm rot="1320000">
                <a:off x="10605644" y="3412223"/>
                <a:ext cx="360" cy="360"/>
              </p14:xfrm>
            </p:contentPart>
          </mc:Choice>
          <mc:Fallback>
            <p:pic>
              <p:nvPicPr>
                <p:cNvPr id="5" name="Ink 4">
                  <a:extLst>
                    <a:ext uri="{FF2B5EF4-FFF2-40B4-BE49-F238E27FC236}">
                      <a16:creationId xmlns:a16="http://schemas.microsoft.com/office/drawing/2014/main" id="{F4B94ECA-7DE8-F399-2D7F-7C79CEE5F59D}"/>
                    </a:ext>
                  </a:extLst>
                </p:cNvPr>
                <p:cNvPicPr/>
                <p:nvPr/>
              </p:nvPicPr>
              <p:blipFill>
                <a:blip r:embed="rId10"/>
                <a:stretch>
                  <a:fillRect/>
                </a:stretch>
              </p:blipFill>
              <p:spPr>
                <a:xfrm rot="1320000">
                  <a:off x="10542644" y="3349223"/>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1">
              <p14:nvContentPartPr>
                <p14:cNvPr id="6" name="Ink 5">
                  <a:extLst>
                    <a:ext uri="{FF2B5EF4-FFF2-40B4-BE49-F238E27FC236}">
                      <a16:creationId xmlns:a16="http://schemas.microsoft.com/office/drawing/2014/main" id="{142DD14C-96FB-BDC6-A251-ED9ABBEB4EF7}"/>
                    </a:ext>
                  </a:extLst>
                </p14:cNvPr>
                <p14:cNvContentPartPr/>
                <p14:nvPr/>
              </p14:nvContentPartPr>
              <p14:xfrm rot="1320000">
                <a:off x="10808806" y="3353363"/>
                <a:ext cx="360" cy="360"/>
              </p14:xfrm>
            </p:contentPart>
          </mc:Choice>
          <mc:Fallback>
            <p:pic>
              <p:nvPicPr>
                <p:cNvPr id="6" name="Ink 5">
                  <a:extLst>
                    <a:ext uri="{FF2B5EF4-FFF2-40B4-BE49-F238E27FC236}">
                      <a16:creationId xmlns:a16="http://schemas.microsoft.com/office/drawing/2014/main" id="{142DD14C-96FB-BDC6-A251-ED9ABBEB4EF7}"/>
                    </a:ext>
                  </a:extLst>
                </p:cNvPr>
                <p:cNvPicPr/>
                <p:nvPr/>
              </p:nvPicPr>
              <p:blipFill>
                <a:blip r:embed="rId12"/>
                <a:stretch>
                  <a:fillRect/>
                </a:stretch>
              </p:blipFill>
              <p:spPr>
                <a:xfrm rot="1320000">
                  <a:off x="10745806" y="3290363"/>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3">
              <p14:nvContentPartPr>
                <p14:cNvPr id="7" name="Ink 6">
                  <a:extLst>
                    <a:ext uri="{FF2B5EF4-FFF2-40B4-BE49-F238E27FC236}">
                      <a16:creationId xmlns:a16="http://schemas.microsoft.com/office/drawing/2014/main" id="{75103F5F-C08A-E443-39A8-34B78721DCAE}"/>
                    </a:ext>
                  </a:extLst>
                </p14:cNvPr>
                <p14:cNvContentPartPr/>
                <p14:nvPr/>
              </p14:nvContentPartPr>
              <p14:xfrm rot="1320000">
                <a:off x="11036113" y="3329884"/>
                <a:ext cx="360" cy="360"/>
              </p14:xfrm>
            </p:contentPart>
          </mc:Choice>
          <mc:Fallback>
            <p:pic>
              <p:nvPicPr>
                <p:cNvPr id="7" name="Ink 6">
                  <a:extLst>
                    <a:ext uri="{FF2B5EF4-FFF2-40B4-BE49-F238E27FC236}">
                      <a16:creationId xmlns:a16="http://schemas.microsoft.com/office/drawing/2014/main" id="{75103F5F-C08A-E443-39A8-34B78721DCAE}"/>
                    </a:ext>
                  </a:extLst>
                </p:cNvPr>
                <p:cNvPicPr/>
                <p:nvPr/>
              </p:nvPicPr>
              <p:blipFill>
                <a:blip r:embed="rId14"/>
                <a:stretch>
                  <a:fillRect/>
                </a:stretch>
              </p:blipFill>
              <p:spPr>
                <a:xfrm rot="1320000">
                  <a:off x="10973113" y="3266884"/>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5">
              <p14:nvContentPartPr>
                <p14:cNvPr id="8" name="Ink 7">
                  <a:extLst>
                    <a:ext uri="{FF2B5EF4-FFF2-40B4-BE49-F238E27FC236}">
                      <a16:creationId xmlns:a16="http://schemas.microsoft.com/office/drawing/2014/main" id="{2FA85B42-B359-89DD-C42A-E938A8603CC3}"/>
                    </a:ext>
                  </a:extLst>
                </p14:cNvPr>
                <p14:cNvContentPartPr/>
                <p14:nvPr/>
              </p14:nvContentPartPr>
              <p14:xfrm rot="1320000">
                <a:off x="11244952" y="3350195"/>
                <a:ext cx="360" cy="360"/>
              </p14:xfrm>
            </p:contentPart>
          </mc:Choice>
          <mc:Fallback>
            <p:pic>
              <p:nvPicPr>
                <p:cNvPr id="8" name="Ink 7">
                  <a:extLst>
                    <a:ext uri="{FF2B5EF4-FFF2-40B4-BE49-F238E27FC236}">
                      <a16:creationId xmlns:a16="http://schemas.microsoft.com/office/drawing/2014/main" id="{2FA85B42-B359-89DD-C42A-E938A8603CC3}"/>
                    </a:ext>
                  </a:extLst>
                </p:cNvPr>
                <p:cNvPicPr/>
                <p:nvPr/>
              </p:nvPicPr>
              <p:blipFill>
                <a:blip r:embed="rId16"/>
                <a:stretch>
                  <a:fillRect/>
                </a:stretch>
              </p:blipFill>
              <p:spPr>
                <a:xfrm rot="1320000">
                  <a:off x="11181952" y="3287195"/>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7">
              <p14:nvContentPartPr>
                <p14:cNvPr id="9" name="Ink 8">
                  <a:extLst>
                    <a:ext uri="{FF2B5EF4-FFF2-40B4-BE49-F238E27FC236}">
                      <a16:creationId xmlns:a16="http://schemas.microsoft.com/office/drawing/2014/main" id="{6FD0DE8C-030F-B98E-7C8D-8B44007431D5}"/>
                    </a:ext>
                  </a:extLst>
                </p14:cNvPr>
                <p14:cNvContentPartPr/>
                <p14:nvPr/>
              </p14:nvContentPartPr>
              <p14:xfrm rot="1320000">
                <a:off x="11358973" y="3511968"/>
                <a:ext cx="360" cy="360"/>
              </p14:xfrm>
            </p:contentPart>
          </mc:Choice>
          <mc:Fallback>
            <p:pic>
              <p:nvPicPr>
                <p:cNvPr id="9" name="Ink 8">
                  <a:extLst>
                    <a:ext uri="{FF2B5EF4-FFF2-40B4-BE49-F238E27FC236}">
                      <a16:creationId xmlns:a16="http://schemas.microsoft.com/office/drawing/2014/main" id="{6FD0DE8C-030F-B98E-7C8D-8B44007431D5}"/>
                    </a:ext>
                  </a:extLst>
                </p:cNvPr>
                <p:cNvPicPr/>
                <p:nvPr/>
              </p:nvPicPr>
              <p:blipFill>
                <a:blip r:embed="rId18"/>
                <a:stretch>
                  <a:fillRect/>
                </a:stretch>
              </p:blipFill>
              <p:spPr>
                <a:xfrm rot="1320000">
                  <a:off x="11295973" y="3448968"/>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k 9">
                  <a:extLst>
                    <a:ext uri="{FF2B5EF4-FFF2-40B4-BE49-F238E27FC236}">
                      <a16:creationId xmlns:a16="http://schemas.microsoft.com/office/drawing/2014/main" id="{CE6A524D-6ADB-BF3D-3535-58C1A72408A4}"/>
                    </a:ext>
                  </a:extLst>
                </p14:cNvPr>
                <p14:cNvContentPartPr/>
                <p14:nvPr/>
              </p14:nvContentPartPr>
              <p14:xfrm rot="1320000">
                <a:off x="11136251" y="3524098"/>
                <a:ext cx="360" cy="360"/>
              </p14:xfrm>
            </p:contentPart>
          </mc:Choice>
          <mc:Fallback>
            <p:pic>
              <p:nvPicPr>
                <p:cNvPr id="10" name="Ink 9">
                  <a:extLst>
                    <a:ext uri="{FF2B5EF4-FFF2-40B4-BE49-F238E27FC236}">
                      <a16:creationId xmlns:a16="http://schemas.microsoft.com/office/drawing/2014/main" id="{CE6A524D-6ADB-BF3D-3535-58C1A72408A4}"/>
                    </a:ext>
                  </a:extLst>
                </p:cNvPr>
                <p:cNvPicPr/>
                <p:nvPr/>
              </p:nvPicPr>
              <p:blipFill>
                <a:blip r:embed="rId20"/>
                <a:stretch>
                  <a:fillRect/>
                </a:stretch>
              </p:blipFill>
              <p:spPr>
                <a:xfrm rot="1320000">
                  <a:off x="11073251" y="3461098"/>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k 10">
                  <a:extLst>
                    <a:ext uri="{FF2B5EF4-FFF2-40B4-BE49-F238E27FC236}">
                      <a16:creationId xmlns:a16="http://schemas.microsoft.com/office/drawing/2014/main" id="{3B97EA20-B9DA-E19D-6846-D27D2C1DB597}"/>
                    </a:ext>
                  </a:extLst>
                </p14:cNvPr>
                <p14:cNvContentPartPr/>
                <p14:nvPr/>
              </p14:nvContentPartPr>
              <p14:xfrm rot="1320000">
                <a:off x="10940407" y="3535051"/>
                <a:ext cx="360" cy="360"/>
              </p14:xfrm>
            </p:contentPart>
          </mc:Choice>
          <mc:Fallback>
            <p:pic>
              <p:nvPicPr>
                <p:cNvPr id="11" name="Ink 10">
                  <a:extLst>
                    <a:ext uri="{FF2B5EF4-FFF2-40B4-BE49-F238E27FC236}">
                      <a16:creationId xmlns:a16="http://schemas.microsoft.com/office/drawing/2014/main" id="{3B97EA20-B9DA-E19D-6846-D27D2C1DB597}"/>
                    </a:ext>
                  </a:extLst>
                </p:cNvPr>
                <p:cNvPicPr/>
                <p:nvPr/>
              </p:nvPicPr>
              <p:blipFill>
                <a:blip r:embed="rId22"/>
                <a:stretch>
                  <a:fillRect/>
                </a:stretch>
              </p:blipFill>
              <p:spPr>
                <a:xfrm rot="1320000">
                  <a:off x="10877407" y="3472051"/>
                  <a:ext cx="126000" cy="126000"/>
                </a:xfrm>
                <a:prstGeom prst="rect">
                  <a:avLst/>
                </a:prstGeom>
              </p:spPr>
            </p:pic>
          </mc:Fallback>
        </mc:AlternateContent>
      </p:grpSp>
      <p:grpSp>
        <p:nvGrpSpPr>
          <p:cNvPr id="12" name="Group 11">
            <a:extLst>
              <a:ext uri="{FF2B5EF4-FFF2-40B4-BE49-F238E27FC236}">
                <a16:creationId xmlns:a16="http://schemas.microsoft.com/office/drawing/2014/main" id="{EA00C537-B290-B220-7A36-659A2C40E47D}"/>
              </a:ext>
            </a:extLst>
          </p:cNvPr>
          <p:cNvGrpSpPr/>
          <p:nvPr/>
        </p:nvGrpSpPr>
        <p:grpSpPr>
          <a:xfrm rot="12224607">
            <a:off x="10517275" y="3464908"/>
            <a:ext cx="1704174" cy="879613"/>
            <a:chOff x="10605644" y="3146392"/>
            <a:chExt cx="753689" cy="389019"/>
          </a:xfrm>
        </p:grpSpPr>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3" name="Ink 12">
                  <a:extLst>
                    <a:ext uri="{FF2B5EF4-FFF2-40B4-BE49-F238E27FC236}">
                      <a16:creationId xmlns:a16="http://schemas.microsoft.com/office/drawing/2014/main" id="{A65EB962-C53B-337B-9CF7-2E9E05688C4E}"/>
                    </a:ext>
                  </a:extLst>
                </p14:cNvPr>
                <p14:cNvContentPartPr/>
                <p14:nvPr/>
              </p14:nvContentPartPr>
              <p14:xfrm rot="1320000">
                <a:off x="10866414" y="3146392"/>
                <a:ext cx="360" cy="360"/>
              </p14:xfrm>
            </p:contentPart>
          </mc:Choice>
          <mc:Fallback>
            <p:pic>
              <p:nvPicPr>
                <p:cNvPr id="13" name="Ink 12">
                  <a:extLst>
                    <a:ext uri="{FF2B5EF4-FFF2-40B4-BE49-F238E27FC236}">
                      <a16:creationId xmlns:a16="http://schemas.microsoft.com/office/drawing/2014/main" id="{A65EB962-C53B-337B-9CF7-2E9E05688C4E}"/>
                    </a:ext>
                  </a:extLst>
                </p:cNvPr>
                <p:cNvPicPr/>
                <p:nvPr/>
              </p:nvPicPr>
              <p:blipFill>
                <a:blip r:embed="rId24"/>
                <a:stretch>
                  <a:fillRect/>
                </a:stretch>
              </p:blipFill>
              <p:spPr>
                <a:xfrm rot="1320000">
                  <a:off x="10803414" y="3083392"/>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5">
              <p14:nvContentPartPr>
                <p14:cNvPr id="14" name="Ink 13">
                  <a:extLst>
                    <a:ext uri="{FF2B5EF4-FFF2-40B4-BE49-F238E27FC236}">
                      <a16:creationId xmlns:a16="http://schemas.microsoft.com/office/drawing/2014/main" id="{7AE8DF58-4138-44E6-D0DB-83900923BEE9}"/>
                    </a:ext>
                  </a:extLst>
                </p14:cNvPr>
                <p14:cNvContentPartPr/>
                <p14:nvPr/>
              </p14:nvContentPartPr>
              <p14:xfrm rot="1320000">
                <a:off x="10668024" y="3232575"/>
                <a:ext cx="360" cy="360"/>
              </p14:xfrm>
            </p:contentPart>
          </mc:Choice>
          <mc:Fallback>
            <p:pic>
              <p:nvPicPr>
                <p:cNvPr id="14" name="Ink 13">
                  <a:extLst>
                    <a:ext uri="{FF2B5EF4-FFF2-40B4-BE49-F238E27FC236}">
                      <a16:creationId xmlns:a16="http://schemas.microsoft.com/office/drawing/2014/main" id="{7AE8DF58-4138-44E6-D0DB-83900923BEE9}"/>
                    </a:ext>
                  </a:extLst>
                </p:cNvPr>
                <p:cNvPicPr/>
                <p:nvPr/>
              </p:nvPicPr>
              <p:blipFill>
                <a:blip r:embed="rId26"/>
                <a:stretch>
                  <a:fillRect/>
                </a:stretch>
              </p:blipFill>
              <p:spPr>
                <a:xfrm rot="1320000">
                  <a:off x="10605024" y="3169575"/>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15" name="Ink 14">
                  <a:extLst>
                    <a:ext uri="{FF2B5EF4-FFF2-40B4-BE49-F238E27FC236}">
                      <a16:creationId xmlns:a16="http://schemas.microsoft.com/office/drawing/2014/main" id="{E3E258B5-29A6-B4EA-C4D7-64F092B6E863}"/>
                    </a:ext>
                  </a:extLst>
                </p14:cNvPr>
                <p14:cNvContentPartPr/>
                <p14:nvPr/>
              </p14:nvContentPartPr>
              <p14:xfrm rot="1320000">
                <a:off x="10605644" y="3412223"/>
                <a:ext cx="360" cy="360"/>
              </p14:xfrm>
            </p:contentPart>
          </mc:Choice>
          <mc:Fallback>
            <p:pic>
              <p:nvPicPr>
                <p:cNvPr id="15" name="Ink 14">
                  <a:extLst>
                    <a:ext uri="{FF2B5EF4-FFF2-40B4-BE49-F238E27FC236}">
                      <a16:creationId xmlns:a16="http://schemas.microsoft.com/office/drawing/2014/main" id="{E3E258B5-29A6-B4EA-C4D7-64F092B6E863}"/>
                    </a:ext>
                  </a:extLst>
                </p:cNvPr>
                <p:cNvPicPr/>
                <p:nvPr/>
              </p:nvPicPr>
              <p:blipFill>
                <a:blip r:embed="rId28"/>
                <a:stretch>
                  <a:fillRect/>
                </a:stretch>
              </p:blipFill>
              <p:spPr>
                <a:xfrm rot="1320000">
                  <a:off x="10542644" y="3349223"/>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9">
              <p14:nvContentPartPr>
                <p14:cNvPr id="17" name="Ink 16">
                  <a:extLst>
                    <a:ext uri="{FF2B5EF4-FFF2-40B4-BE49-F238E27FC236}">
                      <a16:creationId xmlns:a16="http://schemas.microsoft.com/office/drawing/2014/main" id="{96ED64E9-15DE-5359-D7DB-93C794F52CF3}"/>
                    </a:ext>
                  </a:extLst>
                </p14:cNvPr>
                <p14:cNvContentPartPr/>
                <p14:nvPr/>
              </p14:nvContentPartPr>
              <p14:xfrm rot="1320000">
                <a:off x="10808806" y="3353363"/>
                <a:ext cx="360" cy="360"/>
              </p14:xfrm>
            </p:contentPart>
          </mc:Choice>
          <mc:Fallback>
            <p:pic>
              <p:nvPicPr>
                <p:cNvPr id="17" name="Ink 16">
                  <a:extLst>
                    <a:ext uri="{FF2B5EF4-FFF2-40B4-BE49-F238E27FC236}">
                      <a16:creationId xmlns:a16="http://schemas.microsoft.com/office/drawing/2014/main" id="{96ED64E9-15DE-5359-D7DB-93C794F52CF3}"/>
                    </a:ext>
                  </a:extLst>
                </p:cNvPr>
                <p:cNvPicPr/>
                <p:nvPr/>
              </p:nvPicPr>
              <p:blipFill>
                <a:blip r:embed="rId30"/>
                <a:stretch>
                  <a:fillRect/>
                </a:stretch>
              </p:blipFill>
              <p:spPr>
                <a:xfrm rot="1320000">
                  <a:off x="10745806" y="3290363"/>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1">
              <p14:nvContentPartPr>
                <p14:cNvPr id="18" name="Ink 17">
                  <a:extLst>
                    <a:ext uri="{FF2B5EF4-FFF2-40B4-BE49-F238E27FC236}">
                      <a16:creationId xmlns:a16="http://schemas.microsoft.com/office/drawing/2014/main" id="{8D3CAC32-1370-723A-8DD8-3312E9D62D77}"/>
                    </a:ext>
                  </a:extLst>
                </p14:cNvPr>
                <p14:cNvContentPartPr/>
                <p14:nvPr/>
              </p14:nvContentPartPr>
              <p14:xfrm rot="1320000">
                <a:off x="11036113" y="3329884"/>
                <a:ext cx="360" cy="360"/>
              </p14:xfrm>
            </p:contentPart>
          </mc:Choice>
          <mc:Fallback>
            <p:pic>
              <p:nvPicPr>
                <p:cNvPr id="18" name="Ink 17">
                  <a:extLst>
                    <a:ext uri="{FF2B5EF4-FFF2-40B4-BE49-F238E27FC236}">
                      <a16:creationId xmlns:a16="http://schemas.microsoft.com/office/drawing/2014/main" id="{8D3CAC32-1370-723A-8DD8-3312E9D62D77}"/>
                    </a:ext>
                  </a:extLst>
                </p:cNvPr>
                <p:cNvPicPr/>
                <p:nvPr/>
              </p:nvPicPr>
              <p:blipFill>
                <a:blip r:embed="rId32"/>
                <a:stretch>
                  <a:fillRect/>
                </a:stretch>
              </p:blipFill>
              <p:spPr>
                <a:xfrm rot="1320000">
                  <a:off x="10973113" y="3266884"/>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3">
              <p14:nvContentPartPr>
                <p14:cNvPr id="19" name="Ink 18">
                  <a:extLst>
                    <a:ext uri="{FF2B5EF4-FFF2-40B4-BE49-F238E27FC236}">
                      <a16:creationId xmlns:a16="http://schemas.microsoft.com/office/drawing/2014/main" id="{87402646-C430-8E85-C70D-BF81A3E73E9F}"/>
                    </a:ext>
                  </a:extLst>
                </p14:cNvPr>
                <p14:cNvContentPartPr/>
                <p14:nvPr/>
              </p14:nvContentPartPr>
              <p14:xfrm rot="1320000">
                <a:off x="11244952" y="3350195"/>
                <a:ext cx="360" cy="360"/>
              </p14:xfrm>
            </p:contentPart>
          </mc:Choice>
          <mc:Fallback>
            <p:pic>
              <p:nvPicPr>
                <p:cNvPr id="19" name="Ink 18">
                  <a:extLst>
                    <a:ext uri="{FF2B5EF4-FFF2-40B4-BE49-F238E27FC236}">
                      <a16:creationId xmlns:a16="http://schemas.microsoft.com/office/drawing/2014/main" id="{87402646-C430-8E85-C70D-BF81A3E73E9F}"/>
                    </a:ext>
                  </a:extLst>
                </p:cNvPr>
                <p:cNvPicPr/>
                <p:nvPr/>
              </p:nvPicPr>
              <p:blipFill>
                <a:blip r:embed="rId34"/>
                <a:stretch>
                  <a:fillRect/>
                </a:stretch>
              </p:blipFill>
              <p:spPr>
                <a:xfrm rot="1320000">
                  <a:off x="11181952" y="3287195"/>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5">
              <p14:nvContentPartPr>
                <p14:cNvPr id="20" name="Ink 19">
                  <a:extLst>
                    <a:ext uri="{FF2B5EF4-FFF2-40B4-BE49-F238E27FC236}">
                      <a16:creationId xmlns:a16="http://schemas.microsoft.com/office/drawing/2014/main" id="{5FE8DE1E-C5F3-F181-604A-858AC1330B8F}"/>
                    </a:ext>
                  </a:extLst>
                </p14:cNvPr>
                <p14:cNvContentPartPr/>
                <p14:nvPr/>
              </p14:nvContentPartPr>
              <p14:xfrm rot="1320000">
                <a:off x="11358973" y="3511968"/>
                <a:ext cx="360" cy="360"/>
              </p14:xfrm>
            </p:contentPart>
          </mc:Choice>
          <mc:Fallback>
            <p:pic>
              <p:nvPicPr>
                <p:cNvPr id="20" name="Ink 19">
                  <a:extLst>
                    <a:ext uri="{FF2B5EF4-FFF2-40B4-BE49-F238E27FC236}">
                      <a16:creationId xmlns:a16="http://schemas.microsoft.com/office/drawing/2014/main" id="{5FE8DE1E-C5F3-F181-604A-858AC1330B8F}"/>
                    </a:ext>
                  </a:extLst>
                </p:cNvPr>
                <p:cNvPicPr/>
                <p:nvPr/>
              </p:nvPicPr>
              <p:blipFill>
                <a:blip r:embed="rId36"/>
                <a:stretch>
                  <a:fillRect/>
                </a:stretch>
              </p:blipFill>
              <p:spPr>
                <a:xfrm rot="1320000">
                  <a:off x="11295973" y="3448968"/>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7">
              <p14:nvContentPartPr>
                <p14:cNvPr id="21" name="Ink 20">
                  <a:extLst>
                    <a:ext uri="{FF2B5EF4-FFF2-40B4-BE49-F238E27FC236}">
                      <a16:creationId xmlns:a16="http://schemas.microsoft.com/office/drawing/2014/main" id="{F0004A3C-EE2F-9E0A-7EEE-432DF06B4319}"/>
                    </a:ext>
                  </a:extLst>
                </p14:cNvPr>
                <p14:cNvContentPartPr/>
                <p14:nvPr/>
              </p14:nvContentPartPr>
              <p14:xfrm rot="1320000">
                <a:off x="11136251" y="3524098"/>
                <a:ext cx="360" cy="360"/>
              </p14:xfrm>
            </p:contentPart>
          </mc:Choice>
          <mc:Fallback>
            <p:pic>
              <p:nvPicPr>
                <p:cNvPr id="21" name="Ink 20">
                  <a:extLst>
                    <a:ext uri="{FF2B5EF4-FFF2-40B4-BE49-F238E27FC236}">
                      <a16:creationId xmlns:a16="http://schemas.microsoft.com/office/drawing/2014/main" id="{F0004A3C-EE2F-9E0A-7EEE-432DF06B4319}"/>
                    </a:ext>
                  </a:extLst>
                </p:cNvPr>
                <p:cNvPicPr/>
                <p:nvPr/>
              </p:nvPicPr>
              <p:blipFill>
                <a:blip r:embed="rId38"/>
                <a:stretch>
                  <a:fillRect/>
                </a:stretch>
              </p:blipFill>
              <p:spPr>
                <a:xfrm rot="1320000">
                  <a:off x="11073251" y="3461098"/>
                  <a:ext cx="126000" cy="12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39">
              <p14:nvContentPartPr>
                <p14:cNvPr id="22" name="Ink 21">
                  <a:extLst>
                    <a:ext uri="{FF2B5EF4-FFF2-40B4-BE49-F238E27FC236}">
                      <a16:creationId xmlns:a16="http://schemas.microsoft.com/office/drawing/2014/main" id="{9819332D-DD45-385C-4E66-C1E5A0E57356}"/>
                    </a:ext>
                  </a:extLst>
                </p14:cNvPr>
                <p14:cNvContentPartPr/>
                <p14:nvPr/>
              </p14:nvContentPartPr>
              <p14:xfrm rot="1320000">
                <a:off x="10940407" y="3535051"/>
                <a:ext cx="360" cy="360"/>
              </p14:xfrm>
            </p:contentPart>
          </mc:Choice>
          <mc:Fallback>
            <p:pic>
              <p:nvPicPr>
                <p:cNvPr id="22" name="Ink 21">
                  <a:extLst>
                    <a:ext uri="{FF2B5EF4-FFF2-40B4-BE49-F238E27FC236}">
                      <a16:creationId xmlns:a16="http://schemas.microsoft.com/office/drawing/2014/main" id="{9819332D-DD45-385C-4E66-C1E5A0E57356}"/>
                    </a:ext>
                  </a:extLst>
                </p:cNvPr>
                <p:cNvPicPr/>
                <p:nvPr/>
              </p:nvPicPr>
              <p:blipFill>
                <a:blip r:embed="rId40"/>
                <a:stretch>
                  <a:fillRect/>
                </a:stretch>
              </p:blipFill>
              <p:spPr>
                <a:xfrm rot="1320000">
                  <a:off x="10877407" y="3472051"/>
                  <a:ext cx="126000" cy="126000"/>
                </a:xfrm>
                <a:prstGeom prst="rect">
                  <a:avLst/>
                </a:prstGeom>
              </p:spPr>
            </p:pic>
          </mc:Fallback>
        </mc:AlternateContent>
      </p:grpSp>
    </p:spTree>
    <p:extLst>
      <p:ext uri="{BB962C8B-B14F-4D97-AF65-F5344CB8AC3E}">
        <p14:creationId xmlns:p14="http://schemas.microsoft.com/office/powerpoint/2010/main" val="14689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168443" y="26920"/>
            <a:ext cx="15991268" cy="952932"/>
          </a:xfrm>
        </p:spPr>
        <p:txBody>
          <a:bodyPr/>
          <a:lstStyle/>
          <a:p>
            <a:r>
              <a:rPr lang="en-GB" sz="5400"/>
              <a:t>Examples: protoadjectives</a:t>
            </a:r>
          </a:p>
        </p:txBody>
      </p:sp>
      <p:pic>
        <p:nvPicPr>
          <p:cNvPr id="7" name="Picture 6">
            <a:extLst>
              <a:ext uri="{FF2B5EF4-FFF2-40B4-BE49-F238E27FC236}">
                <a16:creationId xmlns:a16="http://schemas.microsoft.com/office/drawing/2014/main" id="{6ECF87C9-4C25-FC9A-BC35-889F0CACC0BF}"/>
              </a:ext>
            </a:extLst>
          </p:cNvPr>
          <p:cNvPicPr>
            <a:picLocks noChangeAspect="1"/>
          </p:cNvPicPr>
          <p:nvPr/>
        </p:nvPicPr>
        <p:blipFill>
          <a:blip r:embed="rId3"/>
          <a:stretch>
            <a:fillRect/>
          </a:stretch>
        </p:blipFill>
        <p:spPr>
          <a:xfrm>
            <a:off x="0" y="2211633"/>
            <a:ext cx="18288000" cy="1387290"/>
          </a:xfrm>
          <a:prstGeom prst="rect">
            <a:avLst/>
          </a:prstGeom>
        </p:spPr>
      </p:pic>
      <p:sp>
        <p:nvSpPr>
          <p:cNvPr id="8" name="TextBox 7">
            <a:extLst>
              <a:ext uri="{FF2B5EF4-FFF2-40B4-BE49-F238E27FC236}">
                <a16:creationId xmlns:a16="http://schemas.microsoft.com/office/drawing/2014/main" id="{4166BDE6-BE25-F1B5-40A5-CF2D016F8BC9}"/>
              </a:ext>
            </a:extLst>
          </p:cNvPr>
          <p:cNvSpPr txBox="1"/>
          <p:nvPr/>
        </p:nvSpPr>
        <p:spPr>
          <a:xfrm>
            <a:off x="589548" y="1662820"/>
            <a:ext cx="1257075" cy="523220"/>
          </a:xfrm>
          <a:prstGeom prst="rect">
            <a:avLst/>
          </a:prstGeom>
          <a:noFill/>
        </p:spPr>
        <p:txBody>
          <a:bodyPr wrap="none" rtlCol="0">
            <a:spAutoFit/>
          </a:bodyPr>
          <a:lstStyle/>
          <a:p>
            <a:r>
              <a:rPr lang="en-GB" sz="2800">
                <a:solidFill>
                  <a:schemeClr val="tx2"/>
                </a:solidFill>
              </a:rPr>
              <a:t>‘proud’</a:t>
            </a:r>
          </a:p>
        </p:txBody>
      </p:sp>
      <p:pic>
        <p:nvPicPr>
          <p:cNvPr id="13" name="Picture 12">
            <a:extLst>
              <a:ext uri="{FF2B5EF4-FFF2-40B4-BE49-F238E27FC236}">
                <a16:creationId xmlns:a16="http://schemas.microsoft.com/office/drawing/2014/main" id="{209F0A75-6CC7-8B59-C6B2-5FE8CDE30F56}"/>
              </a:ext>
            </a:extLst>
          </p:cNvPr>
          <p:cNvPicPr>
            <a:picLocks noChangeAspect="1"/>
          </p:cNvPicPr>
          <p:nvPr/>
        </p:nvPicPr>
        <p:blipFill>
          <a:blip r:embed="rId4"/>
          <a:stretch>
            <a:fillRect/>
          </a:stretch>
        </p:blipFill>
        <p:spPr>
          <a:xfrm>
            <a:off x="1" y="5143500"/>
            <a:ext cx="18287999" cy="1395779"/>
          </a:xfrm>
          <a:prstGeom prst="rect">
            <a:avLst/>
          </a:prstGeom>
        </p:spPr>
      </p:pic>
      <p:sp>
        <p:nvSpPr>
          <p:cNvPr id="14" name="TextBox 13">
            <a:extLst>
              <a:ext uri="{FF2B5EF4-FFF2-40B4-BE49-F238E27FC236}">
                <a16:creationId xmlns:a16="http://schemas.microsoft.com/office/drawing/2014/main" id="{E1D08098-F98D-7D2F-F398-14527C952FCD}"/>
              </a:ext>
            </a:extLst>
          </p:cNvPr>
          <p:cNvSpPr txBox="1"/>
          <p:nvPr/>
        </p:nvSpPr>
        <p:spPr>
          <a:xfrm>
            <a:off x="502185" y="4569094"/>
            <a:ext cx="1431802" cy="523220"/>
          </a:xfrm>
          <a:prstGeom prst="rect">
            <a:avLst/>
          </a:prstGeom>
          <a:noFill/>
        </p:spPr>
        <p:txBody>
          <a:bodyPr wrap="none" rtlCol="0">
            <a:spAutoFit/>
          </a:bodyPr>
          <a:lstStyle/>
          <a:p>
            <a:r>
              <a:rPr lang="en-GB" sz="2800">
                <a:solidFill>
                  <a:schemeClr val="tx2"/>
                </a:solidFill>
              </a:rPr>
              <a:t>‘human’</a:t>
            </a:r>
          </a:p>
        </p:txBody>
      </p:sp>
      <p:pic>
        <p:nvPicPr>
          <p:cNvPr id="4" name="Picture 3">
            <a:extLst>
              <a:ext uri="{FF2B5EF4-FFF2-40B4-BE49-F238E27FC236}">
                <a16:creationId xmlns:a16="http://schemas.microsoft.com/office/drawing/2014/main" id="{A9A36D15-BE48-9BBE-11ED-B500F404CBAC}"/>
              </a:ext>
            </a:extLst>
          </p:cNvPr>
          <p:cNvPicPr>
            <a:picLocks noChangeAspect="1"/>
          </p:cNvPicPr>
          <p:nvPr/>
        </p:nvPicPr>
        <p:blipFill>
          <a:blip r:embed="rId5"/>
          <a:stretch>
            <a:fillRect/>
          </a:stretch>
        </p:blipFill>
        <p:spPr>
          <a:xfrm>
            <a:off x="0" y="8207112"/>
            <a:ext cx="18287998" cy="1363627"/>
          </a:xfrm>
          <a:prstGeom prst="rect">
            <a:avLst/>
          </a:prstGeom>
        </p:spPr>
      </p:pic>
      <p:sp>
        <p:nvSpPr>
          <p:cNvPr id="5" name="TextBox 4">
            <a:extLst>
              <a:ext uri="{FF2B5EF4-FFF2-40B4-BE49-F238E27FC236}">
                <a16:creationId xmlns:a16="http://schemas.microsoft.com/office/drawing/2014/main" id="{650FF80F-A34F-A7C2-F9D3-F9E55667B57F}"/>
              </a:ext>
            </a:extLst>
          </p:cNvPr>
          <p:cNvSpPr txBox="1"/>
          <p:nvPr/>
        </p:nvSpPr>
        <p:spPr>
          <a:xfrm>
            <a:off x="589548" y="7683892"/>
            <a:ext cx="1409360" cy="523220"/>
          </a:xfrm>
          <a:prstGeom prst="rect">
            <a:avLst/>
          </a:prstGeom>
          <a:noFill/>
        </p:spPr>
        <p:txBody>
          <a:bodyPr wrap="none" rtlCol="0">
            <a:spAutoFit/>
          </a:bodyPr>
          <a:lstStyle/>
          <a:p>
            <a:r>
              <a:rPr lang="en-GB" sz="2800">
                <a:solidFill>
                  <a:schemeClr val="tx2"/>
                </a:solidFill>
              </a:rPr>
              <a:t>‘worthy’</a:t>
            </a:r>
          </a:p>
        </p:txBody>
      </p:sp>
    </p:spTree>
    <p:extLst>
      <p:ext uri="{BB962C8B-B14F-4D97-AF65-F5344CB8AC3E}">
        <p14:creationId xmlns:p14="http://schemas.microsoft.com/office/powerpoint/2010/main" val="2515751864"/>
      </p:ext>
    </p:extLst>
  </p:cSld>
  <p:clrMapOvr>
    <a:masterClrMapping/>
  </p:clrMapOvr>
  <mc:AlternateContent xmlns:mc="http://schemas.openxmlformats.org/markup-compatibility/2006">
    <mc:Choice xmlns:p14="http://schemas.microsoft.com/office/powerpoint/2010/main" Requires="p14">
      <p:transition spd="slow" p14:dur="2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349287" y="856259"/>
            <a:ext cx="17805232" cy="912395"/>
          </a:xfrm>
        </p:spPr>
        <p:txBody>
          <a:bodyPr/>
          <a:lstStyle/>
          <a:p>
            <a:r>
              <a:rPr lang="en-GB" sz="4400"/>
              <a:t>Adjectives preferring the attributive or the predicative patterns </a:t>
            </a:r>
          </a:p>
        </p:txBody>
      </p:sp>
      <p:pic>
        <p:nvPicPr>
          <p:cNvPr id="18" name="Picture 17">
            <a:extLst>
              <a:ext uri="{FF2B5EF4-FFF2-40B4-BE49-F238E27FC236}">
                <a16:creationId xmlns:a16="http://schemas.microsoft.com/office/drawing/2014/main" id="{B4225434-B354-1E6C-9219-D7973433719B}"/>
              </a:ext>
            </a:extLst>
          </p:cNvPr>
          <p:cNvPicPr>
            <a:picLocks noChangeAspect="1"/>
          </p:cNvPicPr>
          <p:nvPr/>
        </p:nvPicPr>
        <p:blipFill>
          <a:blip r:embed="rId3"/>
          <a:stretch>
            <a:fillRect/>
          </a:stretch>
        </p:blipFill>
        <p:spPr>
          <a:xfrm>
            <a:off x="-23300" y="3444776"/>
            <a:ext cx="18311295" cy="1389893"/>
          </a:xfrm>
          <a:prstGeom prst="rect">
            <a:avLst/>
          </a:prstGeom>
        </p:spPr>
      </p:pic>
      <p:sp>
        <p:nvSpPr>
          <p:cNvPr id="23" name="TextBox 22">
            <a:extLst>
              <a:ext uri="{FF2B5EF4-FFF2-40B4-BE49-F238E27FC236}">
                <a16:creationId xmlns:a16="http://schemas.microsoft.com/office/drawing/2014/main" id="{7FDBD334-0468-23E5-2BB5-9FB39DFB7585}"/>
              </a:ext>
            </a:extLst>
          </p:cNvPr>
          <p:cNvSpPr txBox="1"/>
          <p:nvPr/>
        </p:nvSpPr>
        <p:spPr>
          <a:xfrm>
            <a:off x="511001" y="2811284"/>
            <a:ext cx="1507144" cy="523220"/>
          </a:xfrm>
          <a:prstGeom prst="rect">
            <a:avLst/>
          </a:prstGeom>
          <a:noFill/>
        </p:spPr>
        <p:txBody>
          <a:bodyPr wrap="none" rtlCol="0">
            <a:spAutoFit/>
          </a:bodyPr>
          <a:lstStyle/>
          <a:p>
            <a:r>
              <a:rPr lang="en-GB" sz="2800">
                <a:solidFill>
                  <a:schemeClr val="tx2"/>
                </a:solidFill>
              </a:rPr>
              <a:t>‘military’</a:t>
            </a:r>
          </a:p>
        </p:txBody>
      </p:sp>
      <p:sp>
        <p:nvSpPr>
          <p:cNvPr id="27" name="Rectangle 26">
            <a:extLst>
              <a:ext uri="{FF2B5EF4-FFF2-40B4-BE49-F238E27FC236}">
                <a16:creationId xmlns:a16="http://schemas.microsoft.com/office/drawing/2014/main" id="{B1B9D9B8-972A-2DB8-726E-525794A8F02B}"/>
              </a:ext>
            </a:extLst>
          </p:cNvPr>
          <p:cNvSpPr/>
          <p:nvPr/>
        </p:nvSpPr>
        <p:spPr>
          <a:xfrm>
            <a:off x="4628586" y="3334504"/>
            <a:ext cx="4503761" cy="1610435"/>
          </a:xfrm>
          <a:prstGeom prst="rect">
            <a:avLst/>
          </a:prstGeom>
          <a:noFill/>
          <a:ln w="63500">
            <a:solidFill>
              <a:srgbClr val="0073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solidFill>
                <a:schemeClr val="tx1"/>
              </a:solidFill>
            </a:endParaRPr>
          </a:p>
        </p:txBody>
      </p:sp>
      <p:sp>
        <p:nvSpPr>
          <p:cNvPr id="28" name="TextBox 27">
            <a:extLst>
              <a:ext uri="{FF2B5EF4-FFF2-40B4-BE49-F238E27FC236}">
                <a16:creationId xmlns:a16="http://schemas.microsoft.com/office/drawing/2014/main" id="{E1F459E5-13F8-D3AE-1BCC-61056D2D8DDA}"/>
              </a:ext>
            </a:extLst>
          </p:cNvPr>
          <p:cNvSpPr txBox="1"/>
          <p:nvPr/>
        </p:nvSpPr>
        <p:spPr>
          <a:xfrm>
            <a:off x="278565" y="6289175"/>
            <a:ext cx="1972015" cy="523220"/>
          </a:xfrm>
          <a:prstGeom prst="rect">
            <a:avLst/>
          </a:prstGeom>
          <a:noFill/>
        </p:spPr>
        <p:txBody>
          <a:bodyPr wrap="none" rtlCol="0">
            <a:spAutoFit/>
          </a:bodyPr>
          <a:lstStyle/>
          <a:p>
            <a:r>
              <a:rPr lang="en-GB" sz="2800">
                <a:solidFill>
                  <a:schemeClr val="tx2"/>
                </a:solidFill>
              </a:rPr>
              <a:t>‘indifferent’</a:t>
            </a:r>
          </a:p>
        </p:txBody>
      </p:sp>
      <p:pic>
        <p:nvPicPr>
          <p:cNvPr id="30" name="Picture 29">
            <a:extLst>
              <a:ext uri="{FF2B5EF4-FFF2-40B4-BE49-F238E27FC236}">
                <a16:creationId xmlns:a16="http://schemas.microsoft.com/office/drawing/2014/main" id="{EE06E935-9377-A851-3DE1-65763FE8EC4A}"/>
              </a:ext>
            </a:extLst>
          </p:cNvPr>
          <p:cNvPicPr>
            <a:picLocks noChangeAspect="1"/>
          </p:cNvPicPr>
          <p:nvPr/>
        </p:nvPicPr>
        <p:blipFill>
          <a:blip r:embed="rId4"/>
          <a:stretch>
            <a:fillRect/>
          </a:stretch>
        </p:blipFill>
        <p:spPr>
          <a:xfrm>
            <a:off x="-11651" y="6856716"/>
            <a:ext cx="18287996" cy="1410185"/>
          </a:xfrm>
          <a:prstGeom prst="rect">
            <a:avLst/>
          </a:prstGeom>
        </p:spPr>
      </p:pic>
      <p:sp>
        <p:nvSpPr>
          <p:cNvPr id="31" name="Rectangle 30">
            <a:extLst>
              <a:ext uri="{FF2B5EF4-FFF2-40B4-BE49-F238E27FC236}">
                <a16:creationId xmlns:a16="http://schemas.microsoft.com/office/drawing/2014/main" id="{C554E3D1-B10F-D324-1950-3CFB510E7754}"/>
              </a:ext>
            </a:extLst>
          </p:cNvPr>
          <p:cNvSpPr/>
          <p:nvPr/>
        </p:nvSpPr>
        <p:spPr>
          <a:xfrm>
            <a:off x="9251903" y="6756590"/>
            <a:ext cx="4558352" cy="1610435"/>
          </a:xfrm>
          <a:prstGeom prst="rect">
            <a:avLst/>
          </a:prstGeom>
          <a:noFill/>
          <a:ln w="63500">
            <a:solidFill>
              <a:srgbClr val="0073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solidFill>
                <a:schemeClr val="tx1"/>
              </a:solidFill>
            </a:endParaRPr>
          </a:p>
        </p:txBody>
      </p:sp>
    </p:spTree>
    <p:extLst>
      <p:ext uri="{BB962C8B-B14F-4D97-AF65-F5344CB8AC3E}">
        <p14:creationId xmlns:p14="http://schemas.microsoft.com/office/powerpoint/2010/main" val="2830347872"/>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P spid="28"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459790" y="820377"/>
            <a:ext cx="15294470" cy="912395"/>
          </a:xfrm>
        </p:spPr>
        <p:txBody>
          <a:bodyPr/>
          <a:lstStyle/>
          <a:p>
            <a:r>
              <a:rPr lang="en-GB" sz="4400"/>
              <a:t>Adjectives interfacing with nouns</a:t>
            </a:r>
          </a:p>
        </p:txBody>
      </p:sp>
      <p:sp>
        <p:nvSpPr>
          <p:cNvPr id="8" name="TextBox 7">
            <a:extLst>
              <a:ext uri="{FF2B5EF4-FFF2-40B4-BE49-F238E27FC236}">
                <a16:creationId xmlns:a16="http://schemas.microsoft.com/office/drawing/2014/main" id="{4166BDE6-BE25-F1B5-40A5-CF2D016F8BC9}"/>
              </a:ext>
            </a:extLst>
          </p:cNvPr>
          <p:cNvSpPr txBox="1"/>
          <p:nvPr/>
        </p:nvSpPr>
        <p:spPr>
          <a:xfrm>
            <a:off x="0" y="3032956"/>
            <a:ext cx="3039615" cy="523220"/>
          </a:xfrm>
          <a:prstGeom prst="rect">
            <a:avLst/>
          </a:prstGeom>
          <a:noFill/>
        </p:spPr>
        <p:txBody>
          <a:bodyPr wrap="none" rtlCol="0">
            <a:spAutoFit/>
          </a:bodyPr>
          <a:lstStyle/>
          <a:p>
            <a:r>
              <a:rPr lang="en-GB" sz="2800">
                <a:solidFill>
                  <a:schemeClr val="tx2"/>
                </a:solidFill>
              </a:rPr>
              <a:t>‘strange; stranger’</a:t>
            </a:r>
          </a:p>
        </p:txBody>
      </p:sp>
      <p:sp>
        <p:nvSpPr>
          <p:cNvPr id="14" name="TextBox 13">
            <a:extLst>
              <a:ext uri="{FF2B5EF4-FFF2-40B4-BE49-F238E27FC236}">
                <a16:creationId xmlns:a16="http://schemas.microsoft.com/office/drawing/2014/main" id="{E1D08098-F98D-7D2F-F398-14527C952FCD}"/>
              </a:ext>
            </a:extLst>
          </p:cNvPr>
          <p:cNvSpPr txBox="1"/>
          <p:nvPr/>
        </p:nvSpPr>
        <p:spPr>
          <a:xfrm>
            <a:off x="459790" y="6261982"/>
            <a:ext cx="1503938" cy="523220"/>
          </a:xfrm>
          <a:prstGeom prst="rect">
            <a:avLst/>
          </a:prstGeom>
          <a:noFill/>
        </p:spPr>
        <p:txBody>
          <a:bodyPr wrap="none" rtlCol="0">
            <a:spAutoFit/>
          </a:bodyPr>
          <a:lstStyle/>
          <a:p>
            <a:r>
              <a:rPr lang="en-GB" sz="2800">
                <a:solidFill>
                  <a:schemeClr val="tx2"/>
                </a:solidFill>
              </a:rPr>
              <a:t>‘lemmik’</a:t>
            </a:r>
          </a:p>
        </p:txBody>
      </p:sp>
      <p:pic>
        <p:nvPicPr>
          <p:cNvPr id="16" name="Picture 15">
            <a:extLst>
              <a:ext uri="{FF2B5EF4-FFF2-40B4-BE49-F238E27FC236}">
                <a16:creationId xmlns:a16="http://schemas.microsoft.com/office/drawing/2014/main" id="{1F01427C-7CFE-9A22-DFA6-41BDBA2DC6CD}"/>
              </a:ext>
            </a:extLst>
          </p:cNvPr>
          <p:cNvPicPr>
            <a:picLocks noChangeAspect="1"/>
          </p:cNvPicPr>
          <p:nvPr/>
        </p:nvPicPr>
        <p:blipFill>
          <a:blip r:embed="rId3"/>
          <a:stretch>
            <a:fillRect/>
          </a:stretch>
        </p:blipFill>
        <p:spPr>
          <a:xfrm>
            <a:off x="3" y="3766392"/>
            <a:ext cx="18287997" cy="1377108"/>
          </a:xfrm>
          <a:prstGeom prst="rect">
            <a:avLst/>
          </a:prstGeom>
        </p:spPr>
      </p:pic>
      <p:pic>
        <p:nvPicPr>
          <p:cNvPr id="25" name="Picture 24">
            <a:extLst>
              <a:ext uri="{FF2B5EF4-FFF2-40B4-BE49-F238E27FC236}">
                <a16:creationId xmlns:a16="http://schemas.microsoft.com/office/drawing/2014/main" id="{190837D8-57C3-BCE7-2314-E0C0259B58C7}"/>
              </a:ext>
            </a:extLst>
          </p:cNvPr>
          <p:cNvPicPr>
            <a:picLocks noChangeAspect="1"/>
          </p:cNvPicPr>
          <p:nvPr/>
        </p:nvPicPr>
        <p:blipFill>
          <a:blip r:embed="rId4"/>
          <a:stretch>
            <a:fillRect/>
          </a:stretch>
        </p:blipFill>
        <p:spPr>
          <a:xfrm>
            <a:off x="3" y="6899881"/>
            <a:ext cx="18287997" cy="1395779"/>
          </a:xfrm>
          <a:prstGeom prst="rect">
            <a:avLst/>
          </a:prstGeom>
        </p:spPr>
      </p:pic>
    </p:spTree>
    <p:extLst>
      <p:ext uri="{BB962C8B-B14F-4D97-AF65-F5344CB8AC3E}">
        <p14:creationId xmlns:p14="http://schemas.microsoft.com/office/powerpoint/2010/main" val="284839273"/>
      </p:ext>
    </p:extLst>
  </p:cSld>
  <p:clrMapOvr>
    <a:masterClrMapping/>
  </p:clrMapOvr>
  <mc:AlternateContent xmlns:mc="http://schemas.openxmlformats.org/markup-compatibility/2006">
    <mc:Choice xmlns:p14="http://schemas.microsoft.com/office/powerpoint/2010/main" Requires="p14">
      <p:transition spd="slow" p14:dur="2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263978" y="654607"/>
            <a:ext cx="17095974" cy="912395"/>
          </a:xfrm>
        </p:spPr>
        <p:txBody>
          <a:bodyPr/>
          <a:lstStyle/>
          <a:p>
            <a:r>
              <a:rPr lang="en-GB" sz="4400"/>
              <a:t>Nouns scoring on (some) adjectival patterns</a:t>
            </a:r>
          </a:p>
        </p:txBody>
      </p:sp>
      <p:sp>
        <p:nvSpPr>
          <p:cNvPr id="8" name="TextBox 7">
            <a:extLst>
              <a:ext uri="{FF2B5EF4-FFF2-40B4-BE49-F238E27FC236}">
                <a16:creationId xmlns:a16="http://schemas.microsoft.com/office/drawing/2014/main" id="{4166BDE6-BE25-F1B5-40A5-CF2D016F8BC9}"/>
              </a:ext>
            </a:extLst>
          </p:cNvPr>
          <p:cNvSpPr txBox="1"/>
          <p:nvPr/>
        </p:nvSpPr>
        <p:spPr>
          <a:xfrm>
            <a:off x="504967" y="2864742"/>
            <a:ext cx="11694805" cy="584775"/>
          </a:xfrm>
          <a:prstGeom prst="rect">
            <a:avLst/>
          </a:prstGeom>
          <a:noFill/>
        </p:spPr>
        <p:txBody>
          <a:bodyPr wrap="none" rtlCol="0">
            <a:spAutoFit/>
          </a:bodyPr>
          <a:lstStyle/>
          <a:p>
            <a:r>
              <a:rPr lang="en-GB" sz="3200">
                <a:solidFill>
                  <a:schemeClr val="tx2"/>
                </a:solidFill>
                <a:latin typeface="Neue Haas Grotesk"/>
              </a:rPr>
              <a:t>‘school’ -&gt; </a:t>
            </a:r>
            <a:r>
              <a:rPr lang="en-GB" sz="3200">
                <a:latin typeface="Neue Haas Grotesk"/>
              </a:rPr>
              <a:t>frequently used as genitive attributes (“school’s teachers”)</a:t>
            </a:r>
            <a:endParaRPr lang="en-GB" sz="3200">
              <a:solidFill>
                <a:schemeClr val="tx2"/>
              </a:solidFill>
              <a:latin typeface="Neue Haas Grotesk"/>
            </a:endParaRPr>
          </a:p>
        </p:txBody>
      </p:sp>
      <p:pic>
        <p:nvPicPr>
          <p:cNvPr id="4" name="Picture 3">
            <a:extLst>
              <a:ext uri="{FF2B5EF4-FFF2-40B4-BE49-F238E27FC236}">
                <a16:creationId xmlns:a16="http://schemas.microsoft.com/office/drawing/2014/main" id="{DBEA9023-DA0A-3087-88DF-1CBE0EF2103E}"/>
              </a:ext>
            </a:extLst>
          </p:cNvPr>
          <p:cNvPicPr>
            <a:picLocks noChangeAspect="1"/>
          </p:cNvPicPr>
          <p:nvPr/>
        </p:nvPicPr>
        <p:blipFill>
          <a:blip r:embed="rId3"/>
          <a:stretch>
            <a:fillRect/>
          </a:stretch>
        </p:blipFill>
        <p:spPr>
          <a:xfrm>
            <a:off x="0" y="3620208"/>
            <a:ext cx="18288000" cy="1389800"/>
          </a:xfrm>
          <a:prstGeom prst="rect">
            <a:avLst/>
          </a:prstGeom>
        </p:spPr>
      </p:pic>
      <p:sp>
        <p:nvSpPr>
          <p:cNvPr id="27" name="Rectangle 26">
            <a:extLst>
              <a:ext uri="{FF2B5EF4-FFF2-40B4-BE49-F238E27FC236}">
                <a16:creationId xmlns:a16="http://schemas.microsoft.com/office/drawing/2014/main" id="{B1B9D9B8-972A-2DB8-726E-525794A8F02B}"/>
              </a:ext>
            </a:extLst>
          </p:cNvPr>
          <p:cNvSpPr/>
          <p:nvPr/>
        </p:nvSpPr>
        <p:spPr>
          <a:xfrm>
            <a:off x="4640239" y="3509890"/>
            <a:ext cx="4503761" cy="1610435"/>
          </a:xfrm>
          <a:prstGeom prst="rect">
            <a:avLst/>
          </a:prstGeom>
          <a:noFill/>
          <a:ln w="63500">
            <a:solidFill>
              <a:srgbClr val="0073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solidFill>
                <a:schemeClr val="tx1"/>
              </a:solidFill>
            </a:endParaRPr>
          </a:p>
        </p:txBody>
      </p:sp>
      <p:sp>
        <p:nvSpPr>
          <p:cNvPr id="5" name="TextBox 4">
            <a:extLst>
              <a:ext uri="{FF2B5EF4-FFF2-40B4-BE49-F238E27FC236}">
                <a16:creationId xmlns:a16="http://schemas.microsoft.com/office/drawing/2014/main" id="{59356E25-09B9-5C76-ECE1-E1FA51EE3B77}"/>
              </a:ext>
            </a:extLst>
          </p:cNvPr>
          <p:cNvSpPr txBox="1"/>
          <p:nvPr/>
        </p:nvSpPr>
        <p:spPr>
          <a:xfrm>
            <a:off x="655093" y="6033440"/>
            <a:ext cx="10480754" cy="584775"/>
          </a:xfrm>
          <a:prstGeom prst="rect">
            <a:avLst/>
          </a:prstGeom>
          <a:noFill/>
        </p:spPr>
        <p:txBody>
          <a:bodyPr wrap="none" rtlCol="0">
            <a:spAutoFit/>
          </a:bodyPr>
          <a:lstStyle/>
          <a:p>
            <a:r>
              <a:rPr lang="en-GB" sz="3200">
                <a:solidFill>
                  <a:schemeClr val="tx2"/>
                </a:solidFill>
                <a:latin typeface="Neue Haas Grotesk"/>
              </a:rPr>
              <a:t>‘love’ -&gt; </a:t>
            </a:r>
            <a:r>
              <a:rPr lang="en-GB" sz="3200">
                <a:latin typeface="Neue Haas Grotesk"/>
              </a:rPr>
              <a:t>abstract nouns used predicatively (“</a:t>
            </a:r>
            <a:r>
              <a:rPr lang="en-GB" sz="3200">
                <a:solidFill>
                  <a:srgbClr val="0E101A"/>
                </a:solidFill>
                <a:latin typeface="Neue Haas Grotesk"/>
                <a:ea typeface="LMRoman10-Regular"/>
                <a:cs typeface="LM Roman 10"/>
              </a:rPr>
              <a:t>this is (just) love</a:t>
            </a:r>
            <a:r>
              <a:rPr lang="en-GB" sz="3200">
                <a:latin typeface="Neue Haas Grotesk"/>
              </a:rPr>
              <a:t>”)</a:t>
            </a:r>
            <a:endParaRPr lang="en-GB" sz="3200">
              <a:solidFill>
                <a:schemeClr val="tx2"/>
              </a:solidFill>
              <a:latin typeface="Neue Haas Grotesk"/>
            </a:endParaRPr>
          </a:p>
        </p:txBody>
      </p:sp>
      <p:pic>
        <p:nvPicPr>
          <p:cNvPr id="7" name="Picture 6">
            <a:extLst>
              <a:ext uri="{FF2B5EF4-FFF2-40B4-BE49-F238E27FC236}">
                <a16:creationId xmlns:a16="http://schemas.microsoft.com/office/drawing/2014/main" id="{00D57D67-4FC4-F5E9-2B95-7D3193CC6FD3}"/>
              </a:ext>
            </a:extLst>
          </p:cNvPr>
          <p:cNvPicPr>
            <a:picLocks noChangeAspect="1"/>
          </p:cNvPicPr>
          <p:nvPr/>
        </p:nvPicPr>
        <p:blipFill>
          <a:blip r:embed="rId4"/>
          <a:stretch>
            <a:fillRect/>
          </a:stretch>
        </p:blipFill>
        <p:spPr>
          <a:xfrm>
            <a:off x="0" y="6763945"/>
            <a:ext cx="18288000" cy="1416131"/>
          </a:xfrm>
          <a:prstGeom prst="rect">
            <a:avLst/>
          </a:prstGeom>
        </p:spPr>
      </p:pic>
      <p:sp>
        <p:nvSpPr>
          <p:cNvPr id="31" name="Rectangle 30">
            <a:extLst>
              <a:ext uri="{FF2B5EF4-FFF2-40B4-BE49-F238E27FC236}">
                <a16:creationId xmlns:a16="http://schemas.microsoft.com/office/drawing/2014/main" id="{C554E3D1-B10F-D324-1950-3CFB510E7754}"/>
              </a:ext>
            </a:extLst>
          </p:cNvPr>
          <p:cNvSpPr/>
          <p:nvPr/>
        </p:nvSpPr>
        <p:spPr>
          <a:xfrm>
            <a:off x="9250855" y="6666792"/>
            <a:ext cx="4558352" cy="1610435"/>
          </a:xfrm>
          <a:prstGeom prst="rect">
            <a:avLst/>
          </a:prstGeom>
          <a:noFill/>
          <a:ln w="63500">
            <a:solidFill>
              <a:srgbClr val="00737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solidFill>
                <a:schemeClr val="tx1"/>
              </a:solidFill>
            </a:endParaRPr>
          </a:p>
        </p:txBody>
      </p:sp>
    </p:spTree>
    <p:extLst>
      <p:ext uri="{BB962C8B-B14F-4D97-AF65-F5344CB8AC3E}">
        <p14:creationId xmlns:p14="http://schemas.microsoft.com/office/powerpoint/2010/main" val="3858052172"/>
      </p:ext>
    </p:extLst>
  </p:cSld>
  <p:clrMapOvr>
    <a:masterClrMapping/>
  </p:clrMapOvr>
  <mc:AlternateContent xmlns:mc="http://schemas.openxmlformats.org/markup-compatibility/2006">
    <mc:Choice xmlns:p14="http://schemas.microsoft.com/office/powerpoint/2010/main" Requires="p14">
      <p:transition spd="slow" p14:dur="2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5" grpId="0"/>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0F33"/>
        </a:solidFill>
        <a:effectLst/>
      </p:bgPr>
    </p:bg>
    <p:spTree>
      <p:nvGrpSpPr>
        <p:cNvPr id="1" name=""/>
        <p:cNvGrpSpPr/>
        <p:nvPr/>
      </p:nvGrpSpPr>
      <p:grpSpPr>
        <a:xfrm>
          <a:off x="0" y="0"/>
          <a:ext cx="0" cy="0"/>
          <a:chOff x="0" y="0"/>
          <a:chExt cx="0" cy="0"/>
        </a:xfrm>
      </p:grpSpPr>
      <p:sp>
        <p:nvSpPr>
          <p:cNvPr id="29" name="TextBox 5">
            <a:extLst>
              <a:ext uri="{FF2B5EF4-FFF2-40B4-BE49-F238E27FC236}">
                <a16:creationId xmlns:a16="http://schemas.microsoft.com/office/drawing/2014/main" id="{ADDE00F6-223C-EB96-8BED-B797F0ADDC6B}"/>
              </a:ext>
            </a:extLst>
          </p:cNvPr>
          <p:cNvSpPr txBox="1"/>
          <p:nvPr/>
        </p:nvSpPr>
        <p:spPr>
          <a:xfrm>
            <a:off x="1907239" y="642797"/>
            <a:ext cx="8773253" cy="564257"/>
          </a:xfrm>
          <a:prstGeom prst="rect">
            <a:avLst/>
          </a:prstGeom>
        </p:spPr>
        <p:txBody>
          <a:bodyPr lIns="0" tIns="0" rIns="0" bIns="0" rtlCol="0" anchor="t">
            <a:spAutoFit/>
          </a:bodyPr>
          <a:lstStyle/>
          <a:p>
            <a:pPr marL="0" marR="0" lvl="0" indent="0" algn="l" defTabSz="914400" rtl="0" eaLnBrk="1" fontAlgn="auto" latinLnBrk="0" hangingPunct="1">
              <a:lnSpc>
                <a:spcPts val="4446"/>
              </a:lnSpc>
              <a:spcBef>
                <a:spcPts val="0"/>
              </a:spcBef>
              <a:spcAft>
                <a:spcPts val="0"/>
              </a:spcAft>
              <a:buClrTx/>
              <a:buSzTx/>
              <a:buFontTx/>
              <a:buNone/>
              <a:tabLst/>
              <a:defRPr/>
            </a:pPr>
            <a:endParaRPr lang="en-US" sz="3800" b="0" i="0" u="none" strike="noStrike" kern="1200" cap="none" spc="0" normalizeH="0" baseline="0" noProof="0">
              <a:ln>
                <a:noFill/>
              </a:ln>
              <a:solidFill>
                <a:prstClr val="white"/>
              </a:solidFill>
              <a:effectLst/>
              <a:uLnTx/>
              <a:uFillTx/>
              <a:latin typeface="Roboto"/>
              <a:ea typeface="Roboto"/>
              <a:cs typeface="Open Sans"/>
            </a:endParaRPr>
          </a:p>
        </p:txBody>
      </p:sp>
      <p:sp>
        <p:nvSpPr>
          <p:cNvPr id="2" name="Title 1">
            <a:extLst>
              <a:ext uri="{FF2B5EF4-FFF2-40B4-BE49-F238E27FC236}">
                <a16:creationId xmlns:a16="http://schemas.microsoft.com/office/drawing/2014/main" id="{D750BB38-4DAD-42DE-C6B3-8C1027295C1B}"/>
              </a:ext>
            </a:extLst>
          </p:cNvPr>
          <p:cNvSpPr>
            <a:spLocks noGrp="1"/>
          </p:cNvSpPr>
          <p:nvPr>
            <p:ph type="title"/>
          </p:nvPr>
        </p:nvSpPr>
        <p:spPr>
          <a:xfrm>
            <a:off x="1272637" y="642797"/>
            <a:ext cx="15108124" cy="1611806"/>
          </a:xfrm>
          <a:ln>
            <a:solidFill>
              <a:schemeClr val="accent1"/>
            </a:solidFill>
          </a:ln>
        </p:spPr>
        <p:txBody>
          <a:bodyPr>
            <a:normAutofit fontScale="90000"/>
          </a:bodyPr>
          <a:lstStyle/>
          <a:p>
            <a:r>
              <a:rPr lang="en-GB" sz="6000" b="1" dirty="0">
                <a:solidFill>
                  <a:schemeClr val="accent3">
                    <a:lumMod val="20000"/>
                    <a:lumOff val="80000"/>
                  </a:schemeClr>
                </a:solidFill>
                <a:latin typeface="Neue Haas Grotesk Text Pro" panose="020B0504020202020204" pitchFamily="34" charset="0"/>
              </a:rPr>
              <a:t>Adjective similarity calculator (</a:t>
            </a:r>
            <a:r>
              <a:rPr lang="en-GB" sz="6000" b="1">
                <a:solidFill>
                  <a:schemeClr val="accent3">
                    <a:lumMod val="20000"/>
                    <a:lumOff val="80000"/>
                  </a:schemeClr>
                </a:solidFill>
                <a:latin typeface="Neue Haas Grotesk Text Pro" panose="020B0504020202020204" pitchFamily="34" charset="0"/>
              </a:rPr>
              <a:t>ASC) </a:t>
            </a:r>
            <a:r>
              <a:rPr lang="en-GB" sz="5300">
                <a:solidFill>
                  <a:schemeClr val="accent3">
                    <a:lumMod val="20000"/>
                    <a:lumOff val="80000"/>
                  </a:schemeClr>
                </a:solidFill>
                <a:latin typeface="Neue Haas Grotesk Text Pro" panose="020B0504020202020204" pitchFamily="34" charset="0"/>
              </a:rPr>
              <a:t>[adjcalculator.pythonanywhere.com]</a:t>
            </a:r>
            <a:endParaRPr lang="en-GB" sz="5300" dirty="0">
              <a:solidFill>
                <a:schemeClr val="accent3">
                  <a:lumMod val="20000"/>
                  <a:lumOff val="80000"/>
                </a:schemeClr>
              </a:solidFill>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27CC54F4-8C60-F09F-0983-80DF4469EAD7}"/>
              </a:ext>
            </a:extLst>
          </p:cNvPr>
          <p:cNvSpPr>
            <a:spLocks noGrp="1"/>
          </p:cNvSpPr>
          <p:nvPr>
            <p:ph idx="1"/>
          </p:nvPr>
        </p:nvSpPr>
        <p:spPr>
          <a:xfrm>
            <a:off x="1047312" y="3299011"/>
            <a:ext cx="16193376" cy="5396754"/>
          </a:xfrm>
        </p:spPr>
        <p:txBody>
          <a:bodyPr vert="horz" lIns="91440" tIns="45720" rIns="91440" bIns="45720" rtlCol="0" anchor="t">
            <a:normAutofit/>
          </a:bodyPr>
          <a:lstStyle/>
          <a:p>
            <a:pPr marL="0" indent="0">
              <a:buNone/>
            </a:pPr>
            <a:r>
              <a:rPr lang="en-US" sz="5400" dirty="0">
                <a:solidFill>
                  <a:schemeClr val="accent5">
                    <a:lumMod val="20000"/>
                    <a:lumOff val="80000"/>
                  </a:schemeClr>
                </a:solidFill>
                <a:latin typeface="NeueHaasGroteskText Pro"/>
                <a:cs typeface="Calibri"/>
              </a:rPr>
              <a:t>relative adjectivity of an (Estonian) word or a word form</a:t>
            </a:r>
          </a:p>
          <a:p>
            <a:pPr marL="0" indent="0" algn="ctr">
              <a:buNone/>
            </a:pPr>
            <a:endParaRPr lang="en-US" sz="5400" b="1" dirty="0">
              <a:solidFill>
                <a:srgbClr val="FAF8B0"/>
              </a:solidFill>
              <a:latin typeface="NeueHaasGroteskText Pro"/>
              <a:cs typeface="Calibri"/>
            </a:endParaRPr>
          </a:p>
          <a:p>
            <a:pPr marL="0" indent="0" algn="ctr">
              <a:buNone/>
            </a:pPr>
            <a:r>
              <a:rPr lang="en-US" sz="6000" b="1" dirty="0">
                <a:solidFill>
                  <a:schemeClr val="accent5">
                    <a:lumMod val="20000"/>
                    <a:lumOff val="80000"/>
                  </a:schemeClr>
                </a:solidFill>
                <a:latin typeface="NeueHaasGroteskText Pro"/>
                <a:cs typeface="Calibri"/>
              </a:rPr>
              <a:t>adjectival corpus profile</a:t>
            </a:r>
            <a:endParaRPr lang="en-US" sz="6000" dirty="0">
              <a:solidFill>
                <a:schemeClr val="accent5">
                  <a:lumMod val="20000"/>
                  <a:lumOff val="80000"/>
                </a:schemeClr>
              </a:solidFill>
              <a:latin typeface="NeueHaasGroteskText Pro"/>
              <a:cs typeface="Calibri"/>
            </a:endParaRPr>
          </a:p>
          <a:p>
            <a:pPr marL="0" indent="0" algn="ctr">
              <a:buNone/>
            </a:pPr>
            <a:r>
              <a:rPr lang="en-US" sz="6000" dirty="0">
                <a:solidFill>
                  <a:schemeClr val="accent5">
                    <a:lumMod val="20000"/>
                    <a:lumOff val="80000"/>
                  </a:schemeClr>
                </a:solidFill>
                <a:latin typeface="NeueHaasGroteskText Pro"/>
                <a:cs typeface="Calibri"/>
              </a:rPr>
              <a:t>related to</a:t>
            </a:r>
          </a:p>
          <a:p>
            <a:pPr marL="0" indent="0" algn="ctr">
              <a:buNone/>
            </a:pPr>
            <a:r>
              <a:rPr lang="en-US" sz="6000" dirty="0">
                <a:solidFill>
                  <a:schemeClr val="accent5">
                    <a:lumMod val="20000"/>
                    <a:lumOff val="80000"/>
                  </a:schemeClr>
                </a:solidFill>
                <a:latin typeface="NeueHaasGroteskText Pro"/>
                <a:cs typeface="Calibri"/>
              </a:rPr>
              <a:t>a </a:t>
            </a:r>
            <a:r>
              <a:rPr lang="en-US" sz="6000" b="1" dirty="0">
                <a:solidFill>
                  <a:schemeClr val="accent5">
                    <a:lumMod val="20000"/>
                    <a:lumOff val="80000"/>
                  </a:schemeClr>
                </a:solidFill>
                <a:latin typeface="NeueHaasGroteskText Pro"/>
                <a:cs typeface="Calibri"/>
              </a:rPr>
              <a:t>word (form)’s </a:t>
            </a:r>
            <a:r>
              <a:rPr lang="en-US" sz="6000">
                <a:solidFill>
                  <a:schemeClr val="accent5">
                    <a:lumMod val="20000"/>
                    <a:lumOff val="80000"/>
                  </a:schemeClr>
                </a:solidFill>
                <a:latin typeface="NeueHaasGroteskText Pro"/>
                <a:cs typeface="Calibri"/>
              </a:rPr>
              <a:t>corpus behaviour </a:t>
            </a:r>
            <a:endParaRPr lang="en-GB" sz="6000" dirty="0">
              <a:solidFill>
                <a:schemeClr val="accent5">
                  <a:lumMod val="20000"/>
                  <a:lumOff val="80000"/>
                </a:schemeClr>
              </a:solidFill>
              <a:latin typeface="NeueHaasGroteskText Pro"/>
              <a:cs typeface="Calibri"/>
            </a:endParaRPr>
          </a:p>
        </p:txBody>
      </p:sp>
      <p:sp>
        <p:nvSpPr>
          <p:cNvPr id="4" name="TextBox 3">
            <a:extLst>
              <a:ext uri="{FF2B5EF4-FFF2-40B4-BE49-F238E27FC236}">
                <a16:creationId xmlns:a16="http://schemas.microsoft.com/office/drawing/2014/main" id="{782A9702-FD3B-95DB-EB17-3DA4173B70D4}"/>
              </a:ext>
            </a:extLst>
          </p:cNvPr>
          <p:cNvSpPr txBox="1"/>
          <p:nvPr/>
        </p:nvSpPr>
        <p:spPr>
          <a:xfrm>
            <a:off x="1297172" y="9754097"/>
            <a:ext cx="9144000" cy="532903"/>
          </a:xfrm>
          <a:prstGeom prst="rect">
            <a:avLst/>
          </a:prstGeom>
          <a:noFill/>
        </p:spPr>
        <p:txBody>
          <a:bodyPr wrap="square">
            <a:spAutoFit/>
          </a:bodyPr>
          <a:lstStyle/>
          <a:p>
            <a:pPr marL="342900" lvl="0" indent="-342900">
              <a:lnSpc>
                <a:spcPct val="107000"/>
              </a:lnSpc>
              <a:spcAft>
                <a:spcPts val="600"/>
              </a:spcAft>
              <a:buFont typeface="Symbol" panose="05050102010706020507" pitchFamily="18" charset="2"/>
              <a:buChar char=""/>
            </a:pPr>
            <a:r>
              <a:rPr lang="en-GB" sz="2800">
                <a:effectLst/>
                <a:latin typeface="Calibri" panose="020F0502020204030204" pitchFamily="34" charset="0"/>
                <a:ea typeface="Calibri" panose="020F0502020204030204" pitchFamily="34" charset="0"/>
                <a:cs typeface="Times New Roman" panose="02020603050405020304" pitchFamily="18" charset="0"/>
              </a:rPr>
              <a:t>Githubi link koodile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397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193499" y="-33845"/>
            <a:ext cx="17095974" cy="912395"/>
          </a:xfrm>
        </p:spPr>
        <p:txBody>
          <a:bodyPr/>
          <a:lstStyle/>
          <a:p>
            <a:r>
              <a:rPr lang="en-GB" sz="4400"/>
              <a:t>Participles (the target category)</a:t>
            </a:r>
          </a:p>
        </p:txBody>
      </p:sp>
      <p:sp>
        <p:nvSpPr>
          <p:cNvPr id="8" name="TextBox 7">
            <a:extLst>
              <a:ext uri="{FF2B5EF4-FFF2-40B4-BE49-F238E27FC236}">
                <a16:creationId xmlns:a16="http://schemas.microsoft.com/office/drawing/2014/main" id="{4166BDE6-BE25-F1B5-40A5-CF2D016F8BC9}"/>
              </a:ext>
            </a:extLst>
          </p:cNvPr>
          <p:cNvSpPr txBox="1"/>
          <p:nvPr/>
        </p:nvSpPr>
        <p:spPr>
          <a:xfrm>
            <a:off x="277625" y="1241385"/>
            <a:ext cx="6572056" cy="584775"/>
          </a:xfrm>
          <a:prstGeom prst="rect">
            <a:avLst/>
          </a:prstGeom>
          <a:noFill/>
        </p:spPr>
        <p:txBody>
          <a:bodyPr wrap="none" rtlCol="0">
            <a:spAutoFit/>
          </a:bodyPr>
          <a:lstStyle/>
          <a:p>
            <a:r>
              <a:rPr lang="en-GB" sz="3200">
                <a:solidFill>
                  <a:schemeClr val="tx2"/>
                </a:solidFill>
                <a:latin typeface="Neue Haas Grotesk"/>
              </a:rPr>
              <a:t>‘hoping’ -&gt; presens participle personal</a:t>
            </a:r>
          </a:p>
        </p:txBody>
      </p:sp>
      <p:pic>
        <p:nvPicPr>
          <p:cNvPr id="6" name="Picture 5">
            <a:extLst>
              <a:ext uri="{FF2B5EF4-FFF2-40B4-BE49-F238E27FC236}">
                <a16:creationId xmlns:a16="http://schemas.microsoft.com/office/drawing/2014/main" id="{D5E68319-F825-BE1D-FFC1-E9EF32C35BEE}"/>
              </a:ext>
            </a:extLst>
          </p:cNvPr>
          <p:cNvPicPr>
            <a:picLocks noChangeAspect="1"/>
          </p:cNvPicPr>
          <p:nvPr/>
        </p:nvPicPr>
        <p:blipFill>
          <a:blip r:embed="rId3"/>
          <a:stretch>
            <a:fillRect/>
          </a:stretch>
        </p:blipFill>
        <p:spPr>
          <a:xfrm>
            <a:off x="0" y="1818150"/>
            <a:ext cx="18288000" cy="1382940"/>
          </a:xfrm>
          <a:prstGeom prst="rect">
            <a:avLst/>
          </a:prstGeom>
        </p:spPr>
      </p:pic>
      <p:pic>
        <p:nvPicPr>
          <p:cNvPr id="10" name="Picture 9">
            <a:extLst>
              <a:ext uri="{FF2B5EF4-FFF2-40B4-BE49-F238E27FC236}">
                <a16:creationId xmlns:a16="http://schemas.microsoft.com/office/drawing/2014/main" id="{D1088651-71D9-9799-1775-42E4EAA9D54F}"/>
              </a:ext>
            </a:extLst>
          </p:cNvPr>
          <p:cNvPicPr>
            <a:picLocks noChangeAspect="1"/>
          </p:cNvPicPr>
          <p:nvPr/>
        </p:nvPicPr>
        <p:blipFill>
          <a:blip r:embed="rId4"/>
          <a:stretch>
            <a:fillRect/>
          </a:stretch>
        </p:blipFill>
        <p:spPr>
          <a:xfrm>
            <a:off x="0" y="4168234"/>
            <a:ext cx="18288000" cy="1401675"/>
          </a:xfrm>
          <a:prstGeom prst="rect">
            <a:avLst/>
          </a:prstGeom>
        </p:spPr>
      </p:pic>
      <p:sp>
        <p:nvSpPr>
          <p:cNvPr id="11" name="TextBox 10">
            <a:extLst>
              <a:ext uri="{FF2B5EF4-FFF2-40B4-BE49-F238E27FC236}">
                <a16:creationId xmlns:a16="http://schemas.microsoft.com/office/drawing/2014/main" id="{E3AE0008-15C5-513C-2373-B228D42A03B3}"/>
              </a:ext>
            </a:extLst>
          </p:cNvPr>
          <p:cNvSpPr txBox="1"/>
          <p:nvPr/>
        </p:nvSpPr>
        <p:spPr>
          <a:xfrm>
            <a:off x="193499" y="3555915"/>
            <a:ext cx="9536008" cy="584775"/>
          </a:xfrm>
          <a:prstGeom prst="rect">
            <a:avLst/>
          </a:prstGeom>
          <a:noFill/>
        </p:spPr>
        <p:txBody>
          <a:bodyPr wrap="none" rtlCol="0">
            <a:spAutoFit/>
          </a:bodyPr>
          <a:lstStyle/>
          <a:p>
            <a:r>
              <a:rPr lang="en-GB" sz="3200">
                <a:solidFill>
                  <a:schemeClr val="tx2"/>
                </a:solidFill>
                <a:latin typeface="Neue Haas Grotesk"/>
              </a:rPr>
              <a:t>‘being hoped, expected’ -&gt; presens participle impersonal</a:t>
            </a:r>
          </a:p>
        </p:txBody>
      </p:sp>
      <p:sp>
        <p:nvSpPr>
          <p:cNvPr id="12" name="TextBox 11">
            <a:extLst>
              <a:ext uri="{FF2B5EF4-FFF2-40B4-BE49-F238E27FC236}">
                <a16:creationId xmlns:a16="http://schemas.microsoft.com/office/drawing/2014/main" id="{4B317865-E373-1E03-2D3F-40F2F2EFA534}"/>
              </a:ext>
            </a:extLst>
          </p:cNvPr>
          <p:cNvSpPr txBox="1"/>
          <p:nvPr/>
        </p:nvSpPr>
        <p:spPr>
          <a:xfrm>
            <a:off x="193499" y="6006243"/>
            <a:ext cx="8263994" cy="584775"/>
          </a:xfrm>
          <a:prstGeom prst="rect">
            <a:avLst/>
          </a:prstGeom>
          <a:noFill/>
        </p:spPr>
        <p:txBody>
          <a:bodyPr wrap="none" rtlCol="0">
            <a:spAutoFit/>
          </a:bodyPr>
          <a:lstStyle/>
          <a:p>
            <a:r>
              <a:rPr lang="en-GB" sz="3200">
                <a:solidFill>
                  <a:schemeClr val="tx2"/>
                </a:solidFill>
                <a:latin typeface="Neue Haas Grotesk"/>
              </a:rPr>
              <a:t>‘has hoped, expected’ -&gt; past participle personal</a:t>
            </a:r>
          </a:p>
        </p:txBody>
      </p:sp>
      <p:sp>
        <p:nvSpPr>
          <p:cNvPr id="13" name="TextBox 12">
            <a:extLst>
              <a:ext uri="{FF2B5EF4-FFF2-40B4-BE49-F238E27FC236}">
                <a16:creationId xmlns:a16="http://schemas.microsoft.com/office/drawing/2014/main" id="{CD072B05-9B86-7EA4-840D-D2C256A89FCB}"/>
              </a:ext>
            </a:extLst>
          </p:cNvPr>
          <p:cNvSpPr txBox="1"/>
          <p:nvPr/>
        </p:nvSpPr>
        <p:spPr>
          <a:xfrm>
            <a:off x="193499" y="8357334"/>
            <a:ext cx="9620134" cy="584775"/>
          </a:xfrm>
          <a:prstGeom prst="rect">
            <a:avLst/>
          </a:prstGeom>
          <a:noFill/>
        </p:spPr>
        <p:txBody>
          <a:bodyPr wrap="none" rtlCol="0">
            <a:spAutoFit/>
          </a:bodyPr>
          <a:lstStyle/>
          <a:p>
            <a:r>
              <a:rPr lang="en-GB" sz="3200">
                <a:solidFill>
                  <a:schemeClr val="tx2"/>
                </a:solidFill>
                <a:latin typeface="Neue Haas Grotesk"/>
              </a:rPr>
              <a:t>‘has been hoped, expected’ -&gt; past participle impersonal</a:t>
            </a:r>
          </a:p>
        </p:txBody>
      </p:sp>
      <p:pic>
        <p:nvPicPr>
          <p:cNvPr id="15" name="Picture 14">
            <a:extLst>
              <a:ext uri="{FF2B5EF4-FFF2-40B4-BE49-F238E27FC236}">
                <a16:creationId xmlns:a16="http://schemas.microsoft.com/office/drawing/2014/main" id="{A40F2478-29CC-E9DA-9076-799101FD3F48}"/>
              </a:ext>
            </a:extLst>
          </p:cNvPr>
          <p:cNvPicPr>
            <a:picLocks noChangeAspect="1"/>
          </p:cNvPicPr>
          <p:nvPr/>
        </p:nvPicPr>
        <p:blipFill>
          <a:blip r:embed="rId5"/>
          <a:stretch>
            <a:fillRect/>
          </a:stretch>
        </p:blipFill>
        <p:spPr>
          <a:xfrm>
            <a:off x="0" y="6591018"/>
            <a:ext cx="18231822" cy="1402448"/>
          </a:xfrm>
          <a:prstGeom prst="rect">
            <a:avLst/>
          </a:prstGeom>
        </p:spPr>
      </p:pic>
      <p:pic>
        <p:nvPicPr>
          <p:cNvPr id="17" name="Picture 16">
            <a:extLst>
              <a:ext uri="{FF2B5EF4-FFF2-40B4-BE49-F238E27FC236}">
                <a16:creationId xmlns:a16="http://schemas.microsoft.com/office/drawing/2014/main" id="{473175F6-0437-8B12-0F62-A8D273888C6A}"/>
              </a:ext>
            </a:extLst>
          </p:cNvPr>
          <p:cNvPicPr>
            <a:picLocks noChangeAspect="1"/>
          </p:cNvPicPr>
          <p:nvPr/>
        </p:nvPicPr>
        <p:blipFill>
          <a:blip r:embed="rId6"/>
          <a:stretch>
            <a:fillRect/>
          </a:stretch>
        </p:blipFill>
        <p:spPr>
          <a:xfrm>
            <a:off x="-44143" y="8885325"/>
            <a:ext cx="18332143" cy="1401675"/>
          </a:xfrm>
          <a:prstGeom prst="rect">
            <a:avLst/>
          </a:prstGeom>
        </p:spPr>
      </p:pic>
    </p:spTree>
    <p:extLst>
      <p:ext uri="{BB962C8B-B14F-4D97-AF65-F5344CB8AC3E}">
        <p14:creationId xmlns:p14="http://schemas.microsoft.com/office/powerpoint/2010/main" val="225069281"/>
      </p:ext>
    </p:extLst>
  </p:cSld>
  <p:clrMapOvr>
    <a:masterClrMapping/>
  </p:clrMapOvr>
  <mc:AlternateContent xmlns:mc="http://schemas.openxmlformats.org/markup-compatibility/2006">
    <mc:Choice xmlns:p14="http://schemas.microsoft.com/office/powerpoint/2010/main" Requires="p14">
      <p:transition spd="slow" p14:dur="2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384567" y="442119"/>
            <a:ext cx="17095974" cy="912395"/>
          </a:xfrm>
        </p:spPr>
        <p:txBody>
          <a:bodyPr/>
          <a:lstStyle/>
          <a:p>
            <a:r>
              <a:rPr lang="en-GB" sz="4400"/>
              <a:t>Participles. The extremes of the scale</a:t>
            </a:r>
          </a:p>
        </p:txBody>
      </p:sp>
      <p:sp>
        <p:nvSpPr>
          <p:cNvPr id="8" name="TextBox 7">
            <a:extLst>
              <a:ext uri="{FF2B5EF4-FFF2-40B4-BE49-F238E27FC236}">
                <a16:creationId xmlns:a16="http://schemas.microsoft.com/office/drawing/2014/main" id="{4166BDE6-BE25-F1B5-40A5-CF2D016F8BC9}"/>
              </a:ext>
            </a:extLst>
          </p:cNvPr>
          <p:cNvSpPr txBox="1"/>
          <p:nvPr/>
        </p:nvSpPr>
        <p:spPr>
          <a:xfrm>
            <a:off x="195739" y="3061330"/>
            <a:ext cx="4166525" cy="584775"/>
          </a:xfrm>
          <a:prstGeom prst="rect">
            <a:avLst/>
          </a:prstGeom>
          <a:noFill/>
        </p:spPr>
        <p:txBody>
          <a:bodyPr wrap="none" rtlCol="0">
            <a:spAutoFit/>
          </a:bodyPr>
          <a:lstStyle/>
          <a:p>
            <a:r>
              <a:rPr lang="en-GB" sz="3200">
                <a:solidFill>
                  <a:schemeClr val="tx2"/>
                </a:solidFill>
                <a:latin typeface="Neue Haas Grotesk"/>
              </a:rPr>
              <a:t>‘encouraging, inspiring’</a:t>
            </a:r>
          </a:p>
        </p:txBody>
      </p:sp>
      <p:pic>
        <p:nvPicPr>
          <p:cNvPr id="4" name="Picture 3">
            <a:extLst>
              <a:ext uri="{FF2B5EF4-FFF2-40B4-BE49-F238E27FC236}">
                <a16:creationId xmlns:a16="http://schemas.microsoft.com/office/drawing/2014/main" id="{15340EC7-444E-5A92-2C8D-4BD89593959B}"/>
              </a:ext>
            </a:extLst>
          </p:cNvPr>
          <p:cNvPicPr>
            <a:picLocks noChangeAspect="1"/>
          </p:cNvPicPr>
          <p:nvPr/>
        </p:nvPicPr>
        <p:blipFill>
          <a:blip r:embed="rId3"/>
          <a:stretch>
            <a:fillRect/>
          </a:stretch>
        </p:blipFill>
        <p:spPr>
          <a:xfrm>
            <a:off x="0" y="3746115"/>
            <a:ext cx="18288000" cy="1397385"/>
          </a:xfrm>
          <a:prstGeom prst="rect">
            <a:avLst/>
          </a:prstGeom>
        </p:spPr>
      </p:pic>
      <p:sp>
        <p:nvSpPr>
          <p:cNvPr id="5" name="TextBox 4">
            <a:extLst>
              <a:ext uri="{FF2B5EF4-FFF2-40B4-BE49-F238E27FC236}">
                <a16:creationId xmlns:a16="http://schemas.microsoft.com/office/drawing/2014/main" id="{077BF719-EE90-BB9D-25C2-95D43CC71794}"/>
              </a:ext>
            </a:extLst>
          </p:cNvPr>
          <p:cNvSpPr txBox="1"/>
          <p:nvPr/>
        </p:nvSpPr>
        <p:spPr>
          <a:xfrm>
            <a:off x="227477" y="6569907"/>
            <a:ext cx="2051524" cy="584775"/>
          </a:xfrm>
          <a:prstGeom prst="rect">
            <a:avLst/>
          </a:prstGeom>
          <a:noFill/>
        </p:spPr>
        <p:txBody>
          <a:bodyPr wrap="none" rtlCol="0">
            <a:spAutoFit/>
          </a:bodyPr>
          <a:lstStyle/>
          <a:p>
            <a:r>
              <a:rPr lang="en-GB" sz="3200">
                <a:solidFill>
                  <a:schemeClr val="tx2"/>
                </a:solidFill>
                <a:latin typeface="Neue Haas Grotesk"/>
              </a:rPr>
              <a:t>‘obliged to’</a:t>
            </a:r>
          </a:p>
        </p:txBody>
      </p:sp>
      <p:pic>
        <p:nvPicPr>
          <p:cNvPr id="9" name="Picture 8">
            <a:extLst>
              <a:ext uri="{FF2B5EF4-FFF2-40B4-BE49-F238E27FC236}">
                <a16:creationId xmlns:a16="http://schemas.microsoft.com/office/drawing/2014/main" id="{48B2F374-9321-A94E-FD9B-098B7A615074}"/>
              </a:ext>
            </a:extLst>
          </p:cNvPr>
          <p:cNvPicPr>
            <a:picLocks noChangeAspect="1"/>
          </p:cNvPicPr>
          <p:nvPr/>
        </p:nvPicPr>
        <p:blipFill>
          <a:blip r:embed="rId4"/>
          <a:stretch>
            <a:fillRect/>
          </a:stretch>
        </p:blipFill>
        <p:spPr>
          <a:xfrm>
            <a:off x="0" y="7259330"/>
            <a:ext cx="18288000" cy="1384788"/>
          </a:xfrm>
          <a:prstGeom prst="rect">
            <a:avLst/>
          </a:prstGeom>
        </p:spPr>
      </p:pic>
      <p:sp>
        <p:nvSpPr>
          <p:cNvPr id="16" name="TextBox 15">
            <a:extLst>
              <a:ext uri="{FF2B5EF4-FFF2-40B4-BE49-F238E27FC236}">
                <a16:creationId xmlns:a16="http://schemas.microsoft.com/office/drawing/2014/main" id="{8FD570A5-D173-7BBC-E205-BF67A24FC902}"/>
              </a:ext>
            </a:extLst>
          </p:cNvPr>
          <p:cNvSpPr txBox="1"/>
          <p:nvPr/>
        </p:nvSpPr>
        <p:spPr>
          <a:xfrm>
            <a:off x="859809" y="9155345"/>
            <a:ext cx="9144000" cy="523220"/>
          </a:xfrm>
          <a:prstGeom prst="rect">
            <a:avLst/>
          </a:prstGeom>
          <a:noFill/>
        </p:spPr>
        <p:txBody>
          <a:bodyPr wrap="square">
            <a:spAutoFit/>
          </a:bodyPr>
          <a:lstStyle/>
          <a:p>
            <a:r>
              <a:rPr lang="en-GB" sz="2800">
                <a:solidFill>
                  <a:srgbClr val="0E101A"/>
                </a:solidFill>
                <a:effectLst/>
                <a:latin typeface="LM Roman 10"/>
                <a:ea typeface="LMRoman10-Regular"/>
                <a:cs typeface="LM Roman 10"/>
              </a:rPr>
              <a:t>[X</a:t>
            </a:r>
            <a:r>
              <a:rPr lang="en-GB" sz="2800" i="1">
                <a:solidFill>
                  <a:srgbClr val="0E101A"/>
                </a:solidFill>
                <a:effectLst/>
                <a:latin typeface="LM Roman 10"/>
                <a:ea typeface="LMRoman10-Regular"/>
                <a:cs typeface="LM Roman 10"/>
              </a:rPr>
              <a:t> on</a:t>
            </a:r>
            <a:r>
              <a:rPr lang="en-GB" sz="2800">
                <a:solidFill>
                  <a:srgbClr val="0E101A"/>
                </a:solidFill>
                <a:effectLst/>
                <a:latin typeface="LM Roman 10"/>
                <a:ea typeface="LMRoman10-Regular"/>
                <a:cs typeface="LM Roman 10"/>
              </a:rPr>
              <a:t> </a:t>
            </a:r>
            <a:r>
              <a:rPr lang="en-GB" sz="2800" i="1">
                <a:solidFill>
                  <a:srgbClr val="0E101A"/>
                </a:solidFill>
                <a:effectLst/>
                <a:latin typeface="LM Roman 10"/>
                <a:ea typeface="LMRoman10-Regular"/>
                <a:cs typeface="LM Roman 10"/>
              </a:rPr>
              <a:t>kohustatud</a:t>
            </a:r>
            <a:r>
              <a:rPr lang="en-GB" sz="2800">
                <a:solidFill>
                  <a:srgbClr val="0E101A"/>
                </a:solidFill>
                <a:effectLst/>
                <a:latin typeface="LM Roman 10"/>
                <a:ea typeface="LMRoman10-Regular"/>
                <a:cs typeface="LM Roman 10"/>
              </a:rPr>
              <a:t> V</a:t>
            </a:r>
            <a:r>
              <a:rPr lang="en-GB" sz="2800" baseline="-25000">
                <a:solidFill>
                  <a:srgbClr val="0E101A"/>
                </a:solidFill>
                <a:effectLst/>
                <a:latin typeface="LM Roman 10"/>
                <a:ea typeface="LMRoman10-Regular"/>
                <a:cs typeface="LM Roman 10"/>
              </a:rPr>
              <a:t>inf</a:t>
            </a:r>
            <a:r>
              <a:rPr lang="en-GB" sz="2800">
                <a:solidFill>
                  <a:srgbClr val="0E101A"/>
                </a:solidFill>
                <a:effectLst/>
                <a:latin typeface="LM Roman 10"/>
                <a:ea typeface="LMRoman10-Regular"/>
                <a:cs typeface="LM Roman 10"/>
              </a:rPr>
              <a:t>] ‘X is obliged to V’</a:t>
            </a:r>
          </a:p>
        </p:txBody>
      </p:sp>
      <p:sp>
        <p:nvSpPr>
          <p:cNvPr id="18" name="Rectangle 17">
            <a:extLst>
              <a:ext uri="{FF2B5EF4-FFF2-40B4-BE49-F238E27FC236}">
                <a16:creationId xmlns:a16="http://schemas.microsoft.com/office/drawing/2014/main" id="{40CCCC12-7635-95F5-A3B0-7E500EF6C189}"/>
              </a:ext>
            </a:extLst>
          </p:cNvPr>
          <p:cNvSpPr/>
          <p:nvPr/>
        </p:nvSpPr>
        <p:spPr>
          <a:xfrm>
            <a:off x="11423175" y="6666791"/>
            <a:ext cx="2292825" cy="2600039"/>
          </a:xfrm>
          <a:prstGeom prst="rect">
            <a:avLst/>
          </a:prstGeom>
          <a:noFill/>
          <a:ln w="63500">
            <a:solidFill>
              <a:srgbClr val="F965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2800">
              <a:solidFill>
                <a:schemeClr val="tx1"/>
              </a:solidFill>
            </a:endParaRPr>
          </a:p>
        </p:txBody>
      </p:sp>
    </p:spTree>
    <p:extLst>
      <p:ext uri="{BB962C8B-B14F-4D97-AF65-F5344CB8AC3E}">
        <p14:creationId xmlns:p14="http://schemas.microsoft.com/office/powerpoint/2010/main" val="124713219"/>
      </p:ext>
    </p:extLst>
  </p:cSld>
  <p:clrMapOvr>
    <a:masterClrMapping/>
  </p:clrMapOvr>
  <mc:AlternateContent xmlns:mc="http://schemas.openxmlformats.org/markup-compatibility/2006">
    <mc:Choice xmlns:p14="http://schemas.microsoft.com/office/powerpoint/2010/main" Requires="p14">
      <p:transition spd="slow" p14:dur="25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6"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ED5F303-B6D8-121D-9C0D-10CCAE60BAAF}"/>
              </a:ext>
            </a:extLst>
          </p:cNvPr>
          <p:cNvSpPr>
            <a:spLocks noGrp="1"/>
          </p:cNvSpPr>
          <p:nvPr>
            <p:ph type="ctrTitle"/>
          </p:nvPr>
        </p:nvSpPr>
        <p:spPr>
          <a:xfrm>
            <a:off x="1172688" y="1020537"/>
            <a:ext cx="12344400" cy="1219199"/>
          </a:xfrm>
        </p:spPr>
        <p:txBody>
          <a:bodyPr/>
          <a:lstStyle/>
          <a:p>
            <a:r>
              <a:rPr lang="et-EE" b="1" dirty="0" err="1"/>
              <a:t>Discussion</a:t>
            </a:r>
            <a:endParaRPr lang="en-GB" b="1" dirty="0"/>
          </a:p>
        </p:txBody>
      </p:sp>
      <p:sp>
        <p:nvSpPr>
          <p:cNvPr id="3" name="Teksti kohatäide 2">
            <a:extLst>
              <a:ext uri="{FF2B5EF4-FFF2-40B4-BE49-F238E27FC236}">
                <a16:creationId xmlns:a16="http://schemas.microsoft.com/office/drawing/2014/main" id="{46FDCD3C-9D44-FC21-324B-C7B02B6D3897}"/>
              </a:ext>
            </a:extLst>
          </p:cNvPr>
          <p:cNvSpPr>
            <a:spLocks noGrp="1"/>
          </p:cNvSpPr>
          <p:nvPr>
            <p:ph type="body" sz="quarter" idx="10"/>
          </p:nvPr>
        </p:nvSpPr>
        <p:spPr>
          <a:xfrm>
            <a:off x="1077686" y="2743200"/>
            <a:ext cx="16402792" cy="7065818"/>
          </a:xfrm>
        </p:spPr>
        <p:txBody>
          <a:bodyPr lIns="91440" tIns="45720" rIns="91440" bIns="45720" anchor="t"/>
          <a:lstStyle/>
          <a:p>
            <a:pPr marL="571500" indent="-571500">
              <a:buFont typeface="Arial" panose="020B0604020202020204" pitchFamily="34" charset="0"/>
              <a:buChar char="•"/>
            </a:pPr>
            <a:r>
              <a:rPr lang="en-GB" sz="4400"/>
              <a:t>Clearly adjectival cases score 3–4, non-adjectival words score 0–2. </a:t>
            </a:r>
          </a:p>
          <a:p>
            <a:pPr marL="571500" indent="-571500">
              <a:buFont typeface="Arial" panose="020B0604020202020204" pitchFamily="34" charset="0"/>
              <a:buChar char="•"/>
            </a:pPr>
            <a:r>
              <a:rPr lang="en-GB" sz="4400" kern="50">
                <a:latin typeface="LM Roman 10"/>
                <a:ea typeface="LMRoman10-Regular"/>
                <a:cs typeface="Times New Roman" panose="02020603050405020304" pitchFamily="18" charset="0"/>
              </a:rPr>
              <a:t>Exceptions among “normal” adjectives: adjectives that prefer either </a:t>
            </a:r>
            <a:r>
              <a:rPr lang="en-GB" sz="4400" b="1" kern="50">
                <a:latin typeface="LM Roman 10"/>
                <a:ea typeface="LMRoman10-Regular"/>
                <a:cs typeface="Times New Roman" panose="02020603050405020304" pitchFamily="18" charset="0"/>
              </a:rPr>
              <a:t>attributive</a:t>
            </a:r>
            <a:r>
              <a:rPr lang="en-GB" sz="4400" kern="50">
                <a:latin typeface="LM Roman 10"/>
                <a:ea typeface="LMRoman10-Regular"/>
                <a:cs typeface="Times New Roman" panose="02020603050405020304" pitchFamily="18" charset="0"/>
              </a:rPr>
              <a:t> or </a:t>
            </a:r>
            <a:r>
              <a:rPr lang="en-GB" sz="4400" b="1" kern="50">
                <a:latin typeface="LM Roman 10"/>
                <a:ea typeface="LMRoman10-Regular"/>
                <a:cs typeface="Times New Roman" panose="02020603050405020304" pitchFamily="18" charset="0"/>
              </a:rPr>
              <a:t>predicative</a:t>
            </a:r>
            <a:r>
              <a:rPr lang="en-GB" sz="4400" kern="50">
                <a:latin typeface="LM Roman 10"/>
                <a:ea typeface="LMRoman10-Regular"/>
                <a:cs typeface="Times New Roman" panose="02020603050405020304" pitchFamily="18" charset="0"/>
              </a:rPr>
              <a:t> constructions (</a:t>
            </a:r>
            <a:r>
              <a:rPr lang="en-GB" kern="50">
                <a:latin typeface="LM Roman 10"/>
                <a:ea typeface="LMRoman10-Regular"/>
                <a:cs typeface="Times New Roman" panose="02020603050405020304" pitchFamily="18" charset="0"/>
              </a:rPr>
              <a:t>~ </a:t>
            </a:r>
            <a:r>
              <a:rPr lang="en-GB" sz="4400" kern="50">
                <a:latin typeface="LM Roman 10"/>
                <a:ea typeface="LMRoman10-Regular"/>
                <a:cs typeface="Times New Roman" panose="02020603050405020304" pitchFamily="18" charset="0"/>
              </a:rPr>
              <a:t>2).</a:t>
            </a:r>
          </a:p>
          <a:p>
            <a:pPr marL="571500" indent="-571500">
              <a:buFont typeface="Arial" panose="020B0604020202020204" pitchFamily="34" charset="0"/>
              <a:buChar char="•"/>
            </a:pPr>
            <a:r>
              <a:rPr lang="en-GB" sz="4400" kern="50">
                <a:latin typeface="LM Roman 10"/>
                <a:ea typeface="Times New Roman" panose="02020603050405020304" pitchFamily="18" charset="0"/>
                <a:cs typeface="LMRoman10-Bold"/>
              </a:rPr>
              <a:t>Other constructions overlapping with patterns of the adjective profile: (1) the </a:t>
            </a:r>
            <a:r>
              <a:rPr lang="en-GB" sz="4400" b="1" kern="50">
                <a:latin typeface="LM Roman 10"/>
                <a:ea typeface="Times New Roman" panose="02020603050405020304" pitchFamily="18" charset="0"/>
                <a:cs typeface="LMRoman10-Bold"/>
              </a:rPr>
              <a:t>genitive attribute</a:t>
            </a:r>
            <a:r>
              <a:rPr lang="en-GB" sz="4400" kern="50">
                <a:latin typeface="LM Roman 10"/>
                <a:ea typeface="Times New Roman" panose="02020603050405020304" pitchFamily="18" charset="0"/>
                <a:cs typeface="LMRoman10-Bold"/>
              </a:rPr>
              <a:t> and (2) constructions clustering around </a:t>
            </a:r>
            <a:r>
              <a:rPr lang="en-GB" sz="4400" b="1" kern="50">
                <a:latin typeface="LM Roman 10"/>
                <a:ea typeface="Times New Roman" panose="02020603050405020304" pitchFamily="18" charset="0"/>
                <a:cs typeface="LMRoman10-Bold"/>
              </a:rPr>
              <a:t>copula verb </a:t>
            </a:r>
            <a:r>
              <a:rPr lang="en-GB" sz="4400" i="1" kern="50">
                <a:latin typeface="LM Roman 10"/>
                <a:ea typeface="Times New Roman" panose="02020603050405020304" pitchFamily="18" charset="0"/>
                <a:cs typeface="LMRoman10-Bold"/>
              </a:rPr>
              <a:t>olema</a:t>
            </a:r>
            <a:r>
              <a:rPr lang="en-GB" sz="4400" kern="50">
                <a:latin typeface="LM Roman 10"/>
                <a:ea typeface="Times New Roman" panose="02020603050405020304" pitchFamily="18" charset="0"/>
                <a:cs typeface="LMRoman10-Bold"/>
              </a:rPr>
              <a:t> ‘be’.</a:t>
            </a:r>
          </a:p>
          <a:p>
            <a:pPr marL="571500" indent="-571500">
              <a:buFont typeface="Arial" panose="020B0604020202020204" pitchFamily="34" charset="0"/>
              <a:buChar char="•"/>
            </a:pPr>
            <a:r>
              <a:rPr lang="en-GB" sz="4400">
                <a:latin typeface="Calibri" panose="020F0502020204030204" pitchFamily="34" charset="0"/>
                <a:ea typeface="SimSun" panose="02010600030101010101" pitchFamily="2" charset="-122"/>
                <a:cs typeface="LMRoman10-Bold"/>
              </a:rPr>
              <a:t>The quality of the tagging system</a:t>
            </a:r>
          </a:p>
          <a:p>
            <a:pPr marL="571500" indent="-571500">
              <a:buFont typeface="Arial" panose="020B0604020202020204" pitchFamily="34" charset="0"/>
              <a:buChar char="•"/>
            </a:pPr>
            <a:r>
              <a:rPr lang="en-GB" sz="4400">
                <a:latin typeface="Calibri" panose="020F0502020204030204" pitchFamily="34" charset="0"/>
                <a:ea typeface="SimSun" panose="02010600030101010101" pitchFamily="2" charset="-122"/>
                <a:cs typeface="LMRoman10-Bold"/>
              </a:rPr>
              <a:t>The semantic dimension of adjectives?</a:t>
            </a:r>
          </a:p>
          <a:p>
            <a:pPr marL="571500" indent="-571500">
              <a:buFont typeface="Arial" panose="020B0604020202020204" pitchFamily="34" charset="0"/>
              <a:buChar char="•"/>
            </a:pPr>
            <a:endParaRPr lang="en-GB" sz="4400" kern="50">
              <a:latin typeface="LM Roman 10"/>
              <a:ea typeface="Times New Roman" panose="02020603050405020304" pitchFamily="18" charset="0"/>
              <a:cs typeface="LMRoman10-Bold"/>
            </a:endParaRPr>
          </a:p>
          <a:p>
            <a:pPr marL="571500" indent="-571500">
              <a:buFont typeface="Arial" panose="020B0604020202020204" pitchFamily="34" charset="0"/>
              <a:buChar char="•"/>
            </a:pPr>
            <a:endParaRPr lang="en-GB" sz="4400" b="1" kern="50">
              <a:latin typeface="LM Roman 10"/>
              <a:ea typeface="LMRoman10-Regular"/>
              <a:cs typeface="Times New Roman" panose="02020603050405020304" pitchFamily="18" charset="0"/>
            </a:endParaRPr>
          </a:p>
          <a:p>
            <a:pPr marL="571500" indent="-571500">
              <a:buFont typeface="Arial" panose="020B0604020202020204" pitchFamily="34" charset="0"/>
              <a:buChar char="•"/>
            </a:pPr>
            <a:endParaRPr lang="et-EE" sz="4400" dirty="0" err="1"/>
          </a:p>
        </p:txBody>
      </p:sp>
    </p:spTree>
    <p:extLst>
      <p:ext uri="{BB962C8B-B14F-4D97-AF65-F5344CB8AC3E}">
        <p14:creationId xmlns:p14="http://schemas.microsoft.com/office/powerpoint/2010/main" val="212024765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FED5F303-B6D8-121D-9C0D-10CCAE60BAAF}"/>
              </a:ext>
            </a:extLst>
          </p:cNvPr>
          <p:cNvSpPr>
            <a:spLocks noGrp="1"/>
          </p:cNvSpPr>
          <p:nvPr>
            <p:ph type="ctrTitle"/>
          </p:nvPr>
        </p:nvSpPr>
        <p:spPr>
          <a:xfrm>
            <a:off x="1172688" y="1020537"/>
            <a:ext cx="12344400" cy="1219199"/>
          </a:xfrm>
        </p:spPr>
        <p:txBody>
          <a:bodyPr/>
          <a:lstStyle/>
          <a:p>
            <a:r>
              <a:rPr lang="et-EE" b="1" dirty="0" err="1"/>
              <a:t>Conclusions</a:t>
            </a:r>
            <a:endParaRPr lang="en-GB" b="1" dirty="0"/>
          </a:p>
        </p:txBody>
      </p:sp>
      <p:sp>
        <p:nvSpPr>
          <p:cNvPr id="3" name="Teksti kohatäide 2">
            <a:extLst>
              <a:ext uri="{FF2B5EF4-FFF2-40B4-BE49-F238E27FC236}">
                <a16:creationId xmlns:a16="http://schemas.microsoft.com/office/drawing/2014/main" id="{46FDCD3C-9D44-FC21-324B-C7B02B6D3897}"/>
              </a:ext>
            </a:extLst>
          </p:cNvPr>
          <p:cNvSpPr>
            <a:spLocks noGrp="1"/>
          </p:cNvSpPr>
          <p:nvPr>
            <p:ph type="body" sz="quarter" idx="10"/>
          </p:nvPr>
        </p:nvSpPr>
        <p:spPr>
          <a:xfrm>
            <a:off x="1172688" y="3100387"/>
            <a:ext cx="15630896" cy="6523263"/>
          </a:xfrm>
        </p:spPr>
        <p:txBody>
          <a:bodyPr lIns="91440" tIns="45720" rIns="91440" bIns="45720" anchor="t"/>
          <a:lstStyle/>
          <a:p>
            <a:pPr marL="571500" indent="-571500">
              <a:buFont typeface="Arial" panose="020B0604020202020204" pitchFamily="34" charset="0"/>
              <a:buChar char="•"/>
            </a:pPr>
            <a:r>
              <a:rPr lang="en-GB" sz="4400"/>
              <a:t>ASC calculates the relative salience of the instances of patterns and compares the values to the ranges of adjectival behaviour;</a:t>
            </a:r>
          </a:p>
          <a:p>
            <a:pPr marL="571500" indent="-571500">
              <a:buFont typeface="Arial" panose="020B0604020202020204" pitchFamily="34" charset="0"/>
              <a:buChar char="•"/>
            </a:pPr>
            <a:r>
              <a:rPr lang="en-GB" sz="4400"/>
              <a:t>provides the outcome both in terms of numerical measures and verbal labels; </a:t>
            </a:r>
          </a:p>
          <a:p>
            <a:pPr marL="571500" indent="-571500">
              <a:buFont typeface="Arial" panose="020B0604020202020204" pitchFamily="34" charset="0"/>
              <a:buChar char="•"/>
            </a:pPr>
            <a:r>
              <a:rPr lang="en-GB" sz="4400"/>
              <a:t>can be used to explore the syntactic behaviour of any word.</a:t>
            </a:r>
          </a:p>
          <a:p>
            <a:pPr marL="571500" indent="-571500">
              <a:buFont typeface="Arial" panose="020B0604020202020204" pitchFamily="34" charset="0"/>
              <a:buChar char="•"/>
            </a:pPr>
            <a:r>
              <a:rPr lang="en-GB" sz="4400" kern="50">
                <a:latin typeface="LM Roman 10"/>
                <a:ea typeface="Times New Roman" panose="02020603050405020304" pitchFamily="18" charset="0"/>
                <a:cs typeface="Times New Roman" panose="02020603050405020304" pitchFamily="18" charset="0"/>
              </a:rPr>
              <a:t>Corpus data can be used to establish the prototypical behaviour of a PoS.</a:t>
            </a:r>
          </a:p>
          <a:p>
            <a:pPr marL="571500" indent="-571500">
              <a:buFont typeface="Arial" panose="020B0604020202020204" pitchFamily="34" charset="0"/>
              <a:buChar char="•"/>
            </a:pPr>
            <a:r>
              <a:rPr lang="en-GB" sz="4400" kern="50">
                <a:latin typeface="LM Roman 10"/>
                <a:ea typeface="Times New Roman" panose="02020603050405020304" pitchFamily="18" charset="0"/>
                <a:cs typeface="Times New Roman" panose="02020603050405020304" pitchFamily="18" charset="0"/>
              </a:rPr>
              <a:t>T</a:t>
            </a:r>
            <a:r>
              <a:rPr lang="en-GB" sz="4400" kern="50">
                <a:latin typeface="LM Roman 10"/>
                <a:ea typeface="Times New Roman" panose="02020603050405020304" pitchFamily="18" charset="0"/>
                <a:cs typeface="LMRoman10-Bold"/>
              </a:rPr>
              <a:t>he patterns constituting the profile work in combination!</a:t>
            </a:r>
            <a:endParaRPr lang="et-EE" sz="4400" dirty="0" err="1"/>
          </a:p>
        </p:txBody>
      </p:sp>
    </p:spTree>
    <p:extLst>
      <p:ext uri="{BB962C8B-B14F-4D97-AF65-F5344CB8AC3E}">
        <p14:creationId xmlns:p14="http://schemas.microsoft.com/office/powerpoint/2010/main" val="3796421738"/>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932F-1591-DB04-D1B6-BFAAB4A5BF69}"/>
              </a:ext>
            </a:extLst>
          </p:cNvPr>
          <p:cNvSpPr>
            <a:spLocks noGrp="1"/>
          </p:cNvSpPr>
          <p:nvPr>
            <p:ph type="ctrTitle"/>
          </p:nvPr>
        </p:nvSpPr>
        <p:spPr>
          <a:xfrm>
            <a:off x="234779" y="234777"/>
            <a:ext cx="15087600" cy="1110697"/>
          </a:xfrm>
        </p:spPr>
        <p:txBody>
          <a:bodyPr/>
          <a:lstStyle/>
          <a:p>
            <a:r>
              <a:rPr lang="sv-SE" sz="5000"/>
              <a:t>Related publications of the PoS group</a:t>
            </a:r>
          </a:p>
        </p:txBody>
      </p:sp>
      <p:sp>
        <p:nvSpPr>
          <p:cNvPr id="3" name="Text Placeholder 2">
            <a:extLst>
              <a:ext uri="{FF2B5EF4-FFF2-40B4-BE49-F238E27FC236}">
                <a16:creationId xmlns:a16="http://schemas.microsoft.com/office/drawing/2014/main" id="{27574F36-EBCF-AD26-B497-AAAB6F03FFD2}"/>
              </a:ext>
            </a:extLst>
          </p:cNvPr>
          <p:cNvSpPr>
            <a:spLocks noGrp="1"/>
          </p:cNvSpPr>
          <p:nvPr>
            <p:ph type="body" sz="quarter" idx="10"/>
          </p:nvPr>
        </p:nvSpPr>
        <p:spPr>
          <a:xfrm>
            <a:off x="234779" y="1502229"/>
            <a:ext cx="17756660" cy="8543815"/>
          </a:xfrm>
        </p:spPr>
        <p:txBody>
          <a:bodyPr/>
          <a:lstStyle/>
          <a:p>
            <a:r>
              <a:rPr lang="sv-SE" sz="2800"/>
              <a:t>Vainik, Ene; Paulsen, Geda; Lohk, Ahti; Tuulik, Maria (2023): </a:t>
            </a:r>
            <a:r>
              <a:rPr lang="en-GB" sz="2800" b="1"/>
              <a:t>Towards the morphosyntactic corpus profile of prototypical adjectives in Estonian</a:t>
            </a:r>
            <a:r>
              <a:rPr lang="en-GB" sz="2800"/>
              <a:t>. Estonian papers in applied linguistics, 19, 225−244. DOI: 10.5128/ERYa19.13</a:t>
            </a:r>
            <a:endParaRPr lang="sv-SE" sz="2800"/>
          </a:p>
          <a:p>
            <a:r>
              <a:rPr lang="sv-SE" sz="2800"/>
              <a:t>Tuulik, Maria; Vainik, Ene; Paulsen, Geda; Lohk, Ahti (2022). </a:t>
            </a:r>
            <a:r>
              <a:rPr lang="sv-SE" sz="2800" b="1"/>
              <a:t>Kuidas ära tunda adjektiivi? Korpuskäitumise mustrite analüüs [How to recognize adjectives? An analysis of corpus patterns]</a:t>
            </a:r>
            <a:r>
              <a:rPr lang="sv-SE" sz="2800"/>
              <a:t>.  Estonian Papers in Applied Linguistics, 18, pp. 279−302. DOI: 10.5128/ERYa18.16.</a:t>
            </a:r>
          </a:p>
          <a:p>
            <a:r>
              <a:rPr lang="sv-SE" sz="2800"/>
              <a:t>Paulsen, Geda, Vainik, Ene; Lohk, Ahti &amp; Maria Tuulik (2021): </a:t>
            </a:r>
            <a:r>
              <a:rPr lang="sv-SE" sz="2800" b="1"/>
              <a:t>Catching lexemes. The case of Estonian noun-based ambiforms</a:t>
            </a:r>
            <a:r>
              <a:rPr lang="sv-SE" sz="2800"/>
              <a:t>. </a:t>
            </a:r>
            <a:r>
              <a:rPr lang="sv-SE" sz="2800" i="1"/>
              <a:t>Electronic lexicography in the 21st century. Proceedings of the eLex 2021 conference: Post-editing lexicography</a:t>
            </a:r>
            <a:r>
              <a:rPr lang="sv-SE" sz="2800"/>
              <a:t>; 5–7 July 2021, virtual. Eds. Kosem, I., Cukr, M., Jakubíček, M., Kallas, J., Krek, S. &amp; Tiberius, C. Brno: Lexical Computing CZ, s.r.o</a:t>
            </a:r>
            <a:r>
              <a:rPr lang="et-EE" sz="2800"/>
              <a:t>.</a:t>
            </a:r>
            <a:r>
              <a:rPr lang="sv-SE" sz="2800"/>
              <a:t>, pp. 288−311. </a:t>
            </a:r>
          </a:p>
          <a:p>
            <a:r>
              <a:rPr lang="sv-SE" sz="2800"/>
              <a:t>Vainik, Ene; Lohk, Ahti &amp; Paulsen, Geda (2021): </a:t>
            </a:r>
            <a:r>
              <a:rPr lang="sv-SE" sz="2800" b="1"/>
              <a:t>The Distribution Index Calculator for Estonian</a:t>
            </a:r>
            <a:r>
              <a:rPr lang="sv-SE" sz="2800"/>
              <a:t>. Electronic lexicography in the 21st century</a:t>
            </a:r>
            <a:r>
              <a:rPr lang="sv-SE" sz="2800" i="1"/>
              <a:t>. Proceedings of the eLex 2021 conference: Post-editing lexicography</a:t>
            </a:r>
            <a:r>
              <a:rPr lang="sv-SE" sz="2800"/>
              <a:t>; 5–7 July 2021, virtual. Ed</a:t>
            </a:r>
            <a:r>
              <a:rPr lang="et-EE" sz="2800"/>
              <a:t>s</a:t>
            </a:r>
            <a:r>
              <a:rPr lang="sv-SE" sz="2800"/>
              <a:t>. Kosem, I., Cukr, M., Jakubíček, M., Kallas, J., Krek, S. &amp; Tiberius, C. Brno: Lexical Computing CZ, s.r.o, 121−138. </a:t>
            </a:r>
          </a:p>
          <a:p>
            <a:r>
              <a:rPr lang="sv-SE" sz="2800"/>
              <a:t>Vainik, Ene; Paulsen, Geda &amp; Lohk, Ahti. (2020). </a:t>
            </a:r>
            <a:r>
              <a:rPr lang="sv-SE" sz="2800" b="1"/>
              <a:t>A typology of lexical ambiforms in Estonian</a:t>
            </a:r>
            <a:r>
              <a:rPr lang="sv-SE" sz="2800"/>
              <a:t>. In Z. Gavriilidou, M. Mitsiaki &amp; A. Fliatouras (eds.) </a:t>
            </a:r>
            <a:r>
              <a:rPr lang="sv-SE" sz="2800" i="1"/>
              <a:t>Proceedings of XIX EURALEX Congress: Lexicography for Inclusion</a:t>
            </a:r>
            <a:r>
              <a:rPr lang="sv-SE" sz="2800"/>
              <a:t>, Vol. 1. Alexandroupolis, Greece: Democritus University of Thrace, pp. 119−130. </a:t>
            </a:r>
          </a:p>
          <a:p>
            <a:r>
              <a:rPr lang="sv-SE" sz="2800"/>
              <a:t>Paulsen, Geda; Vainik, Ene; Maria Tuulik &amp; Ahti Lohk (2019): </a:t>
            </a:r>
            <a:r>
              <a:rPr lang="sv-SE" sz="2800" b="1"/>
              <a:t>The Lexicographer’s Voice: Word Classes in the Digital Era. </a:t>
            </a:r>
            <a:r>
              <a:rPr lang="sv-SE" sz="2800" i="1"/>
              <a:t>Proceedings of the eLex 2019 conference</a:t>
            </a:r>
            <a:r>
              <a:rPr lang="sv-SE" sz="2800"/>
              <a:t>. 1−3 October 2019, Sintra, Portugal. </a:t>
            </a:r>
            <a:r>
              <a:rPr lang="et-EE" sz="2800" err="1"/>
              <a:t>Eds</a:t>
            </a:r>
            <a:r>
              <a:rPr lang="et-EE" sz="2800"/>
              <a:t>. </a:t>
            </a:r>
            <a:r>
              <a:rPr lang="sv-SE" sz="2800"/>
              <a:t>Kosem, I., Zingano Kuhn, T., Correia, M., Ferreria, J. P., Jansen, M., Pereira, I., Kallas, J., Jakubíček, M., Krek, S. &amp; Tiberius, C. Brno: Lexical Computing CZ, s.r.o., pp. 434−452. </a:t>
            </a:r>
          </a:p>
        </p:txBody>
      </p:sp>
    </p:spTree>
    <p:extLst>
      <p:ext uri="{BB962C8B-B14F-4D97-AF65-F5344CB8AC3E}">
        <p14:creationId xmlns:p14="http://schemas.microsoft.com/office/powerpoint/2010/main" val="111543616"/>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0FACEFE9-1320-5BF1-1F46-21AE2B6EF314}"/>
              </a:ext>
            </a:extLst>
          </p:cNvPr>
          <p:cNvSpPr>
            <a:spLocks noGrp="1"/>
          </p:cNvSpPr>
          <p:nvPr>
            <p:ph type="ctrTitle"/>
          </p:nvPr>
        </p:nvSpPr>
        <p:spPr/>
        <p:txBody>
          <a:bodyPr/>
          <a:lstStyle/>
          <a:p>
            <a:endParaRPr lang="et-EE"/>
          </a:p>
        </p:txBody>
      </p:sp>
      <p:sp>
        <p:nvSpPr>
          <p:cNvPr id="3" name="Teksti kohatäide 2">
            <a:extLst>
              <a:ext uri="{FF2B5EF4-FFF2-40B4-BE49-F238E27FC236}">
                <a16:creationId xmlns:a16="http://schemas.microsoft.com/office/drawing/2014/main" id="{7117F435-8FE3-7015-6DC5-978BC5D4AEE9}"/>
              </a:ext>
            </a:extLst>
          </p:cNvPr>
          <p:cNvSpPr>
            <a:spLocks noGrp="1"/>
          </p:cNvSpPr>
          <p:nvPr>
            <p:ph type="body" sz="quarter" idx="10"/>
          </p:nvPr>
        </p:nvSpPr>
        <p:spPr/>
        <p:txBody>
          <a:bodyPr/>
          <a:lstStyle/>
          <a:p>
            <a:endParaRPr lang="et-EE"/>
          </a:p>
        </p:txBody>
      </p:sp>
      <p:sp>
        <p:nvSpPr>
          <p:cNvPr id="9" name="TextBox 8">
            <a:extLst>
              <a:ext uri="{FF2B5EF4-FFF2-40B4-BE49-F238E27FC236}">
                <a16:creationId xmlns:a16="http://schemas.microsoft.com/office/drawing/2014/main" id="{58EC1765-4F93-3E8B-1AC3-7632E569C831}"/>
              </a:ext>
            </a:extLst>
          </p:cNvPr>
          <p:cNvSpPr txBox="1"/>
          <p:nvPr/>
        </p:nvSpPr>
        <p:spPr>
          <a:xfrm>
            <a:off x="2908091" y="720547"/>
            <a:ext cx="13551109" cy="769441"/>
          </a:xfrm>
          <a:prstGeom prst="rect">
            <a:avLst/>
          </a:prstGeom>
          <a:noFill/>
        </p:spPr>
        <p:txBody>
          <a:bodyPr wrap="square">
            <a:spAutoFit/>
          </a:bodyPr>
          <a:lstStyle/>
          <a:p>
            <a:r>
              <a:rPr lang="en-US" sz="4400" b="0" i="0" dirty="0">
                <a:effectLst/>
                <a:latin typeface="Neue Haas Grotesk"/>
              </a:rPr>
              <a:t>Distribution of results within the sentence starter pattern</a:t>
            </a:r>
            <a:endParaRPr lang="et-EE" sz="4400" dirty="0">
              <a:latin typeface="Neue Haas Grotesk"/>
            </a:endParaRPr>
          </a:p>
        </p:txBody>
      </p:sp>
      <p:pic>
        <p:nvPicPr>
          <p:cNvPr id="11" name="Pilt 10">
            <a:extLst>
              <a:ext uri="{FF2B5EF4-FFF2-40B4-BE49-F238E27FC236}">
                <a16:creationId xmlns:a16="http://schemas.microsoft.com/office/drawing/2014/main" id="{F95DF29A-425B-2B1B-4A66-2B38CD4B071D}"/>
              </a:ext>
            </a:extLst>
          </p:cNvPr>
          <p:cNvPicPr>
            <a:picLocks noChangeAspect="1"/>
          </p:cNvPicPr>
          <p:nvPr/>
        </p:nvPicPr>
        <p:blipFill>
          <a:blip r:embed="rId3"/>
          <a:stretch>
            <a:fillRect/>
          </a:stretch>
        </p:blipFill>
        <p:spPr>
          <a:xfrm>
            <a:off x="663590" y="1969479"/>
            <a:ext cx="16960819" cy="7194670"/>
          </a:xfrm>
          <a:prstGeom prst="rect">
            <a:avLst/>
          </a:prstGeom>
        </p:spPr>
      </p:pic>
      <p:sp>
        <p:nvSpPr>
          <p:cNvPr id="12" name="TextBox 11">
            <a:extLst>
              <a:ext uri="{FF2B5EF4-FFF2-40B4-BE49-F238E27FC236}">
                <a16:creationId xmlns:a16="http://schemas.microsoft.com/office/drawing/2014/main" id="{27FD6279-9EFB-B3A7-5E75-A07D5357560C}"/>
              </a:ext>
            </a:extLst>
          </p:cNvPr>
          <p:cNvSpPr txBox="1"/>
          <p:nvPr/>
        </p:nvSpPr>
        <p:spPr>
          <a:xfrm>
            <a:off x="8264638" y="2278255"/>
            <a:ext cx="1282018" cy="400110"/>
          </a:xfrm>
          <a:prstGeom prst="rect">
            <a:avLst/>
          </a:prstGeom>
          <a:solidFill>
            <a:schemeClr val="bg1"/>
          </a:solidFill>
        </p:spPr>
        <p:txBody>
          <a:bodyPr wrap="none" rtlCol="0">
            <a:spAutoFit/>
          </a:bodyPr>
          <a:lstStyle/>
          <a:p>
            <a:r>
              <a:rPr lang="et-EE" sz="2000" b="1" dirty="0" err="1"/>
              <a:t>lexicalised</a:t>
            </a:r>
            <a:endParaRPr lang="et-EE" sz="2000" b="1" dirty="0"/>
          </a:p>
        </p:txBody>
      </p:sp>
      <p:sp>
        <p:nvSpPr>
          <p:cNvPr id="13" name="TextBox 12">
            <a:extLst>
              <a:ext uri="{FF2B5EF4-FFF2-40B4-BE49-F238E27FC236}">
                <a16:creationId xmlns:a16="http://schemas.microsoft.com/office/drawing/2014/main" id="{B86FE3E1-E361-2BC0-A7C3-372C537F346C}"/>
              </a:ext>
            </a:extLst>
          </p:cNvPr>
          <p:cNvSpPr txBox="1"/>
          <p:nvPr/>
        </p:nvSpPr>
        <p:spPr>
          <a:xfrm>
            <a:off x="8293200" y="2644289"/>
            <a:ext cx="1293944" cy="400110"/>
          </a:xfrm>
          <a:prstGeom prst="rect">
            <a:avLst/>
          </a:prstGeom>
          <a:solidFill>
            <a:schemeClr val="bg1"/>
          </a:solidFill>
        </p:spPr>
        <p:txBody>
          <a:bodyPr wrap="none" rtlCol="0">
            <a:spAutoFit/>
          </a:bodyPr>
          <a:lstStyle/>
          <a:p>
            <a:r>
              <a:rPr lang="et-EE" sz="2000" b="1" dirty="0" err="1"/>
              <a:t>participles</a:t>
            </a:r>
            <a:endParaRPr lang="et-EE" sz="2000" b="1" dirty="0"/>
          </a:p>
        </p:txBody>
      </p:sp>
      <p:sp>
        <p:nvSpPr>
          <p:cNvPr id="15" name="TextBox 14">
            <a:extLst>
              <a:ext uri="{FF2B5EF4-FFF2-40B4-BE49-F238E27FC236}">
                <a16:creationId xmlns:a16="http://schemas.microsoft.com/office/drawing/2014/main" id="{D15B4AF6-22E6-6355-F70F-54265237133A}"/>
              </a:ext>
            </a:extLst>
          </p:cNvPr>
          <p:cNvSpPr txBox="1"/>
          <p:nvPr/>
        </p:nvSpPr>
        <p:spPr>
          <a:xfrm>
            <a:off x="9923573" y="2244179"/>
            <a:ext cx="943719" cy="400110"/>
          </a:xfrm>
          <a:prstGeom prst="rect">
            <a:avLst/>
          </a:prstGeom>
          <a:solidFill>
            <a:schemeClr val="bg1"/>
          </a:solidFill>
        </p:spPr>
        <p:txBody>
          <a:bodyPr wrap="square" rtlCol="0">
            <a:spAutoFit/>
          </a:bodyPr>
          <a:lstStyle/>
          <a:p>
            <a:r>
              <a:rPr lang="et-EE" sz="2000" b="1" dirty="0" err="1"/>
              <a:t>verbal</a:t>
            </a:r>
            <a:endParaRPr lang="et-EE" sz="2000" b="1" dirty="0"/>
          </a:p>
        </p:txBody>
      </p:sp>
      <p:sp>
        <p:nvSpPr>
          <p:cNvPr id="16" name="TextBox 15">
            <a:extLst>
              <a:ext uri="{FF2B5EF4-FFF2-40B4-BE49-F238E27FC236}">
                <a16:creationId xmlns:a16="http://schemas.microsoft.com/office/drawing/2014/main" id="{26820141-C19C-FE28-A15C-7E8255B1D245}"/>
              </a:ext>
            </a:extLst>
          </p:cNvPr>
          <p:cNvSpPr txBox="1"/>
          <p:nvPr/>
        </p:nvSpPr>
        <p:spPr>
          <a:xfrm>
            <a:off x="11857184" y="2259569"/>
            <a:ext cx="1592444" cy="784830"/>
          </a:xfrm>
          <a:prstGeom prst="rect">
            <a:avLst/>
          </a:prstGeom>
          <a:solidFill>
            <a:schemeClr val="bg1"/>
          </a:solidFill>
        </p:spPr>
        <p:txBody>
          <a:bodyPr wrap="square" rtlCol="0">
            <a:spAutoFit/>
          </a:bodyPr>
          <a:lstStyle/>
          <a:p>
            <a:pPr>
              <a:spcAft>
                <a:spcPts val="600"/>
              </a:spcAft>
            </a:pPr>
            <a:r>
              <a:rPr lang="et-EE" sz="2000" b="1" dirty="0" err="1"/>
              <a:t>dictionary</a:t>
            </a:r>
            <a:endParaRPr lang="et-EE" sz="2000" b="1" dirty="0"/>
          </a:p>
          <a:p>
            <a:pPr>
              <a:spcAft>
                <a:spcPts val="600"/>
              </a:spcAft>
            </a:pPr>
            <a:r>
              <a:rPr lang="et-EE" sz="2000" b="1" dirty="0" err="1"/>
              <a:t>adjectives</a:t>
            </a:r>
            <a:endParaRPr lang="et-EE" sz="2000" b="1" dirty="0"/>
          </a:p>
        </p:txBody>
      </p:sp>
      <p:sp>
        <p:nvSpPr>
          <p:cNvPr id="17" name="TextBox 16">
            <a:extLst>
              <a:ext uri="{FF2B5EF4-FFF2-40B4-BE49-F238E27FC236}">
                <a16:creationId xmlns:a16="http://schemas.microsoft.com/office/drawing/2014/main" id="{0E3E4246-C7BB-3B10-B586-45FF89DB13EA}"/>
              </a:ext>
            </a:extLst>
          </p:cNvPr>
          <p:cNvSpPr txBox="1"/>
          <p:nvPr/>
        </p:nvSpPr>
        <p:spPr>
          <a:xfrm>
            <a:off x="9930064" y="2631410"/>
            <a:ext cx="1293944" cy="400110"/>
          </a:xfrm>
          <a:prstGeom prst="rect">
            <a:avLst/>
          </a:prstGeom>
          <a:solidFill>
            <a:schemeClr val="bg1"/>
          </a:solidFill>
        </p:spPr>
        <p:txBody>
          <a:bodyPr wrap="none" rtlCol="0">
            <a:spAutoFit/>
          </a:bodyPr>
          <a:lstStyle/>
          <a:p>
            <a:r>
              <a:rPr lang="et-EE" sz="2000" b="1" dirty="0" err="1"/>
              <a:t>participles</a:t>
            </a:r>
            <a:endParaRPr lang="et-EE" sz="2000" b="1" dirty="0"/>
          </a:p>
        </p:txBody>
      </p:sp>
    </p:spTree>
    <p:extLst>
      <p:ext uri="{BB962C8B-B14F-4D97-AF65-F5344CB8AC3E}">
        <p14:creationId xmlns:p14="http://schemas.microsoft.com/office/powerpoint/2010/main" val="8168128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6384-ACC6-3AE5-E177-F542AFF5D064}"/>
              </a:ext>
            </a:extLst>
          </p:cNvPr>
          <p:cNvSpPr>
            <a:spLocks noGrp="1"/>
          </p:cNvSpPr>
          <p:nvPr>
            <p:ph type="ctrTitle"/>
          </p:nvPr>
        </p:nvSpPr>
        <p:spPr>
          <a:xfrm>
            <a:off x="304799" y="-142086"/>
            <a:ext cx="17792701" cy="930874"/>
          </a:xfrm>
        </p:spPr>
        <p:txBody>
          <a:bodyPr/>
          <a:lstStyle/>
          <a:p>
            <a:r>
              <a:rPr lang="et-EE" sz="3600" dirty="0"/>
              <a:t>Query </a:t>
            </a:r>
            <a:r>
              <a:rPr lang="et-EE" sz="3600" dirty="0" err="1"/>
              <a:t>patterns</a:t>
            </a:r>
            <a:r>
              <a:rPr lang="et-EE" sz="3600" dirty="0"/>
              <a:t>: </a:t>
            </a:r>
            <a:r>
              <a:rPr lang="en-GB" sz="3600" dirty="0">
                <a:solidFill>
                  <a:srgbClr val="3B9B8B"/>
                </a:solidFill>
                <a:hlinkClick r:id="rId3">
                  <a:extLst>
                    <a:ext uri="{A12FA001-AC4F-418D-AE19-62706E023703}">
                      <ahyp:hlinkClr xmlns:ahyp="http://schemas.microsoft.com/office/drawing/2018/hyperlinkcolor" val="tx"/>
                    </a:ext>
                  </a:extLst>
                </a:hlinkClick>
              </a:rPr>
              <a:t>https://github.com/PRG1978/A-multi-purpose-lexicographic-resource</a:t>
            </a:r>
            <a:r>
              <a:rPr lang="en-GB" sz="3600" dirty="0">
                <a:solidFill>
                  <a:srgbClr val="3B9B8B"/>
                </a:solidFill>
              </a:rPr>
              <a:t> </a:t>
            </a:r>
            <a:endParaRPr lang="en-GB" sz="3600" dirty="0"/>
          </a:p>
        </p:txBody>
      </p:sp>
      <p:sp>
        <p:nvSpPr>
          <p:cNvPr id="5" name="Teksti kohatäide 4">
            <a:extLst>
              <a:ext uri="{FF2B5EF4-FFF2-40B4-BE49-F238E27FC236}">
                <a16:creationId xmlns:a16="http://schemas.microsoft.com/office/drawing/2014/main" id="{C482861C-CA90-37AE-FB99-4117C65FA0A3}"/>
              </a:ext>
            </a:extLst>
          </p:cNvPr>
          <p:cNvSpPr>
            <a:spLocks noGrp="1"/>
          </p:cNvSpPr>
          <p:nvPr>
            <p:ph type="body" sz="quarter" idx="10"/>
          </p:nvPr>
        </p:nvSpPr>
        <p:spPr/>
        <p:txBody>
          <a:bodyPr/>
          <a:lstStyle/>
          <a:p>
            <a:endParaRPr lang="et-EE"/>
          </a:p>
        </p:txBody>
      </p:sp>
      <p:graphicFrame>
        <p:nvGraphicFramePr>
          <p:cNvPr id="6" name="Tabel 5">
            <a:extLst>
              <a:ext uri="{FF2B5EF4-FFF2-40B4-BE49-F238E27FC236}">
                <a16:creationId xmlns:a16="http://schemas.microsoft.com/office/drawing/2014/main" id="{22D99F1D-F2DE-6EBA-AD1F-11E915B1E908}"/>
              </a:ext>
            </a:extLst>
          </p:cNvPr>
          <p:cNvGraphicFramePr>
            <a:graphicFrameLocks noGrp="1"/>
          </p:cNvGraphicFramePr>
          <p:nvPr>
            <p:extLst>
              <p:ext uri="{D42A27DB-BD31-4B8C-83A1-F6EECF244321}">
                <p14:modId xmlns:p14="http://schemas.microsoft.com/office/powerpoint/2010/main" val="1032340166"/>
              </p:ext>
            </p:extLst>
          </p:nvPr>
        </p:nvGraphicFramePr>
        <p:xfrm>
          <a:off x="304799" y="930874"/>
          <a:ext cx="17792701" cy="9032775"/>
        </p:xfrm>
        <a:graphic>
          <a:graphicData uri="http://schemas.openxmlformats.org/drawingml/2006/table">
            <a:tbl>
              <a:tblPr>
                <a:tableStyleId>{5C22544A-7EE6-4342-B048-85BDC9FD1C3A}</a:tableStyleId>
              </a:tblPr>
              <a:tblGrid>
                <a:gridCol w="4591050">
                  <a:extLst>
                    <a:ext uri="{9D8B030D-6E8A-4147-A177-3AD203B41FA5}">
                      <a16:colId xmlns:a16="http://schemas.microsoft.com/office/drawing/2014/main" val="187737658"/>
                    </a:ext>
                  </a:extLst>
                </a:gridCol>
                <a:gridCol w="6891598">
                  <a:extLst>
                    <a:ext uri="{9D8B030D-6E8A-4147-A177-3AD203B41FA5}">
                      <a16:colId xmlns:a16="http://schemas.microsoft.com/office/drawing/2014/main" val="2172738695"/>
                    </a:ext>
                  </a:extLst>
                </a:gridCol>
                <a:gridCol w="6310053">
                  <a:extLst>
                    <a:ext uri="{9D8B030D-6E8A-4147-A177-3AD203B41FA5}">
                      <a16:colId xmlns:a16="http://schemas.microsoft.com/office/drawing/2014/main" val="1828588544"/>
                    </a:ext>
                  </a:extLst>
                </a:gridCol>
              </a:tblGrid>
              <a:tr h="512679">
                <a:tc>
                  <a:txBody>
                    <a:bodyPr/>
                    <a:lstStyle/>
                    <a:p>
                      <a:pPr>
                        <a:lnSpc>
                          <a:spcPct val="115000"/>
                        </a:lnSpc>
                        <a:spcBef>
                          <a:spcPts val="600"/>
                        </a:spcBef>
                        <a:spcAft>
                          <a:spcPts val="600"/>
                        </a:spcAft>
                      </a:pPr>
                      <a:r>
                        <a:rPr lang="en-GB" sz="3600" b="1">
                          <a:effectLst/>
                          <a:latin typeface="Neue Haas Grotesk"/>
                        </a:rPr>
                        <a:t>Identification</a:t>
                      </a:r>
                      <a:endParaRPr lang="et-EE" sz="3600" b="1">
                        <a:effectLst/>
                        <a:latin typeface="Neue Haas Grotesk"/>
                        <a:ea typeface="SimSun" panose="02010600030101010101" pitchFamily="2" charset="-122"/>
                        <a:cs typeface="font1273"/>
                      </a:endParaRPr>
                    </a:p>
                  </a:txBody>
                  <a:tcPr marL="68580" marR="68580" marT="0" marB="0">
                    <a:solidFill>
                      <a:srgbClr val="DBE0E1"/>
                    </a:solidFill>
                  </a:tcPr>
                </a:tc>
                <a:tc>
                  <a:txBody>
                    <a:bodyPr/>
                    <a:lstStyle/>
                    <a:p>
                      <a:pPr>
                        <a:lnSpc>
                          <a:spcPct val="115000"/>
                        </a:lnSpc>
                        <a:spcBef>
                          <a:spcPts val="600"/>
                        </a:spcBef>
                        <a:spcAft>
                          <a:spcPts val="600"/>
                        </a:spcAft>
                      </a:pPr>
                      <a:r>
                        <a:rPr lang="en-GB" sz="3600" b="1" dirty="0">
                          <a:effectLst/>
                          <a:latin typeface="Neue Haas Grotesk"/>
                        </a:rPr>
                        <a:t>Definition</a:t>
                      </a:r>
                      <a:endParaRPr lang="et-EE" sz="3600" b="1" dirty="0">
                        <a:effectLst/>
                        <a:latin typeface="Neue Haas Grotesk"/>
                        <a:ea typeface="SimSun" panose="02010600030101010101" pitchFamily="2" charset="-122"/>
                        <a:cs typeface="font1273"/>
                      </a:endParaRPr>
                    </a:p>
                  </a:txBody>
                  <a:tcPr marL="68580" marR="68580" marT="0" marB="0">
                    <a:solidFill>
                      <a:srgbClr val="DBE0E1"/>
                    </a:solidFill>
                  </a:tcPr>
                </a:tc>
                <a:tc>
                  <a:txBody>
                    <a:bodyPr/>
                    <a:lstStyle/>
                    <a:p>
                      <a:pPr>
                        <a:lnSpc>
                          <a:spcPct val="115000"/>
                        </a:lnSpc>
                        <a:spcBef>
                          <a:spcPts val="600"/>
                        </a:spcBef>
                        <a:spcAft>
                          <a:spcPts val="600"/>
                        </a:spcAft>
                      </a:pPr>
                      <a:r>
                        <a:rPr lang="en-GB" sz="3600" b="1" dirty="0">
                          <a:effectLst/>
                          <a:latin typeface="Neue Haas Grotesk"/>
                        </a:rPr>
                        <a:t>Query</a:t>
                      </a:r>
                      <a:endParaRPr lang="et-EE" sz="3600" b="1" dirty="0">
                        <a:effectLst/>
                        <a:latin typeface="Neue Haas Grotesk"/>
                        <a:ea typeface="SimSun" panose="02010600030101010101" pitchFamily="2" charset="-122"/>
                        <a:cs typeface="font1273"/>
                      </a:endParaRPr>
                    </a:p>
                  </a:txBody>
                  <a:tcPr marL="68580" marR="68580" marT="0" marB="0">
                    <a:solidFill>
                      <a:srgbClr val="DBE0E1"/>
                    </a:solidFill>
                  </a:tcPr>
                </a:tc>
                <a:extLst>
                  <a:ext uri="{0D108BD9-81ED-4DB2-BD59-A6C34878D82A}">
                    <a16:rowId xmlns:a16="http://schemas.microsoft.com/office/drawing/2014/main" val="4274970576"/>
                  </a:ext>
                </a:extLst>
              </a:tr>
              <a:tr h="1161661">
                <a:tc>
                  <a:txBody>
                    <a:bodyPr/>
                    <a:lstStyle/>
                    <a:p>
                      <a:pPr algn="l">
                        <a:lnSpc>
                          <a:spcPct val="105000"/>
                        </a:lnSpc>
                        <a:spcBef>
                          <a:spcPts val="600"/>
                        </a:spcBef>
                        <a:spcAft>
                          <a:spcPts val="600"/>
                        </a:spcAft>
                      </a:pPr>
                      <a:r>
                        <a:rPr lang="en-GB" sz="3600" dirty="0" err="1">
                          <a:effectLst/>
                          <a:latin typeface="Neue Haas Grotesk"/>
                        </a:rPr>
                        <a:t>lemma_freq</a:t>
                      </a:r>
                      <a:endParaRPr lang="et-EE" sz="3600" dirty="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a:effectLst/>
                          <a:latin typeface="Neue Haas Grotesk"/>
                        </a:rPr>
                        <a:t>overall frequency of the input word (lemma)</a:t>
                      </a:r>
                      <a:endParaRPr lang="et-EE" sz="360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a:effectLst/>
                          <a:latin typeface="Neue Haas Grotesk"/>
                        </a:rPr>
                        <a:t>[lemma = "lemma"]</a:t>
                      </a:r>
                      <a:endParaRPr lang="et-EE" sz="360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1372189938"/>
                  </a:ext>
                </a:extLst>
              </a:tr>
              <a:tr h="975545">
                <a:tc>
                  <a:txBody>
                    <a:bodyPr/>
                    <a:lstStyle/>
                    <a:p>
                      <a:pPr algn="l">
                        <a:lnSpc>
                          <a:spcPct val="105000"/>
                        </a:lnSpc>
                        <a:spcBef>
                          <a:spcPts val="600"/>
                        </a:spcBef>
                        <a:spcAft>
                          <a:spcPts val="600"/>
                        </a:spcAft>
                      </a:pPr>
                      <a:r>
                        <a:rPr lang="en-GB" sz="3600">
                          <a:effectLst/>
                          <a:latin typeface="Neue Haas Grotesk"/>
                        </a:rPr>
                        <a:t>lemma_S_freq</a:t>
                      </a:r>
                      <a:endParaRPr lang="et-EE" sz="360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dirty="0">
                          <a:effectLst/>
                          <a:latin typeface="Neue Haas Grotesk"/>
                        </a:rPr>
                        <a:t>the frequency of an input word followed by a noun</a:t>
                      </a:r>
                      <a:endParaRPr lang="et-EE" sz="3600" dirty="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a:effectLst/>
                          <a:latin typeface="Neue Haas Grotesk"/>
                        </a:rPr>
                        <a:t>[lemma = "lemma"] [tag = "S.* "]</a:t>
                      </a:r>
                      <a:endParaRPr lang="et-EE" sz="360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1780032578"/>
                  </a:ext>
                </a:extLst>
              </a:tr>
              <a:tr h="1972488">
                <a:tc>
                  <a:txBody>
                    <a:bodyPr/>
                    <a:lstStyle/>
                    <a:p>
                      <a:pPr algn="l">
                        <a:lnSpc>
                          <a:spcPct val="105000"/>
                        </a:lnSpc>
                        <a:spcBef>
                          <a:spcPts val="600"/>
                        </a:spcBef>
                        <a:spcAft>
                          <a:spcPts val="600"/>
                        </a:spcAft>
                      </a:pPr>
                      <a:r>
                        <a:rPr lang="en-GB" sz="3600">
                          <a:effectLst/>
                          <a:latin typeface="Neue Haas Grotesk"/>
                        </a:rPr>
                        <a:t>s_lemma_S_freq</a:t>
                      </a:r>
                      <a:endParaRPr lang="et-EE" sz="360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a:effectLst/>
                          <a:latin typeface="Neue Haas Grotesk"/>
                        </a:rPr>
                        <a:t>the frequency of an input word when it is at the beginning of a sentence and followed by a noun</a:t>
                      </a:r>
                      <a:endParaRPr lang="et-EE" sz="360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a:effectLst/>
                          <a:latin typeface="Neue Haas Grotesk"/>
                        </a:rPr>
                        <a:t>&lt;s&gt;[lemma = "lemma"] [tag = "S.* "]</a:t>
                      </a:r>
                      <a:endParaRPr lang="et-EE" sz="360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3478688467"/>
                  </a:ext>
                </a:extLst>
              </a:tr>
              <a:tr h="1474017">
                <a:tc>
                  <a:txBody>
                    <a:bodyPr/>
                    <a:lstStyle/>
                    <a:p>
                      <a:pPr algn="l">
                        <a:lnSpc>
                          <a:spcPct val="105000"/>
                        </a:lnSpc>
                        <a:spcBef>
                          <a:spcPts val="600"/>
                        </a:spcBef>
                        <a:spcAft>
                          <a:spcPts val="600"/>
                        </a:spcAft>
                      </a:pPr>
                      <a:r>
                        <a:rPr lang="en-GB" sz="3600">
                          <a:effectLst/>
                          <a:latin typeface="Neue Haas Grotesk"/>
                        </a:rPr>
                        <a:t>Dlist_lemma_freq</a:t>
                      </a:r>
                      <a:endParaRPr lang="et-EE" sz="360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dirty="0">
                          <a:effectLst/>
                          <a:latin typeface="Neue Haas Grotesk"/>
                        </a:rPr>
                        <a:t>the frequency of the input word if it is preceded by one of the pre</a:t>
                      </a:r>
                      <a:r>
                        <a:rPr lang="et-EE" sz="3600" dirty="0">
                          <a:effectLst/>
                          <a:latin typeface="Neue Haas Grotesk"/>
                        </a:rPr>
                        <a:t>-</a:t>
                      </a:r>
                      <a:r>
                        <a:rPr lang="en-GB" sz="3600" dirty="0">
                          <a:effectLst/>
                          <a:latin typeface="Neue Haas Grotesk"/>
                        </a:rPr>
                        <a:t>defined adverbs</a:t>
                      </a:r>
                      <a:endParaRPr lang="et-EE" sz="3600" dirty="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fi-FI" sz="3600">
                          <a:effectLst/>
                          <a:latin typeface="Neue Haas Grotesk"/>
                        </a:rPr>
                        <a:t>([lemma = "adv1"]|[lemma="adv2"] | …)[lemma="lemma"]</a:t>
                      </a:r>
                      <a:endParaRPr lang="et-EE" sz="360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2394676981"/>
                  </a:ext>
                </a:extLst>
              </a:tr>
              <a:tr h="2470958">
                <a:tc>
                  <a:txBody>
                    <a:bodyPr/>
                    <a:lstStyle/>
                    <a:p>
                      <a:pPr algn="l">
                        <a:lnSpc>
                          <a:spcPct val="105000"/>
                        </a:lnSpc>
                        <a:spcBef>
                          <a:spcPts val="600"/>
                        </a:spcBef>
                        <a:spcAft>
                          <a:spcPts val="600"/>
                        </a:spcAft>
                      </a:pPr>
                      <a:r>
                        <a:rPr lang="en-GB" sz="3600" dirty="0" err="1">
                          <a:effectLst/>
                          <a:latin typeface="Neue Haas Grotesk"/>
                        </a:rPr>
                        <a:t>be_DlistQ_lemma_freq</a:t>
                      </a:r>
                      <a:endParaRPr lang="et-EE" sz="3600" dirty="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a:effectLst/>
                          <a:latin typeface="Neue Haas Grotesk"/>
                        </a:rPr>
                        <a:t>the frequency of the input word which may be preceded by one of the predefined adverbs preceded by "be" given as the base form</a:t>
                      </a:r>
                      <a:endParaRPr lang="et-EE" sz="3600">
                        <a:effectLst/>
                        <a:latin typeface="Neue Haas Grotesk"/>
                        <a:ea typeface="SimSun" panose="02010600030101010101" pitchFamily="2" charset="-122"/>
                        <a:cs typeface="font1273"/>
                      </a:endParaRPr>
                    </a:p>
                  </a:txBody>
                  <a:tcPr marL="68580" marR="68580" marT="0" marB="0" anchor="ctr"/>
                </a:tc>
                <a:tc>
                  <a:txBody>
                    <a:bodyPr/>
                    <a:lstStyle/>
                    <a:p>
                      <a:pPr>
                        <a:lnSpc>
                          <a:spcPct val="105000"/>
                        </a:lnSpc>
                        <a:spcAft>
                          <a:spcPts val="800"/>
                        </a:spcAft>
                      </a:pPr>
                      <a:r>
                        <a:rPr lang="en-GB" sz="3600" dirty="0">
                          <a:effectLst/>
                          <a:latin typeface="Neue Haas Grotesk"/>
                        </a:rPr>
                        <a:t>[lemma = "be"] ([lemma="adv1"]|[lemma="adv2"] | …)?[lemma="lemma"]</a:t>
                      </a:r>
                      <a:endParaRPr lang="et-EE" sz="3600" dirty="0">
                        <a:effectLst/>
                        <a:latin typeface="Neue Haas Grotesk"/>
                        <a:ea typeface="SimSun" panose="02010600030101010101" pitchFamily="2" charset="-122"/>
                        <a:cs typeface="font1273"/>
                      </a:endParaRPr>
                    </a:p>
                  </a:txBody>
                  <a:tcPr marL="68580" marR="68580" marT="0" marB="0" anchor="ctr"/>
                </a:tc>
                <a:extLst>
                  <a:ext uri="{0D108BD9-81ED-4DB2-BD59-A6C34878D82A}">
                    <a16:rowId xmlns:a16="http://schemas.microsoft.com/office/drawing/2014/main" val="3463130707"/>
                  </a:ext>
                </a:extLst>
              </a:tr>
            </a:tbl>
          </a:graphicData>
        </a:graphic>
      </p:graphicFrame>
    </p:spTree>
    <p:extLst>
      <p:ext uri="{BB962C8B-B14F-4D97-AF65-F5344CB8AC3E}">
        <p14:creationId xmlns:p14="http://schemas.microsoft.com/office/powerpoint/2010/main" val="947750084"/>
      </p:ext>
    </p:extLst>
  </p:cSld>
  <p:clrMapOvr>
    <a:masterClrMapping/>
  </p:clrMapOvr>
  <mc:AlternateContent xmlns:mc="http://schemas.openxmlformats.org/markup-compatibility/2006" xmlns:p14="http://schemas.microsoft.com/office/powerpoint/2010/main">
    <mc:Choice Requires="p14">
      <p:transition spd="slow" p14:dur="2500">
        <p14:flip dir="r"/>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0E9CE"/>
        </a:solidFill>
        <a:effectLst/>
      </p:bgPr>
    </p:bg>
    <p:spTree>
      <p:nvGrpSpPr>
        <p:cNvPr id="1" name=""/>
        <p:cNvGrpSpPr/>
        <p:nvPr/>
      </p:nvGrpSpPr>
      <p:grpSpPr>
        <a:xfrm>
          <a:off x="0" y="0"/>
          <a:ext cx="0" cy="0"/>
          <a:chOff x="0" y="0"/>
          <a:chExt cx="0" cy="0"/>
        </a:xfrm>
      </p:grpSpPr>
      <p:sp>
        <p:nvSpPr>
          <p:cNvPr id="29" name="TextBox 5">
            <a:extLst>
              <a:ext uri="{FF2B5EF4-FFF2-40B4-BE49-F238E27FC236}">
                <a16:creationId xmlns:a16="http://schemas.microsoft.com/office/drawing/2014/main" id="{ADDE00F6-223C-EB96-8BED-B797F0ADDC6B}"/>
              </a:ext>
            </a:extLst>
          </p:cNvPr>
          <p:cNvSpPr txBox="1"/>
          <p:nvPr/>
        </p:nvSpPr>
        <p:spPr>
          <a:xfrm>
            <a:off x="1907239" y="642797"/>
            <a:ext cx="8773253" cy="564257"/>
          </a:xfrm>
          <a:prstGeom prst="rect">
            <a:avLst/>
          </a:prstGeom>
        </p:spPr>
        <p:txBody>
          <a:bodyPr lIns="0" tIns="0" rIns="0" bIns="0" rtlCol="0" anchor="t">
            <a:spAutoFit/>
          </a:bodyPr>
          <a:lstStyle/>
          <a:p>
            <a:pPr marL="0" marR="0" lvl="0" indent="0" algn="l" defTabSz="914400" rtl="0" eaLnBrk="1" fontAlgn="auto" latinLnBrk="0" hangingPunct="1">
              <a:lnSpc>
                <a:spcPts val="4446"/>
              </a:lnSpc>
              <a:spcBef>
                <a:spcPts val="0"/>
              </a:spcBef>
              <a:spcAft>
                <a:spcPts val="0"/>
              </a:spcAft>
              <a:buClrTx/>
              <a:buSzTx/>
              <a:buFontTx/>
              <a:buNone/>
              <a:tabLst/>
              <a:defRPr/>
            </a:pPr>
            <a:endParaRPr lang="en-US" sz="3800" b="0" i="0" u="none" strike="noStrike" kern="1200" cap="none" spc="0" normalizeH="0" baseline="0" noProof="0">
              <a:ln>
                <a:noFill/>
              </a:ln>
              <a:solidFill>
                <a:prstClr val="white"/>
              </a:solidFill>
              <a:effectLst/>
              <a:uLnTx/>
              <a:uFillTx/>
              <a:latin typeface="Roboto"/>
              <a:ea typeface="Roboto"/>
              <a:cs typeface="Open Sans"/>
            </a:endParaRPr>
          </a:p>
        </p:txBody>
      </p:sp>
      <p:sp>
        <p:nvSpPr>
          <p:cNvPr id="2" name="Title 1">
            <a:extLst>
              <a:ext uri="{FF2B5EF4-FFF2-40B4-BE49-F238E27FC236}">
                <a16:creationId xmlns:a16="http://schemas.microsoft.com/office/drawing/2014/main" id="{D750BB38-4DAD-42DE-C6B3-8C1027295C1B}"/>
              </a:ext>
            </a:extLst>
          </p:cNvPr>
          <p:cNvSpPr>
            <a:spLocks noGrp="1"/>
          </p:cNvSpPr>
          <p:nvPr>
            <p:ph type="title"/>
          </p:nvPr>
        </p:nvSpPr>
        <p:spPr>
          <a:xfrm>
            <a:off x="1171574" y="127244"/>
            <a:ext cx="16000857" cy="1802423"/>
          </a:xfrm>
        </p:spPr>
        <p:txBody>
          <a:bodyPr>
            <a:normAutofit/>
          </a:bodyPr>
          <a:lstStyle/>
          <a:p>
            <a:pPr algn="l"/>
            <a:r>
              <a:rPr lang="en-GB" sz="6000" b="1">
                <a:solidFill>
                  <a:srgbClr val="004A4A"/>
                </a:solidFill>
                <a:latin typeface="NeueHaasGroteskText Pro"/>
                <a:ea typeface="Calibri"/>
                <a:cs typeface="Calibri"/>
              </a:rPr>
              <a:t>The Estonian adjective</a:t>
            </a:r>
            <a:r>
              <a:rPr lang="et-EE" sz="6000" b="1">
                <a:solidFill>
                  <a:srgbClr val="004A4A"/>
                </a:solidFill>
                <a:latin typeface="NeueHaasGroteskText Pro"/>
                <a:ea typeface="Calibri"/>
                <a:cs typeface="Calibri"/>
              </a:rPr>
              <a:t>. </a:t>
            </a:r>
            <a:r>
              <a:rPr lang="et-EE" sz="6000" b="1" dirty="0">
                <a:solidFill>
                  <a:srgbClr val="004A4A"/>
                </a:solidFill>
                <a:latin typeface="NeueHaasGroteskText Pro"/>
                <a:ea typeface="Calibri"/>
                <a:cs typeface="Calibri"/>
              </a:rPr>
              <a:t>The patterns</a:t>
            </a:r>
            <a:endParaRPr lang="en-US" b="1" dirty="0">
              <a:solidFill>
                <a:srgbClr val="004A4A"/>
              </a:solidFill>
              <a:ea typeface="Calibri"/>
              <a:cs typeface="Calibri"/>
            </a:endParaRPr>
          </a:p>
        </p:txBody>
      </p:sp>
      <p:sp>
        <p:nvSpPr>
          <p:cNvPr id="3" name="Content Placeholder 2">
            <a:extLst>
              <a:ext uri="{FF2B5EF4-FFF2-40B4-BE49-F238E27FC236}">
                <a16:creationId xmlns:a16="http://schemas.microsoft.com/office/drawing/2014/main" id="{27CC54F4-8C60-F09F-0983-80DF4469EAD7}"/>
              </a:ext>
            </a:extLst>
          </p:cNvPr>
          <p:cNvSpPr>
            <a:spLocks noGrp="1"/>
          </p:cNvSpPr>
          <p:nvPr>
            <p:ph idx="1"/>
          </p:nvPr>
        </p:nvSpPr>
        <p:spPr>
          <a:xfrm>
            <a:off x="1171575" y="1940081"/>
            <a:ext cx="9067299" cy="8141592"/>
          </a:xfrm>
        </p:spPr>
        <p:txBody>
          <a:bodyPr vert="horz" lIns="91440" tIns="45720" rIns="91440" bIns="45720" rtlCol="0" anchor="t">
            <a:normAutofit/>
          </a:bodyPr>
          <a:lstStyle/>
          <a:p>
            <a:r>
              <a:rPr lang="en-GB" sz="4400">
                <a:solidFill>
                  <a:srgbClr val="004A4A"/>
                </a:solidFill>
                <a:latin typeface="NeueHaasGroteskText Pro"/>
                <a:cs typeface="Calibri"/>
              </a:rPr>
              <a:t>Attributive function</a:t>
            </a:r>
            <a:endParaRPr lang="en-US">
              <a:solidFill>
                <a:srgbClr val="004A4A"/>
              </a:solidFill>
              <a:cs typeface="Calibri"/>
            </a:endParaRPr>
          </a:p>
          <a:p>
            <a:pPr marL="0" indent="0">
              <a:buNone/>
            </a:pPr>
            <a:endParaRPr lang="en-GB" sz="3600" i="1">
              <a:solidFill>
                <a:srgbClr val="004A4A"/>
              </a:solidFill>
              <a:latin typeface="NeueHaasGroteskText Pro"/>
              <a:cs typeface="Calibri"/>
            </a:endParaRPr>
          </a:p>
          <a:p>
            <a:pPr marL="0" indent="0">
              <a:buNone/>
            </a:pPr>
            <a:endParaRPr lang="en-GB" sz="3600" i="1">
              <a:solidFill>
                <a:srgbClr val="004A4A"/>
              </a:solidFill>
              <a:latin typeface="NeueHaasGroteskText Pro"/>
              <a:cs typeface="Calibri"/>
            </a:endParaRPr>
          </a:p>
          <a:p>
            <a:pPr marL="0" indent="0">
              <a:buNone/>
            </a:pPr>
            <a:endParaRPr lang="en-GB" sz="3600" i="1">
              <a:solidFill>
                <a:srgbClr val="004A4A"/>
              </a:solidFill>
              <a:latin typeface="NeueHaasGroteskText Pro"/>
              <a:cs typeface="Calibri"/>
            </a:endParaRPr>
          </a:p>
          <a:p>
            <a:r>
              <a:rPr lang="en-GB" sz="4400">
                <a:solidFill>
                  <a:srgbClr val="004A4A"/>
                </a:solidFill>
                <a:latin typeface="NeueHaasGroteskText Pro"/>
                <a:cs typeface="Calibri"/>
              </a:rPr>
              <a:t>Predicative function</a:t>
            </a:r>
          </a:p>
          <a:p>
            <a:pPr marL="0" indent="0">
              <a:buNone/>
            </a:pPr>
            <a:endParaRPr lang="en-GB" sz="3600" i="1">
              <a:solidFill>
                <a:srgbClr val="004A4A"/>
              </a:solidFill>
              <a:latin typeface="NeueHaasGroteskText Pro"/>
              <a:cs typeface="Calibri"/>
            </a:endParaRPr>
          </a:p>
          <a:p>
            <a:pPr marL="0" indent="0">
              <a:buNone/>
            </a:pPr>
            <a:endParaRPr lang="en-GB" sz="3600" i="1">
              <a:solidFill>
                <a:srgbClr val="004A4A"/>
              </a:solidFill>
              <a:latin typeface="NeueHaasGroteskText Pro"/>
              <a:ea typeface="+mn-lt"/>
              <a:cs typeface="+mn-lt"/>
            </a:endParaRPr>
          </a:p>
          <a:p>
            <a:pPr marL="0" indent="0">
              <a:buNone/>
            </a:pPr>
            <a:endParaRPr lang="en-GB" sz="3600" i="1">
              <a:solidFill>
                <a:srgbClr val="004A4A"/>
              </a:solidFill>
              <a:latin typeface="NeueHaasGroteskText Pro"/>
              <a:ea typeface="+mn-lt"/>
              <a:cs typeface="+mn-lt"/>
            </a:endParaRPr>
          </a:p>
          <a:p>
            <a:pPr>
              <a:buFont typeface="Arial"/>
              <a:buChar char="•"/>
            </a:pPr>
            <a:r>
              <a:rPr lang="en-GB" sz="4400">
                <a:solidFill>
                  <a:srgbClr val="004A4A"/>
                </a:solidFill>
                <a:ea typeface="+mn-lt"/>
                <a:cs typeface="+mn-lt"/>
              </a:rPr>
              <a:t>Positive : comparative : superlative  </a:t>
            </a:r>
            <a:endParaRPr lang="en-US" sz="4400">
              <a:solidFill>
                <a:srgbClr val="004A4A"/>
              </a:solidFill>
              <a:ea typeface="+mn-lt"/>
              <a:cs typeface="+mn-lt"/>
            </a:endParaRPr>
          </a:p>
          <a:p>
            <a:pPr marL="0" indent="0">
              <a:buNone/>
            </a:pPr>
            <a:endParaRPr lang="en-GB" sz="3600" i="1">
              <a:solidFill>
                <a:srgbClr val="EDD2CF"/>
              </a:solidFill>
              <a:ea typeface="Calibri"/>
              <a:cs typeface="Calibri"/>
            </a:endParaRPr>
          </a:p>
        </p:txBody>
      </p:sp>
      <p:sp>
        <p:nvSpPr>
          <p:cNvPr id="4" name="TextBox 3">
            <a:extLst>
              <a:ext uri="{FF2B5EF4-FFF2-40B4-BE49-F238E27FC236}">
                <a16:creationId xmlns:a16="http://schemas.microsoft.com/office/drawing/2014/main" id="{8D94DA8F-6A27-FC23-8728-283577142544}"/>
              </a:ext>
            </a:extLst>
          </p:cNvPr>
          <p:cNvSpPr txBox="1"/>
          <p:nvPr/>
        </p:nvSpPr>
        <p:spPr>
          <a:xfrm>
            <a:off x="9744240" y="2445220"/>
            <a:ext cx="4648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t-EE" sz="3600" dirty="0">
                <a:solidFill>
                  <a:srgbClr val="D8670A"/>
                </a:solidFill>
                <a:latin typeface="NeueHaasGroteskText Pro"/>
                <a:ea typeface="Calibri"/>
                <a:cs typeface="Times New Roman"/>
              </a:rPr>
              <a:t>precedes the noun</a:t>
            </a:r>
            <a:endParaRPr lang="en-GB" sz="3600" dirty="0">
              <a:solidFill>
                <a:srgbClr val="D8670A"/>
              </a:solidFill>
              <a:latin typeface="NeueHaasGroteskText Pro"/>
              <a:ea typeface="Calibri"/>
              <a:cs typeface="Calibri"/>
            </a:endParaRPr>
          </a:p>
        </p:txBody>
      </p:sp>
      <p:sp>
        <p:nvSpPr>
          <p:cNvPr id="7" name="Oval 6">
            <a:extLst>
              <a:ext uri="{FF2B5EF4-FFF2-40B4-BE49-F238E27FC236}">
                <a16:creationId xmlns:a16="http://schemas.microsoft.com/office/drawing/2014/main" id="{E9B0D9FA-916F-0CED-CB8C-09BE0BA73E97}"/>
              </a:ext>
            </a:extLst>
          </p:cNvPr>
          <p:cNvSpPr/>
          <p:nvPr/>
        </p:nvSpPr>
        <p:spPr>
          <a:xfrm>
            <a:off x="1606551" y="2705106"/>
            <a:ext cx="2967869" cy="747958"/>
          </a:xfrm>
          <a:prstGeom prst="ellipse">
            <a:avLst/>
          </a:prstGeom>
          <a:noFill/>
          <a:ln w="57150">
            <a:solidFill>
              <a:schemeClr val="accent6">
                <a:lumMod val="75000"/>
              </a:schemeClr>
            </a:solidFill>
            <a:prstDash val="sysDo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cs typeface="Calibri"/>
            </a:endParaRPr>
          </a:p>
        </p:txBody>
      </p:sp>
      <p:sp>
        <p:nvSpPr>
          <p:cNvPr id="8" name="Arc 7">
            <a:extLst>
              <a:ext uri="{FF2B5EF4-FFF2-40B4-BE49-F238E27FC236}">
                <a16:creationId xmlns:a16="http://schemas.microsoft.com/office/drawing/2014/main" id="{683AE08B-C720-5D87-9D60-6FA896C8B92F}"/>
              </a:ext>
            </a:extLst>
          </p:cNvPr>
          <p:cNvSpPr/>
          <p:nvPr/>
        </p:nvSpPr>
        <p:spPr>
          <a:xfrm rot="-420000">
            <a:off x="-1910417" y="2880000"/>
            <a:ext cx="12949258" cy="884464"/>
          </a:xfrm>
          <a:prstGeom prst="arc">
            <a:avLst/>
          </a:prstGeom>
          <a:ln w="5715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E3B5FA5-0DAE-846C-2BA5-E18FAC4BA222}"/>
              </a:ext>
            </a:extLst>
          </p:cNvPr>
          <p:cNvSpPr txBox="1"/>
          <p:nvPr/>
        </p:nvSpPr>
        <p:spPr>
          <a:xfrm>
            <a:off x="2032660" y="2726623"/>
            <a:ext cx="5693473" cy="1975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GB" sz="3600" i="1" err="1">
                <a:solidFill>
                  <a:srgbClr val="004A4A"/>
                </a:solidFill>
                <a:ea typeface="+mn-lt"/>
                <a:cs typeface="+mn-lt"/>
              </a:rPr>
              <a:t>paksu</a:t>
            </a:r>
            <a:r>
              <a:rPr lang="en-GB" sz="3600" i="1">
                <a:solidFill>
                  <a:srgbClr val="004A4A"/>
                </a:solidFill>
                <a:ea typeface="+mn-lt"/>
                <a:cs typeface="+mn-lt"/>
              </a:rPr>
              <a:t>-</a:t>
            </a:r>
            <a:r>
              <a:rPr lang="en-GB" sz="3600" i="1">
                <a:solidFill>
                  <a:schemeClr val="accent2">
                    <a:lumMod val="75000"/>
                  </a:schemeClr>
                </a:solidFill>
                <a:ea typeface="+mn-lt"/>
                <a:cs typeface="+mn-lt"/>
              </a:rPr>
              <a:t>de</a:t>
            </a:r>
            <a:r>
              <a:rPr lang="en-GB" sz="3600" i="1">
                <a:solidFill>
                  <a:srgbClr val="004A4A"/>
                </a:solidFill>
                <a:ea typeface="+mn-lt"/>
                <a:cs typeface="+mn-lt"/>
              </a:rPr>
              <a:t>-</a:t>
            </a:r>
            <a:r>
              <a:rPr lang="en-GB" sz="3600" i="1">
                <a:solidFill>
                  <a:schemeClr val="accent2">
                    <a:lumMod val="75000"/>
                  </a:schemeClr>
                </a:solidFill>
                <a:ea typeface="+mn-lt"/>
                <a:cs typeface="+mn-lt"/>
              </a:rPr>
              <a:t>s</a:t>
            </a:r>
            <a:r>
              <a:rPr lang="en-GB" sz="3600" i="1">
                <a:solidFill>
                  <a:srgbClr val="004A4A"/>
                </a:solidFill>
                <a:ea typeface="+mn-lt"/>
                <a:cs typeface="+mn-lt"/>
              </a:rPr>
              <a:t>        </a:t>
            </a:r>
            <a:r>
              <a:rPr lang="en-GB" sz="3600" i="1" err="1">
                <a:solidFill>
                  <a:srgbClr val="004A4A"/>
                </a:solidFill>
                <a:ea typeface="+mn-lt"/>
                <a:cs typeface="+mn-lt"/>
              </a:rPr>
              <a:t>metsa</a:t>
            </a:r>
            <a:r>
              <a:rPr lang="en-GB" sz="3600" i="1">
                <a:solidFill>
                  <a:srgbClr val="004A4A"/>
                </a:solidFill>
                <a:ea typeface="+mn-lt"/>
                <a:cs typeface="+mn-lt"/>
              </a:rPr>
              <a:t>-</a:t>
            </a:r>
            <a:r>
              <a:rPr lang="en-GB" sz="3600" i="1">
                <a:solidFill>
                  <a:schemeClr val="accent2">
                    <a:lumMod val="75000"/>
                  </a:schemeClr>
                </a:solidFill>
                <a:ea typeface="+mn-lt"/>
                <a:cs typeface="+mn-lt"/>
              </a:rPr>
              <a:t>de</a:t>
            </a:r>
            <a:r>
              <a:rPr lang="en-GB" sz="3600" i="1">
                <a:solidFill>
                  <a:srgbClr val="004A4A"/>
                </a:solidFill>
                <a:ea typeface="+mn-lt"/>
                <a:cs typeface="+mn-lt"/>
              </a:rPr>
              <a:t>-</a:t>
            </a:r>
            <a:r>
              <a:rPr lang="en-GB" sz="3600" i="1">
                <a:solidFill>
                  <a:schemeClr val="accent2">
                    <a:lumMod val="75000"/>
                  </a:schemeClr>
                </a:solidFill>
                <a:ea typeface="+mn-lt"/>
                <a:cs typeface="+mn-lt"/>
              </a:rPr>
              <a:t>s</a:t>
            </a:r>
            <a:endParaRPr lang="en-GB" sz="3600">
              <a:solidFill>
                <a:schemeClr val="accent2">
                  <a:lumMod val="75000"/>
                </a:schemeClr>
              </a:solidFill>
              <a:ea typeface="+mn-lt"/>
              <a:cs typeface="+mn-lt"/>
            </a:endParaRPr>
          </a:p>
          <a:p>
            <a:pPr>
              <a:spcBef>
                <a:spcPct val="20000"/>
              </a:spcBef>
            </a:pPr>
            <a:r>
              <a:rPr lang="en-GB" sz="3600">
                <a:solidFill>
                  <a:srgbClr val="004A4A"/>
                </a:solidFill>
                <a:ea typeface="+mn-lt"/>
                <a:cs typeface="+mn-lt"/>
              </a:rPr>
              <a:t>thick-</a:t>
            </a:r>
            <a:r>
              <a:rPr lang="en-GB" sz="3600">
                <a:solidFill>
                  <a:schemeClr val="accent2">
                    <a:lumMod val="75000"/>
                  </a:schemeClr>
                </a:solidFill>
                <a:ea typeface="+mn-lt"/>
                <a:cs typeface="+mn-lt"/>
              </a:rPr>
              <a:t>PL</a:t>
            </a:r>
            <a:r>
              <a:rPr lang="en-GB" sz="3600">
                <a:solidFill>
                  <a:srgbClr val="004A4A"/>
                </a:solidFill>
                <a:ea typeface="+mn-lt"/>
                <a:cs typeface="+mn-lt"/>
              </a:rPr>
              <a:t>-</a:t>
            </a:r>
            <a:r>
              <a:rPr lang="en-GB" sz="3600">
                <a:solidFill>
                  <a:schemeClr val="accent2">
                    <a:lumMod val="75000"/>
                  </a:schemeClr>
                </a:solidFill>
                <a:ea typeface="+mn-lt"/>
                <a:cs typeface="+mn-lt"/>
              </a:rPr>
              <a:t>INE</a:t>
            </a:r>
            <a:r>
              <a:rPr lang="en-GB" sz="3600">
                <a:solidFill>
                  <a:srgbClr val="004A4A"/>
                </a:solidFill>
                <a:ea typeface="+mn-lt"/>
                <a:cs typeface="+mn-lt"/>
              </a:rPr>
              <a:t>      forest-</a:t>
            </a:r>
            <a:r>
              <a:rPr lang="en-GB" sz="3600">
                <a:solidFill>
                  <a:schemeClr val="accent2">
                    <a:lumMod val="75000"/>
                  </a:schemeClr>
                </a:solidFill>
                <a:ea typeface="+mn-lt"/>
                <a:cs typeface="+mn-lt"/>
              </a:rPr>
              <a:t>PL</a:t>
            </a:r>
            <a:r>
              <a:rPr lang="en-GB" sz="3600">
                <a:solidFill>
                  <a:srgbClr val="004A4A"/>
                </a:solidFill>
                <a:ea typeface="+mn-lt"/>
                <a:cs typeface="+mn-lt"/>
              </a:rPr>
              <a:t>-</a:t>
            </a:r>
            <a:r>
              <a:rPr lang="en-GB" sz="3600">
                <a:solidFill>
                  <a:schemeClr val="accent2">
                    <a:lumMod val="75000"/>
                  </a:schemeClr>
                </a:solidFill>
                <a:ea typeface="+mn-lt"/>
                <a:cs typeface="+mn-lt"/>
              </a:rPr>
              <a:t>INE</a:t>
            </a:r>
          </a:p>
          <a:p>
            <a:pPr>
              <a:spcBef>
                <a:spcPct val="20000"/>
              </a:spcBef>
            </a:pPr>
            <a:r>
              <a:rPr lang="en-GB" sz="3600">
                <a:solidFill>
                  <a:srgbClr val="004A4A"/>
                </a:solidFill>
                <a:ea typeface="+mn-lt"/>
                <a:cs typeface="+mn-lt"/>
              </a:rPr>
              <a:t>'in thick forests' </a:t>
            </a:r>
          </a:p>
        </p:txBody>
      </p:sp>
      <p:sp>
        <p:nvSpPr>
          <p:cNvPr id="12" name="TextBox 11">
            <a:extLst>
              <a:ext uri="{FF2B5EF4-FFF2-40B4-BE49-F238E27FC236}">
                <a16:creationId xmlns:a16="http://schemas.microsoft.com/office/drawing/2014/main" id="{E79F12C1-E41E-37B9-56A2-F88A1D97F4EF}"/>
              </a:ext>
            </a:extLst>
          </p:cNvPr>
          <p:cNvSpPr txBox="1"/>
          <p:nvPr/>
        </p:nvSpPr>
        <p:spPr>
          <a:xfrm>
            <a:off x="2035381" y="5477988"/>
            <a:ext cx="5652651" cy="19759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GB" sz="3600" i="1">
                <a:solidFill>
                  <a:srgbClr val="004A4A"/>
                </a:solidFill>
                <a:ea typeface="+mn-lt"/>
                <a:cs typeface="+mn-lt"/>
              </a:rPr>
              <a:t>Mets   on            </a:t>
            </a:r>
            <a:r>
              <a:rPr lang="en-GB" sz="3600" i="1" dirty="0" err="1">
                <a:solidFill>
                  <a:srgbClr val="190F33"/>
                </a:solidFill>
                <a:ea typeface="+mn-lt"/>
                <a:cs typeface="+mn-lt"/>
              </a:rPr>
              <a:t>väga</a:t>
            </a:r>
            <a:r>
              <a:rPr lang="en-GB" sz="3600" i="1">
                <a:solidFill>
                  <a:schemeClr val="accent2">
                    <a:lumMod val="75000"/>
                  </a:schemeClr>
                </a:solidFill>
                <a:ea typeface="+mn-lt"/>
                <a:cs typeface="+mn-lt"/>
              </a:rPr>
              <a:t>   </a:t>
            </a:r>
            <a:r>
              <a:rPr lang="en-GB" sz="3600" i="1" err="1">
                <a:solidFill>
                  <a:schemeClr val="accent2">
                    <a:lumMod val="75000"/>
                  </a:schemeClr>
                </a:solidFill>
                <a:ea typeface="+mn-lt"/>
                <a:cs typeface="+mn-lt"/>
              </a:rPr>
              <a:t>paks</a:t>
            </a:r>
            <a:endParaRPr lang="en-GB" sz="3600">
              <a:solidFill>
                <a:schemeClr val="accent2">
                  <a:lumMod val="75000"/>
                </a:schemeClr>
              </a:solidFill>
              <a:ea typeface="+mn-lt"/>
              <a:cs typeface="+mn-lt"/>
            </a:endParaRPr>
          </a:p>
          <a:p>
            <a:pPr>
              <a:spcBef>
                <a:spcPct val="20000"/>
              </a:spcBef>
            </a:pPr>
            <a:r>
              <a:rPr lang="en-GB" sz="3600">
                <a:solidFill>
                  <a:srgbClr val="004A4A"/>
                </a:solidFill>
                <a:ea typeface="+mn-lt"/>
                <a:cs typeface="+mn-lt"/>
              </a:rPr>
              <a:t>forest  be-3SG   </a:t>
            </a:r>
            <a:r>
              <a:rPr lang="en-GB" sz="3600" dirty="0">
                <a:solidFill>
                  <a:srgbClr val="190F33"/>
                </a:solidFill>
                <a:ea typeface="+mn-lt"/>
                <a:cs typeface="+mn-lt"/>
              </a:rPr>
              <a:t>very</a:t>
            </a:r>
            <a:r>
              <a:rPr lang="en-GB" sz="3600">
                <a:solidFill>
                  <a:schemeClr val="accent2">
                    <a:lumMod val="75000"/>
                  </a:schemeClr>
                </a:solidFill>
                <a:ea typeface="+mn-lt"/>
                <a:cs typeface="+mn-lt"/>
              </a:rPr>
              <a:t>    thick</a:t>
            </a:r>
            <a:endParaRPr lang="en-US" sz="3600">
              <a:solidFill>
                <a:schemeClr val="accent2">
                  <a:lumMod val="75000"/>
                </a:schemeClr>
              </a:solidFill>
              <a:ea typeface="+mn-lt"/>
              <a:cs typeface="+mn-lt"/>
            </a:endParaRPr>
          </a:p>
          <a:p>
            <a:pPr>
              <a:spcBef>
                <a:spcPct val="20000"/>
              </a:spcBef>
            </a:pPr>
            <a:r>
              <a:rPr lang="en-GB" sz="3600">
                <a:solidFill>
                  <a:srgbClr val="004A4A"/>
                </a:solidFill>
                <a:ea typeface="+mn-lt"/>
                <a:cs typeface="+mn-lt"/>
              </a:rPr>
              <a:t>'the forest is very thick'</a:t>
            </a:r>
          </a:p>
        </p:txBody>
      </p:sp>
      <p:sp>
        <p:nvSpPr>
          <p:cNvPr id="15" name="TextBox 14">
            <a:extLst>
              <a:ext uri="{FF2B5EF4-FFF2-40B4-BE49-F238E27FC236}">
                <a16:creationId xmlns:a16="http://schemas.microsoft.com/office/drawing/2014/main" id="{AAC18601-7997-09B4-1468-FB5D2AF23A46}"/>
              </a:ext>
            </a:extLst>
          </p:cNvPr>
          <p:cNvSpPr txBox="1"/>
          <p:nvPr/>
        </p:nvSpPr>
        <p:spPr>
          <a:xfrm>
            <a:off x="2038103" y="8297388"/>
            <a:ext cx="5394116" cy="13111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GB" sz="3600" i="1" err="1">
                <a:solidFill>
                  <a:srgbClr val="004A4A"/>
                </a:solidFill>
                <a:ea typeface="+mn-lt"/>
                <a:cs typeface="+mn-lt"/>
              </a:rPr>
              <a:t>paks</a:t>
            </a:r>
            <a:r>
              <a:rPr lang="en-GB" sz="3600" i="1">
                <a:solidFill>
                  <a:srgbClr val="004A4A"/>
                </a:solidFill>
                <a:ea typeface="+mn-lt"/>
                <a:cs typeface="+mn-lt"/>
              </a:rPr>
              <a:t> : </a:t>
            </a:r>
            <a:r>
              <a:rPr lang="en-GB" sz="3600" i="1" err="1">
                <a:solidFill>
                  <a:srgbClr val="004A4A"/>
                </a:solidFill>
                <a:ea typeface="+mn-lt"/>
                <a:cs typeface="+mn-lt"/>
              </a:rPr>
              <a:t>pakse</a:t>
            </a:r>
            <a:r>
              <a:rPr lang="en-GB" sz="3600" i="1" err="1">
                <a:solidFill>
                  <a:schemeClr val="accent2">
                    <a:lumMod val="75000"/>
                  </a:schemeClr>
                </a:solidFill>
                <a:ea typeface="+mn-lt"/>
                <a:cs typeface="+mn-lt"/>
              </a:rPr>
              <a:t>m</a:t>
            </a:r>
            <a:r>
              <a:rPr lang="en-GB" sz="3600" i="1">
                <a:solidFill>
                  <a:srgbClr val="004A4A"/>
                </a:solidFill>
                <a:ea typeface="+mn-lt"/>
                <a:cs typeface="+mn-lt"/>
              </a:rPr>
              <a:t> : </a:t>
            </a:r>
            <a:r>
              <a:rPr lang="en-GB" sz="3600" i="1" err="1">
                <a:solidFill>
                  <a:srgbClr val="004A4A"/>
                </a:solidFill>
                <a:ea typeface="+mn-lt"/>
                <a:cs typeface="+mn-lt"/>
              </a:rPr>
              <a:t>paks</a:t>
            </a:r>
            <a:r>
              <a:rPr lang="en-GB" sz="3600" i="1" err="1">
                <a:solidFill>
                  <a:schemeClr val="accent2">
                    <a:lumMod val="75000"/>
                  </a:schemeClr>
                </a:solidFill>
                <a:ea typeface="+mn-lt"/>
                <a:cs typeface="+mn-lt"/>
              </a:rPr>
              <a:t>im</a:t>
            </a:r>
            <a:endParaRPr lang="en-GB" sz="3600" err="1">
              <a:solidFill>
                <a:schemeClr val="accent2">
                  <a:lumMod val="75000"/>
                </a:schemeClr>
              </a:solidFill>
              <a:ea typeface="+mn-lt"/>
              <a:cs typeface="+mn-lt"/>
            </a:endParaRPr>
          </a:p>
          <a:p>
            <a:pPr>
              <a:spcBef>
                <a:spcPct val="20000"/>
              </a:spcBef>
            </a:pPr>
            <a:r>
              <a:rPr lang="en-GB" sz="3600" i="1">
                <a:solidFill>
                  <a:srgbClr val="004A4A"/>
                </a:solidFill>
                <a:ea typeface="+mn-lt"/>
                <a:cs typeface="+mn-lt"/>
              </a:rPr>
              <a:t>thick : thick</a:t>
            </a:r>
            <a:r>
              <a:rPr lang="en-GB" sz="3600" i="1">
                <a:solidFill>
                  <a:schemeClr val="accent2">
                    <a:lumMod val="75000"/>
                  </a:schemeClr>
                </a:solidFill>
                <a:ea typeface="+mn-lt"/>
                <a:cs typeface="+mn-lt"/>
              </a:rPr>
              <a:t>er</a:t>
            </a:r>
            <a:r>
              <a:rPr lang="en-GB" sz="3600" i="1">
                <a:solidFill>
                  <a:srgbClr val="004A4A"/>
                </a:solidFill>
                <a:ea typeface="+mn-lt"/>
                <a:cs typeface="+mn-lt"/>
              </a:rPr>
              <a:t> : thick</a:t>
            </a:r>
            <a:r>
              <a:rPr lang="en-GB" sz="3600" i="1">
                <a:solidFill>
                  <a:schemeClr val="accent2">
                    <a:lumMod val="75000"/>
                  </a:schemeClr>
                </a:solidFill>
                <a:ea typeface="+mn-lt"/>
                <a:cs typeface="+mn-lt"/>
              </a:rPr>
              <a:t>est</a:t>
            </a:r>
            <a:endParaRPr lang="en-GB">
              <a:solidFill>
                <a:schemeClr val="accent2">
                  <a:lumMod val="75000"/>
                </a:schemeClr>
              </a:solidFill>
              <a:cs typeface="Calibri"/>
            </a:endParaRPr>
          </a:p>
        </p:txBody>
      </p:sp>
    </p:spTree>
    <p:extLst>
      <p:ext uri="{BB962C8B-B14F-4D97-AF65-F5344CB8AC3E}">
        <p14:creationId xmlns:p14="http://schemas.microsoft.com/office/powerpoint/2010/main" val="312213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10" grpId="0"/>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0F33"/>
        </a:solidFill>
        <a:effectLst/>
      </p:bgPr>
    </p:bg>
    <p:spTree>
      <p:nvGrpSpPr>
        <p:cNvPr id="1" name=""/>
        <p:cNvGrpSpPr/>
        <p:nvPr/>
      </p:nvGrpSpPr>
      <p:grpSpPr>
        <a:xfrm>
          <a:off x="0" y="0"/>
          <a:ext cx="0" cy="0"/>
          <a:chOff x="0" y="0"/>
          <a:chExt cx="0" cy="0"/>
        </a:xfrm>
      </p:grpSpPr>
      <p:sp>
        <p:nvSpPr>
          <p:cNvPr id="29" name="TextBox 5">
            <a:extLst>
              <a:ext uri="{FF2B5EF4-FFF2-40B4-BE49-F238E27FC236}">
                <a16:creationId xmlns:a16="http://schemas.microsoft.com/office/drawing/2014/main" id="{ADDE00F6-223C-EB96-8BED-B797F0ADDC6B}"/>
              </a:ext>
            </a:extLst>
          </p:cNvPr>
          <p:cNvSpPr txBox="1"/>
          <p:nvPr/>
        </p:nvSpPr>
        <p:spPr>
          <a:xfrm>
            <a:off x="1907239" y="642797"/>
            <a:ext cx="8773253" cy="564257"/>
          </a:xfrm>
          <a:prstGeom prst="rect">
            <a:avLst/>
          </a:prstGeom>
        </p:spPr>
        <p:txBody>
          <a:bodyPr lIns="0" tIns="0" rIns="0" bIns="0" rtlCol="0" anchor="t">
            <a:spAutoFit/>
          </a:bodyPr>
          <a:lstStyle/>
          <a:p>
            <a:pPr marL="0" marR="0" lvl="0" indent="0" algn="l" defTabSz="914400" rtl="0" eaLnBrk="1" fontAlgn="auto" latinLnBrk="0" hangingPunct="1">
              <a:lnSpc>
                <a:spcPts val="4446"/>
              </a:lnSpc>
              <a:spcBef>
                <a:spcPts val="0"/>
              </a:spcBef>
              <a:spcAft>
                <a:spcPts val="0"/>
              </a:spcAft>
              <a:buClrTx/>
              <a:buSzTx/>
              <a:buFontTx/>
              <a:buNone/>
              <a:tabLst/>
              <a:defRPr/>
            </a:pPr>
            <a:endParaRPr lang="en-US" sz="3800" b="0" i="0" u="none" strike="noStrike" kern="1200" cap="none" spc="0" normalizeH="0" baseline="0" noProof="0">
              <a:ln>
                <a:noFill/>
              </a:ln>
              <a:solidFill>
                <a:prstClr val="white"/>
              </a:solidFill>
              <a:effectLst/>
              <a:uLnTx/>
              <a:uFillTx/>
              <a:latin typeface="Roboto"/>
              <a:ea typeface="Roboto"/>
              <a:cs typeface="Open Sans"/>
            </a:endParaRPr>
          </a:p>
        </p:txBody>
      </p:sp>
      <p:sp>
        <p:nvSpPr>
          <p:cNvPr id="2" name="Title 1">
            <a:extLst>
              <a:ext uri="{FF2B5EF4-FFF2-40B4-BE49-F238E27FC236}">
                <a16:creationId xmlns:a16="http://schemas.microsoft.com/office/drawing/2014/main" id="{D750BB38-4DAD-42DE-C6B3-8C1027295C1B}"/>
              </a:ext>
            </a:extLst>
          </p:cNvPr>
          <p:cNvSpPr>
            <a:spLocks noGrp="1"/>
          </p:cNvSpPr>
          <p:nvPr>
            <p:ph type="title"/>
          </p:nvPr>
        </p:nvSpPr>
        <p:spPr>
          <a:xfrm>
            <a:off x="941683" y="685222"/>
            <a:ext cx="15108124" cy="1611806"/>
          </a:xfrm>
        </p:spPr>
        <p:txBody>
          <a:bodyPr>
            <a:normAutofit/>
          </a:bodyPr>
          <a:lstStyle/>
          <a:p>
            <a:pPr algn="l"/>
            <a:r>
              <a:rPr lang="et-EE" sz="6000" b="1">
                <a:solidFill>
                  <a:schemeClr val="bg1"/>
                </a:solidFill>
                <a:latin typeface="NeueHaasGroteskDisp Pro"/>
              </a:rPr>
              <a:t>The essence of the lexicographic problem</a:t>
            </a:r>
            <a:endParaRPr lang="en-GB" sz="6000" b="1">
              <a:solidFill>
                <a:schemeClr val="bg1"/>
              </a:solidFill>
              <a:latin typeface="NeueHaasGroteskDisp Pro"/>
            </a:endParaRPr>
          </a:p>
        </p:txBody>
      </p:sp>
      <p:sp>
        <p:nvSpPr>
          <p:cNvPr id="3" name="Content Placeholder 2">
            <a:extLst>
              <a:ext uri="{FF2B5EF4-FFF2-40B4-BE49-F238E27FC236}">
                <a16:creationId xmlns:a16="http://schemas.microsoft.com/office/drawing/2014/main" id="{27CC54F4-8C60-F09F-0983-80DF4469EAD7}"/>
              </a:ext>
            </a:extLst>
          </p:cNvPr>
          <p:cNvSpPr>
            <a:spLocks noGrp="1"/>
          </p:cNvSpPr>
          <p:nvPr>
            <p:ph idx="1"/>
          </p:nvPr>
        </p:nvSpPr>
        <p:spPr>
          <a:xfrm>
            <a:off x="806824" y="2339453"/>
            <a:ext cx="17086729" cy="7304749"/>
          </a:xfrm>
        </p:spPr>
        <p:txBody>
          <a:bodyPr vert="horz" lIns="91440" tIns="45720" rIns="91440" bIns="45720" rtlCol="0" anchor="t">
            <a:normAutofit/>
          </a:bodyPr>
          <a:lstStyle/>
          <a:p>
            <a:pPr>
              <a:spcAft>
                <a:spcPts val="600"/>
              </a:spcAft>
            </a:pPr>
            <a:r>
              <a:rPr lang="et-EE" sz="4400" dirty="0">
                <a:solidFill>
                  <a:schemeClr val="bg1"/>
                </a:solidFill>
                <a:latin typeface="Neue Haas Grotesk Text Pro" panose="020B0504020202020204" pitchFamily="34" charset="0"/>
              </a:rPr>
              <a:t>PoS tagging of underspecified lexical entries</a:t>
            </a:r>
            <a:r>
              <a:rPr lang="en-GB" sz="4400" dirty="0">
                <a:solidFill>
                  <a:schemeClr val="bg1"/>
                </a:solidFill>
                <a:latin typeface="Neue Haas Grotesk Text Pro" panose="020B0504020202020204" pitchFamily="34" charset="0"/>
              </a:rPr>
              <a:t> in the</a:t>
            </a:r>
            <a:r>
              <a:rPr lang="et-EE" sz="4400" dirty="0">
                <a:solidFill>
                  <a:schemeClr val="bg1"/>
                </a:solidFill>
                <a:latin typeface="Neue Haas Grotesk Text Pro" panose="020B0504020202020204" pitchFamily="34" charset="0"/>
              </a:rPr>
              <a:t> Estonian lexicographic database </a:t>
            </a:r>
            <a:r>
              <a:rPr lang="et-EE" sz="4400" b="1" dirty="0">
                <a:solidFill>
                  <a:schemeClr val="accent5">
                    <a:lumMod val="20000"/>
                    <a:lumOff val="80000"/>
                  </a:schemeClr>
                </a:solidFill>
                <a:latin typeface="Neue Haas Grotesk Text Pro" panose="020B0504020202020204" pitchFamily="34" charset="0"/>
              </a:rPr>
              <a:t>Ekilex</a:t>
            </a:r>
            <a:r>
              <a:rPr lang="et-EE" sz="4400" dirty="0">
                <a:solidFill>
                  <a:srgbClr val="FFC000"/>
                </a:solidFill>
                <a:latin typeface="Neue Haas Grotesk Text Pro" panose="020B0504020202020204" pitchFamily="34" charset="0"/>
              </a:rPr>
              <a:t> </a:t>
            </a:r>
            <a:r>
              <a:rPr lang="et-EE" sz="4400" dirty="0">
                <a:solidFill>
                  <a:schemeClr val="bg1">
                    <a:lumMod val="95000"/>
                  </a:schemeClr>
                </a:solidFill>
                <a:latin typeface="Neue Haas Grotesk Text Pro" panose="020B0504020202020204" pitchFamily="34" charset="0"/>
              </a:rPr>
              <a:t>(DWS), root of the </a:t>
            </a:r>
            <a:r>
              <a:rPr lang="en-GB" sz="4400" b="1" dirty="0">
                <a:solidFill>
                  <a:schemeClr val="accent5">
                    <a:lumMod val="20000"/>
                    <a:lumOff val="80000"/>
                  </a:schemeClr>
                </a:solidFill>
                <a:latin typeface="Neue Haas Grotesk Text Pro" panose="020B0504020202020204" pitchFamily="34" charset="0"/>
              </a:rPr>
              <a:t>EKI</a:t>
            </a:r>
            <a:r>
              <a:rPr lang="et-EE" sz="4400" b="1" dirty="0">
                <a:solidFill>
                  <a:schemeClr val="accent5">
                    <a:lumMod val="20000"/>
                    <a:lumOff val="80000"/>
                  </a:schemeClr>
                </a:solidFill>
                <a:latin typeface="Neue Haas Grotesk Text Pro" panose="020B0504020202020204" pitchFamily="34" charset="0"/>
              </a:rPr>
              <a:t> combined Dictionary</a:t>
            </a:r>
            <a:endParaRPr lang="et-EE" sz="4400" b="1" i="1" dirty="0">
              <a:solidFill>
                <a:schemeClr val="accent5">
                  <a:lumMod val="20000"/>
                  <a:lumOff val="80000"/>
                </a:schemeClr>
              </a:solidFill>
              <a:latin typeface="Neue Haas Grotesk Text Pro" panose="020B0504020202020204" pitchFamily="34" charset="0"/>
              <a:ea typeface="+mn-lt"/>
              <a:cs typeface="+mn-lt"/>
            </a:endParaRPr>
          </a:p>
          <a:p>
            <a:pPr>
              <a:spcAft>
                <a:spcPts val="600"/>
              </a:spcAft>
            </a:pPr>
            <a:r>
              <a:rPr lang="et-EE" sz="4400" dirty="0">
                <a:solidFill>
                  <a:schemeClr val="bg1"/>
                </a:solidFill>
                <a:latin typeface="Neue Haas Grotesk Text Pro" panose="020B0504020202020204" pitchFamily="34" charset="0"/>
              </a:rPr>
              <a:t>Candidates for headwords:</a:t>
            </a:r>
          </a:p>
          <a:p>
            <a:pPr marL="914400" lvl="2" indent="0">
              <a:buNone/>
            </a:pPr>
            <a:r>
              <a:rPr lang="en-GB" sz="4000" dirty="0">
                <a:solidFill>
                  <a:schemeClr val="bg1"/>
                </a:solidFill>
                <a:latin typeface="Neue Haas Grotesk Text Pro" panose="020B0504020202020204" pitchFamily="34" charset="0"/>
                <a:cs typeface="Calibri"/>
              </a:rPr>
              <a:t>- </a:t>
            </a:r>
            <a:r>
              <a:rPr lang="et-EE" sz="4000" dirty="0">
                <a:solidFill>
                  <a:schemeClr val="bg1"/>
                </a:solidFill>
                <a:latin typeface="Neue Haas Grotesk Text Pro" panose="020B0504020202020204" pitchFamily="34" charset="0"/>
                <a:cs typeface="Calibri"/>
              </a:rPr>
              <a:t>ca 1500 new entries annually</a:t>
            </a:r>
            <a:endParaRPr lang="en-GB" sz="4000" dirty="0">
              <a:solidFill>
                <a:schemeClr val="bg1"/>
              </a:solidFill>
              <a:latin typeface="Neue Haas Grotesk Text Pro" panose="020B0504020202020204" pitchFamily="34" charset="0"/>
              <a:cs typeface="Calibri"/>
            </a:endParaRPr>
          </a:p>
          <a:p>
            <a:pPr marL="914400" lvl="2" indent="0">
              <a:spcAft>
                <a:spcPts val="1200"/>
              </a:spcAft>
              <a:buNone/>
            </a:pPr>
            <a:r>
              <a:rPr lang="en-GB" sz="4000" dirty="0">
                <a:solidFill>
                  <a:schemeClr val="bg1"/>
                </a:solidFill>
                <a:latin typeface="Neue Haas Grotesk Text Pro" panose="020B0504020202020204" pitchFamily="34" charset="0"/>
              </a:rPr>
              <a:t>-</a:t>
            </a:r>
            <a:r>
              <a:rPr lang="et-EE" sz="4000" dirty="0">
                <a:solidFill>
                  <a:schemeClr val="bg1"/>
                </a:solidFill>
                <a:latin typeface="Neue Haas Grotesk Text Pro" panose="020B0504020202020204" pitchFamily="34" charset="0"/>
              </a:rPr>
              <a:t> aggregating dictionaries: ~72% of the records</a:t>
            </a:r>
            <a:r>
              <a:rPr lang="en-GB" sz="4000" dirty="0">
                <a:solidFill>
                  <a:schemeClr val="bg1"/>
                </a:solidFill>
                <a:latin typeface="Neue Haas Grotesk Text Pro" panose="020B0504020202020204" pitchFamily="34" charset="0"/>
              </a:rPr>
              <a:t> (~</a:t>
            </a:r>
            <a:r>
              <a:rPr lang="et-EE" sz="4000" dirty="0">
                <a:solidFill>
                  <a:schemeClr val="bg1"/>
                </a:solidFill>
                <a:latin typeface="Neue Haas Grotesk Text Pro" panose="020B0504020202020204" pitchFamily="34" charset="0"/>
              </a:rPr>
              <a:t>250 000</a:t>
            </a:r>
            <a:r>
              <a:rPr lang="en-GB" sz="4000" dirty="0">
                <a:solidFill>
                  <a:schemeClr val="bg1"/>
                </a:solidFill>
                <a:latin typeface="Neue Haas Grotesk Text Pro" panose="020B0504020202020204" pitchFamily="34" charset="0"/>
              </a:rPr>
              <a:t>)</a:t>
            </a:r>
            <a:r>
              <a:rPr lang="et-EE" sz="4000" dirty="0">
                <a:solidFill>
                  <a:schemeClr val="bg1"/>
                </a:solidFill>
                <a:latin typeface="Neue Haas Grotesk Text Pro" panose="020B0504020202020204" pitchFamily="34" charset="0"/>
              </a:rPr>
              <a:t> in Ekilex </a:t>
            </a:r>
            <a:endParaRPr lang="en-GB" sz="4000" dirty="0">
              <a:solidFill>
                <a:schemeClr val="bg1"/>
              </a:solidFill>
              <a:latin typeface="Neue Haas Grotesk Text Pro" panose="020B0504020202020204" pitchFamily="34" charset="0"/>
            </a:endParaRPr>
          </a:p>
          <a:p>
            <a:r>
              <a:rPr lang="en-GB" sz="4400" dirty="0">
                <a:solidFill>
                  <a:schemeClr val="bg1"/>
                </a:solidFill>
                <a:latin typeface="Neue Haas Grotesk Text Pro" panose="020B0504020202020204" pitchFamily="34" charset="0"/>
              </a:rPr>
              <a:t>M</a:t>
            </a:r>
            <a:r>
              <a:rPr lang="et-EE" sz="4400" dirty="0">
                <a:solidFill>
                  <a:schemeClr val="bg1"/>
                </a:solidFill>
                <a:latin typeface="Neue Haas Grotesk Text Pro" panose="020B0504020202020204" pitchFamily="34" charset="0"/>
              </a:rPr>
              <a:t>etalexicographic survey (Paulsen et al 2019): </a:t>
            </a:r>
            <a:endParaRPr lang="et-EE" sz="4400" dirty="0">
              <a:solidFill>
                <a:schemeClr val="bg1"/>
              </a:solidFill>
              <a:latin typeface="Neue Haas Grotesk Text Pro" panose="020B0504020202020204" pitchFamily="34" charset="0"/>
              <a:cs typeface="Calibri"/>
            </a:endParaRPr>
          </a:p>
          <a:p>
            <a:pPr marL="400050" lvl="1" indent="0">
              <a:buNone/>
            </a:pPr>
            <a:r>
              <a:rPr lang="en-GB" sz="4000" dirty="0">
                <a:solidFill>
                  <a:srgbClr val="FFC000"/>
                </a:solidFill>
                <a:latin typeface="Neue Haas Grotesk Text Pro" panose="020B0504020202020204" pitchFamily="34" charset="0"/>
              </a:rPr>
              <a:t>    </a:t>
            </a:r>
            <a:endParaRPr lang="en-GB" sz="4800" dirty="0">
              <a:solidFill>
                <a:schemeClr val="bg1"/>
              </a:solidFill>
              <a:latin typeface="NeueHaasGroteskText Pro"/>
              <a:cs typeface="Calibri"/>
            </a:endParaRPr>
          </a:p>
        </p:txBody>
      </p:sp>
      <p:sp>
        <p:nvSpPr>
          <p:cNvPr id="6" name="TextBox 5">
            <a:extLst>
              <a:ext uri="{FF2B5EF4-FFF2-40B4-BE49-F238E27FC236}">
                <a16:creationId xmlns:a16="http://schemas.microsoft.com/office/drawing/2014/main" id="{672A6C5A-3822-1A3C-44D5-688F605A5368}"/>
              </a:ext>
            </a:extLst>
          </p:cNvPr>
          <p:cNvSpPr txBox="1"/>
          <p:nvPr/>
        </p:nvSpPr>
        <p:spPr>
          <a:xfrm>
            <a:off x="1504096" y="8453833"/>
            <a:ext cx="14545711" cy="1323439"/>
          </a:xfrm>
          <a:prstGeom prst="rect">
            <a:avLst/>
          </a:prstGeom>
          <a:noFill/>
        </p:spPr>
        <p:txBody>
          <a:bodyPr wrap="square">
            <a:spAutoFit/>
          </a:bodyPr>
          <a:lstStyle/>
          <a:p>
            <a:pPr marL="400050" lvl="1" indent="0">
              <a:buNone/>
            </a:pPr>
            <a:r>
              <a:rPr lang="et-EE" sz="4000" dirty="0">
                <a:solidFill>
                  <a:schemeClr val="accent5">
                    <a:lumMod val="20000"/>
                    <a:lumOff val="80000"/>
                  </a:schemeClr>
                </a:solidFill>
                <a:latin typeface="Neue Haas Grotesk Text Pro" panose="020B0504020202020204" pitchFamily="34" charset="0"/>
              </a:rPr>
              <a:t>lexicographers need </a:t>
            </a:r>
            <a:r>
              <a:rPr lang="en-GB" sz="4000" dirty="0">
                <a:solidFill>
                  <a:schemeClr val="accent5">
                    <a:lumMod val="20000"/>
                    <a:lumOff val="80000"/>
                  </a:schemeClr>
                </a:solidFill>
                <a:latin typeface="Neue Haas Grotesk Text Pro" panose="020B0504020202020204" pitchFamily="34" charset="0"/>
              </a:rPr>
              <a:t>s</a:t>
            </a:r>
            <a:r>
              <a:rPr lang="et-EE" sz="4000" dirty="0">
                <a:solidFill>
                  <a:schemeClr val="accent5">
                    <a:lumMod val="20000"/>
                    <a:lumOff val="80000"/>
                  </a:schemeClr>
                </a:solidFill>
                <a:latin typeface="Neue Haas Grotesk Text Pro" panose="020B0504020202020204" pitchFamily="34" charset="0"/>
              </a:rPr>
              <a:t>tatistical</a:t>
            </a:r>
            <a:r>
              <a:rPr lang="en-GB" sz="4000" dirty="0">
                <a:solidFill>
                  <a:schemeClr val="accent5">
                    <a:lumMod val="20000"/>
                    <a:lumOff val="80000"/>
                  </a:schemeClr>
                </a:solidFill>
                <a:latin typeface="Neue Haas Grotesk Text Pro" panose="020B0504020202020204" pitchFamily="34" charset="0"/>
              </a:rPr>
              <a:t> </a:t>
            </a:r>
            <a:r>
              <a:rPr lang="et-EE" sz="4000" dirty="0">
                <a:solidFill>
                  <a:schemeClr val="accent5">
                    <a:lumMod val="20000"/>
                    <a:lumOff val="80000"/>
                  </a:schemeClr>
                </a:solidFill>
                <a:latin typeface="Neue Haas Grotesk Text Pro" panose="020B0504020202020204" pitchFamily="34" charset="0"/>
              </a:rPr>
              <a:t>roundups</a:t>
            </a:r>
            <a:r>
              <a:rPr lang="en-GB" sz="4000" dirty="0">
                <a:solidFill>
                  <a:schemeClr val="accent5">
                    <a:lumMod val="20000"/>
                    <a:lumOff val="80000"/>
                  </a:schemeClr>
                </a:solidFill>
                <a:latin typeface="Neue Haas Grotesk Text Pro" panose="020B0504020202020204" pitchFamily="34" charset="0"/>
              </a:rPr>
              <a:t> of </a:t>
            </a:r>
            <a:r>
              <a:rPr lang="et-EE" sz="4000" dirty="0">
                <a:solidFill>
                  <a:schemeClr val="accent5">
                    <a:lumMod val="20000"/>
                    <a:lumOff val="80000"/>
                  </a:schemeClr>
                </a:solidFill>
                <a:latin typeface="Neue Haas Grotesk Text Pro" panose="020B0504020202020204" pitchFamily="34" charset="0"/>
              </a:rPr>
              <a:t>corpus data</a:t>
            </a:r>
            <a:r>
              <a:rPr lang="en-GB" sz="4000" dirty="0">
                <a:solidFill>
                  <a:schemeClr val="accent5">
                    <a:lumMod val="20000"/>
                    <a:lumOff val="80000"/>
                  </a:schemeClr>
                </a:solidFill>
                <a:latin typeface="Neue Haas Grotesk Text Pro" panose="020B0504020202020204" pitchFamily="34" charset="0"/>
              </a:rPr>
              <a:t> for categorisation </a:t>
            </a:r>
            <a:r>
              <a:rPr lang="et-EE" sz="4000" dirty="0">
                <a:solidFill>
                  <a:schemeClr val="accent5">
                    <a:lumMod val="20000"/>
                    <a:lumOff val="80000"/>
                  </a:schemeClr>
                </a:solidFill>
                <a:latin typeface="Neue Haas Grotesk Text Pro" panose="020B0504020202020204" pitchFamily="34" charset="0"/>
              </a:rPr>
              <a:t>of lexeme</a:t>
            </a:r>
            <a:r>
              <a:rPr lang="en-GB" sz="4000" dirty="0">
                <a:solidFill>
                  <a:schemeClr val="accent5">
                    <a:lumMod val="20000"/>
                    <a:lumOff val="80000"/>
                  </a:schemeClr>
                </a:solidFill>
                <a:latin typeface="Neue Haas Grotesk Text Pro" panose="020B0504020202020204" pitchFamily="34" charset="0"/>
              </a:rPr>
              <a:t> </a:t>
            </a:r>
            <a:r>
              <a:rPr lang="et-EE" sz="4000" dirty="0">
                <a:solidFill>
                  <a:schemeClr val="accent5">
                    <a:lumMod val="20000"/>
                    <a:lumOff val="80000"/>
                  </a:schemeClr>
                </a:solidFill>
                <a:latin typeface="Neue Haas Grotesk Text Pro" panose="020B0504020202020204" pitchFamily="34" charset="0"/>
              </a:rPr>
              <a:t>candidate</a:t>
            </a:r>
            <a:r>
              <a:rPr lang="en-GB" sz="4000" dirty="0">
                <a:solidFill>
                  <a:schemeClr val="accent5">
                    <a:lumMod val="20000"/>
                    <a:lumOff val="80000"/>
                  </a:schemeClr>
                </a:solidFill>
                <a:latin typeface="Neue Haas Grotesk Text Pro" panose="020B0504020202020204" pitchFamily="34" charset="0"/>
              </a:rPr>
              <a:t>s</a:t>
            </a:r>
            <a:endParaRPr lang="et-EE" sz="4000" dirty="0">
              <a:solidFill>
                <a:schemeClr val="accent5">
                  <a:lumMod val="20000"/>
                  <a:lumOff val="80000"/>
                </a:schemeClr>
              </a:solidFill>
              <a:latin typeface="Neue Haas Grotesk Text Pro" panose="020B0504020202020204" pitchFamily="34" charset="0"/>
              <a:cs typeface="Calibri"/>
            </a:endParaRPr>
          </a:p>
        </p:txBody>
      </p:sp>
    </p:spTree>
    <p:extLst>
      <p:ext uri="{BB962C8B-B14F-4D97-AF65-F5344CB8AC3E}">
        <p14:creationId xmlns:p14="http://schemas.microsoft.com/office/powerpoint/2010/main" val="298027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0F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0BB38-4DAD-42DE-C6B3-8C1027295C1B}"/>
              </a:ext>
            </a:extLst>
          </p:cNvPr>
          <p:cNvSpPr>
            <a:spLocks noGrp="1"/>
          </p:cNvSpPr>
          <p:nvPr>
            <p:ph type="title"/>
          </p:nvPr>
        </p:nvSpPr>
        <p:spPr>
          <a:xfrm>
            <a:off x="1500001" y="1350254"/>
            <a:ext cx="10663818" cy="1518557"/>
          </a:xfrm>
        </p:spPr>
        <p:txBody>
          <a:bodyPr>
            <a:noAutofit/>
          </a:bodyPr>
          <a:lstStyle/>
          <a:p>
            <a:pPr algn="l"/>
            <a:r>
              <a:rPr lang="et-EE" sz="6600" b="1" dirty="0">
                <a:solidFill>
                  <a:srgbClr val="FFC000"/>
                </a:solidFill>
                <a:latin typeface="NeueHaasGroteskDisp Pro"/>
              </a:rPr>
              <a:t>Adjective </a:t>
            </a:r>
            <a:endParaRPr lang="en-GB" sz="6600" b="1" dirty="0">
              <a:solidFill>
                <a:srgbClr val="FFC000"/>
              </a:solidFill>
              <a:latin typeface="NeueHaasGroteskDisp Pro"/>
              <a:cs typeface="Calibri"/>
            </a:endParaRPr>
          </a:p>
        </p:txBody>
      </p:sp>
      <p:sp>
        <p:nvSpPr>
          <p:cNvPr id="3" name="Content Placeholder 2">
            <a:extLst>
              <a:ext uri="{FF2B5EF4-FFF2-40B4-BE49-F238E27FC236}">
                <a16:creationId xmlns:a16="http://schemas.microsoft.com/office/drawing/2014/main" id="{27CC54F4-8C60-F09F-0983-80DF4469EAD7}"/>
              </a:ext>
            </a:extLst>
          </p:cNvPr>
          <p:cNvSpPr>
            <a:spLocks noGrp="1"/>
          </p:cNvSpPr>
          <p:nvPr>
            <p:ph idx="1"/>
          </p:nvPr>
        </p:nvSpPr>
        <p:spPr>
          <a:xfrm>
            <a:off x="1500001" y="3503924"/>
            <a:ext cx="15287997" cy="6537980"/>
          </a:xfrm>
        </p:spPr>
        <p:txBody>
          <a:bodyPr vert="horz" lIns="91440" tIns="45720" rIns="91440" bIns="45720" rtlCol="0" anchor="t">
            <a:normAutofit/>
          </a:bodyPr>
          <a:lstStyle/>
          <a:p>
            <a:r>
              <a:rPr lang="et-EE" sz="4800">
                <a:solidFill>
                  <a:schemeClr val="bg1"/>
                </a:solidFill>
                <a:latin typeface="NeueHaasGroteskText Pro"/>
              </a:rPr>
              <a:t>The second most frequent PoS in Ekilex (16 % of ca 100 000 tagged records)</a:t>
            </a:r>
          </a:p>
          <a:p>
            <a:r>
              <a:rPr lang="et-EE" sz="4800">
                <a:solidFill>
                  <a:schemeClr val="bg1"/>
                </a:solidFill>
                <a:latin typeface="NeueHaasGroteskText Pro"/>
              </a:rPr>
              <a:t>One of the most problematic PoS according to Estonian lexicographers (the survey 2019)</a:t>
            </a:r>
          </a:p>
          <a:p>
            <a:endParaRPr lang="en-GB" sz="4800">
              <a:solidFill>
                <a:schemeClr val="bg1"/>
              </a:solidFill>
            </a:endParaRPr>
          </a:p>
        </p:txBody>
      </p:sp>
    </p:spTree>
    <p:extLst>
      <p:ext uri="{BB962C8B-B14F-4D97-AF65-F5344CB8AC3E}">
        <p14:creationId xmlns:p14="http://schemas.microsoft.com/office/powerpoint/2010/main" val="141853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0F33"/>
        </a:solidFill>
        <a:effectLst/>
      </p:bgPr>
    </p:bg>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id="{A3B944F3-465C-C720-3F71-55FA85C80E4D}"/>
              </a:ext>
            </a:extLst>
          </p:cNvPr>
          <p:cNvSpPr/>
          <p:nvPr/>
        </p:nvSpPr>
        <p:spPr>
          <a:xfrm>
            <a:off x="5570369" y="2463535"/>
            <a:ext cx="6995581" cy="5027081"/>
          </a:xfrm>
          <a:prstGeom prst="ellipse">
            <a:avLst/>
          </a:prstGeom>
          <a:noFill/>
          <a:ln w="57150">
            <a:solidFill>
              <a:srgbClr val="E296C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29" name="TextBox 5">
            <a:extLst>
              <a:ext uri="{FF2B5EF4-FFF2-40B4-BE49-F238E27FC236}">
                <a16:creationId xmlns:a16="http://schemas.microsoft.com/office/drawing/2014/main" id="{ADDE00F6-223C-EB96-8BED-B797F0ADDC6B}"/>
              </a:ext>
            </a:extLst>
          </p:cNvPr>
          <p:cNvSpPr txBox="1"/>
          <p:nvPr/>
        </p:nvSpPr>
        <p:spPr>
          <a:xfrm>
            <a:off x="1907239" y="642797"/>
            <a:ext cx="8773253" cy="564257"/>
          </a:xfrm>
          <a:prstGeom prst="rect">
            <a:avLst/>
          </a:prstGeom>
        </p:spPr>
        <p:txBody>
          <a:bodyPr lIns="0" tIns="0" rIns="0" bIns="0" rtlCol="0" anchor="t">
            <a:spAutoFit/>
          </a:bodyPr>
          <a:lstStyle/>
          <a:p>
            <a:pPr marL="0" marR="0" lvl="0" indent="0" algn="l" defTabSz="914400" rtl="0" eaLnBrk="1" fontAlgn="auto" latinLnBrk="0" hangingPunct="1">
              <a:lnSpc>
                <a:spcPts val="4446"/>
              </a:lnSpc>
              <a:spcBef>
                <a:spcPts val="0"/>
              </a:spcBef>
              <a:spcAft>
                <a:spcPts val="0"/>
              </a:spcAft>
              <a:buClrTx/>
              <a:buSzTx/>
              <a:buFontTx/>
              <a:buNone/>
              <a:tabLst/>
              <a:defRPr/>
            </a:pPr>
            <a:endParaRPr lang="en-US" sz="3800" b="0" i="0" u="none" strike="noStrike" kern="1200" cap="none" spc="0" normalizeH="0" baseline="0" noProof="0">
              <a:ln>
                <a:noFill/>
              </a:ln>
              <a:solidFill>
                <a:prstClr val="white"/>
              </a:solidFill>
              <a:effectLst/>
              <a:uLnTx/>
              <a:uFillTx/>
              <a:latin typeface="Roboto"/>
              <a:ea typeface="Roboto"/>
              <a:cs typeface="Open Sans"/>
            </a:endParaRPr>
          </a:p>
        </p:txBody>
      </p:sp>
      <p:sp>
        <p:nvSpPr>
          <p:cNvPr id="31" name="TextBox 30">
            <a:extLst>
              <a:ext uri="{FF2B5EF4-FFF2-40B4-BE49-F238E27FC236}">
                <a16:creationId xmlns:a16="http://schemas.microsoft.com/office/drawing/2014/main" id="{1915F81E-CFDF-0174-401E-2BE3B3B89856}"/>
              </a:ext>
            </a:extLst>
          </p:cNvPr>
          <p:cNvSpPr txBox="1"/>
          <p:nvPr/>
        </p:nvSpPr>
        <p:spPr>
          <a:xfrm>
            <a:off x="7160875" y="4602383"/>
            <a:ext cx="45107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a:solidFill>
                  <a:srgbClr val="E296C1"/>
                </a:solidFill>
                <a:latin typeface="NeueHaasGroteskText Pro"/>
                <a:ea typeface="Roboto"/>
                <a:cs typeface="Roboto"/>
              </a:rPr>
              <a:t>ADJECTIVE</a:t>
            </a:r>
            <a:endParaRPr lang="en-US" sz="6000">
              <a:solidFill>
                <a:srgbClr val="E296C1"/>
              </a:solidFill>
              <a:latin typeface="NeueHaasGroteskText Pro"/>
              <a:cs typeface="Calibri"/>
            </a:endParaRPr>
          </a:p>
        </p:txBody>
      </p:sp>
      <p:sp>
        <p:nvSpPr>
          <p:cNvPr id="33" name="TextBox 32">
            <a:extLst>
              <a:ext uri="{FF2B5EF4-FFF2-40B4-BE49-F238E27FC236}">
                <a16:creationId xmlns:a16="http://schemas.microsoft.com/office/drawing/2014/main" id="{B183C82A-6985-2E86-7F30-FD3A44EF1B0A}"/>
              </a:ext>
            </a:extLst>
          </p:cNvPr>
          <p:cNvSpPr txBox="1"/>
          <p:nvPr/>
        </p:nvSpPr>
        <p:spPr>
          <a:xfrm>
            <a:off x="3203157" y="1804049"/>
            <a:ext cx="274320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FBE5D6"/>
                </a:solidFill>
                <a:latin typeface="NeueHaasGroteskText Pro"/>
                <a:ea typeface="Roboto"/>
              </a:rPr>
              <a:t>Noun</a:t>
            </a:r>
            <a:endParaRPr lang="et-EE" sz="6000" b="1">
              <a:solidFill>
                <a:srgbClr val="FBE5D6"/>
              </a:solidFill>
              <a:latin typeface="NeueHaasGroteskText Pro"/>
              <a:ea typeface="Roboto"/>
            </a:endParaRPr>
          </a:p>
        </p:txBody>
      </p:sp>
      <p:sp>
        <p:nvSpPr>
          <p:cNvPr id="35" name="TextBox 34">
            <a:extLst>
              <a:ext uri="{FF2B5EF4-FFF2-40B4-BE49-F238E27FC236}">
                <a16:creationId xmlns:a16="http://schemas.microsoft.com/office/drawing/2014/main" id="{2B79EAD4-3437-4A03-9A84-5C8A265F5A74}"/>
              </a:ext>
            </a:extLst>
          </p:cNvPr>
          <p:cNvSpPr txBox="1"/>
          <p:nvPr/>
        </p:nvSpPr>
        <p:spPr>
          <a:xfrm>
            <a:off x="1547285" y="6625131"/>
            <a:ext cx="525799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000" b="1">
                <a:solidFill>
                  <a:srgbClr val="C1D3DF"/>
                </a:solidFill>
                <a:latin typeface="NeueHaasGroteskText Pro"/>
                <a:ea typeface="Roboto"/>
              </a:rPr>
              <a:t>Pronoun</a:t>
            </a:r>
            <a:endParaRPr lang="et-EE" sz="6000" b="1">
              <a:solidFill>
                <a:srgbClr val="C1D3DF"/>
              </a:solidFill>
              <a:latin typeface="NeueHaasGroteskText Pro"/>
              <a:ea typeface="Roboto"/>
            </a:endParaRPr>
          </a:p>
          <a:p>
            <a:pPr algn="ctr"/>
            <a:r>
              <a:rPr lang="et-EE" sz="4000" b="1">
                <a:solidFill>
                  <a:srgbClr val="C1D3DF"/>
                </a:solidFill>
                <a:latin typeface="NeueHaasGroteskText Pro"/>
                <a:ea typeface="Roboto"/>
              </a:rPr>
              <a:t>(</a:t>
            </a:r>
            <a:r>
              <a:rPr lang="et-EE" sz="4000" b="1" err="1">
                <a:solidFill>
                  <a:srgbClr val="C1D3DF"/>
                </a:solidFill>
                <a:latin typeface="NeueHaasGroteskText Pro"/>
                <a:ea typeface="Roboto"/>
              </a:rPr>
              <a:t>proadjective</a:t>
            </a:r>
            <a:r>
              <a:rPr lang="et-EE" sz="4000" b="1">
                <a:solidFill>
                  <a:srgbClr val="C1D3DF"/>
                </a:solidFill>
                <a:latin typeface="NeueHaasGroteskText Pro"/>
                <a:ea typeface="Roboto"/>
              </a:rPr>
              <a:t>)</a:t>
            </a:r>
            <a:endParaRPr lang="en-US" sz="4000">
              <a:solidFill>
                <a:srgbClr val="C1D3DF"/>
              </a:solidFill>
              <a:latin typeface="NeueHaasGroteskText Pro"/>
            </a:endParaRPr>
          </a:p>
        </p:txBody>
      </p:sp>
      <p:sp>
        <p:nvSpPr>
          <p:cNvPr id="37" name="TextBox 36">
            <a:extLst>
              <a:ext uri="{FF2B5EF4-FFF2-40B4-BE49-F238E27FC236}">
                <a16:creationId xmlns:a16="http://schemas.microsoft.com/office/drawing/2014/main" id="{CE927393-8F3D-01D1-9F82-6E7657BBCD0B}"/>
              </a:ext>
            </a:extLst>
          </p:cNvPr>
          <p:cNvSpPr txBox="1"/>
          <p:nvPr/>
        </p:nvSpPr>
        <p:spPr>
          <a:xfrm>
            <a:off x="11978792" y="2103423"/>
            <a:ext cx="489866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t-EE" sz="6000" b="1">
                <a:solidFill>
                  <a:srgbClr val="C2D82F"/>
                </a:solidFill>
                <a:latin typeface="NeueHaasGroteskText Pro"/>
                <a:ea typeface="Roboto"/>
              </a:rPr>
              <a:t>V</a:t>
            </a:r>
            <a:r>
              <a:rPr lang="en-US" sz="6000" b="1">
                <a:solidFill>
                  <a:srgbClr val="C2D82F"/>
                </a:solidFill>
                <a:latin typeface="NeueHaasGroteskText Pro"/>
                <a:ea typeface="Roboto"/>
              </a:rPr>
              <a:t>ERB</a:t>
            </a:r>
            <a:r>
              <a:rPr lang="et-EE" sz="6000" b="1">
                <a:solidFill>
                  <a:srgbClr val="C2D82F"/>
                </a:solidFill>
                <a:latin typeface="NeueHaasGroteskText Pro"/>
                <a:ea typeface="Roboto"/>
              </a:rPr>
              <a:t> </a:t>
            </a:r>
          </a:p>
          <a:p>
            <a:pPr algn="ctr"/>
            <a:r>
              <a:rPr lang="et-EE" sz="4000" b="1">
                <a:solidFill>
                  <a:srgbClr val="C2D82F"/>
                </a:solidFill>
                <a:latin typeface="NeueHaasGroteskText Pro"/>
                <a:ea typeface="Roboto"/>
              </a:rPr>
              <a:t>(</a:t>
            </a:r>
            <a:r>
              <a:rPr lang="et-EE" sz="4000" b="1" err="1">
                <a:solidFill>
                  <a:srgbClr val="C2D82F"/>
                </a:solidFill>
                <a:latin typeface="NeueHaasGroteskText Pro"/>
                <a:ea typeface="Roboto"/>
              </a:rPr>
              <a:t>participles</a:t>
            </a:r>
            <a:r>
              <a:rPr lang="et-EE" sz="4000" b="1">
                <a:solidFill>
                  <a:srgbClr val="C2D82F"/>
                </a:solidFill>
                <a:latin typeface="NeueHaasGroteskText Pro"/>
                <a:ea typeface="Roboto"/>
              </a:rPr>
              <a:t>)</a:t>
            </a:r>
            <a:endParaRPr lang="en-US" sz="4000">
              <a:solidFill>
                <a:srgbClr val="C2D82F"/>
              </a:solidFill>
              <a:latin typeface="NeueHaasGroteskText Pro"/>
            </a:endParaRPr>
          </a:p>
        </p:txBody>
      </p:sp>
      <p:sp>
        <p:nvSpPr>
          <p:cNvPr id="39" name="TextBox 38">
            <a:extLst>
              <a:ext uri="{FF2B5EF4-FFF2-40B4-BE49-F238E27FC236}">
                <a16:creationId xmlns:a16="http://schemas.microsoft.com/office/drawing/2014/main" id="{FE8BA2EC-6DC6-AB25-1B28-25CBD6786036}"/>
              </a:ext>
            </a:extLst>
          </p:cNvPr>
          <p:cNvSpPr txBox="1"/>
          <p:nvPr/>
        </p:nvSpPr>
        <p:spPr>
          <a:xfrm>
            <a:off x="12565950" y="6997426"/>
            <a:ext cx="316740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b="1">
                <a:solidFill>
                  <a:srgbClr val="E2F0D9"/>
                </a:solidFill>
                <a:latin typeface="NeueHaasGroteskText Pro"/>
              </a:rPr>
              <a:t>Adverb</a:t>
            </a:r>
            <a:endParaRPr lang="et-EE" sz="6000" b="1">
              <a:solidFill>
                <a:srgbClr val="E2F0D9"/>
              </a:solidFill>
              <a:latin typeface="NeueHaasGroteskText Pro"/>
            </a:endParaRPr>
          </a:p>
        </p:txBody>
      </p:sp>
      <p:sp>
        <p:nvSpPr>
          <p:cNvPr id="41" name="Oval 40">
            <a:extLst>
              <a:ext uri="{FF2B5EF4-FFF2-40B4-BE49-F238E27FC236}">
                <a16:creationId xmlns:a16="http://schemas.microsoft.com/office/drawing/2014/main" id="{3BB8C3CC-B5C2-3EB2-3AEF-BC41CE5D0044}"/>
              </a:ext>
            </a:extLst>
          </p:cNvPr>
          <p:cNvSpPr/>
          <p:nvPr/>
        </p:nvSpPr>
        <p:spPr>
          <a:xfrm>
            <a:off x="10198738" y="916795"/>
            <a:ext cx="6995581" cy="4133846"/>
          </a:xfrm>
          <a:prstGeom prst="ellipse">
            <a:avLst/>
          </a:prstGeom>
          <a:noFill/>
          <a:ln w="57150">
            <a:solidFill>
              <a:srgbClr val="C2D82F"/>
            </a:solidFill>
            <a:prstDash val="sysDot"/>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cs typeface="Calibri"/>
            </a:endParaRPr>
          </a:p>
        </p:txBody>
      </p:sp>
      <p:sp>
        <p:nvSpPr>
          <p:cNvPr id="43" name="Oval 42">
            <a:extLst>
              <a:ext uri="{FF2B5EF4-FFF2-40B4-BE49-F238E27FC236}">
                <a16:creationId xmlns:a16="http://schemas.microsoft.com/office/drawing/2014/main" id="{3CC871A0-E295-8CF2-F5D7-1B356EBD0281}"/>
              </a:ext>
            </a:extLst>
          </p:cNvPr>
          <p:cNvSpPr/>
          <p:nvPr/>
        </p:nvSpPr>
        <p:spPr>
          <a:xfrm>
            <a:off x="9745134" y="5331884"/>
            <a:ext cx="6995581" cy="4011081"/>
          </a:xfrm>
          <a:prstGeom prst="ellipse">
            <a:avLst/>
          </a:prstGeom>
          <a:noFill/>
          <a:ln w="57150">
            <a:solidFill>
              <a:srgbClr val="D0E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45" name="Oval 44">
            <a:extLst>
              <a:ext uri="{FF2B5EF4-FFF2-40B4-BE49-F238E27FC236}">
                <a16:creationId xmlns:a16="http://schemas.microsoft.com/office/drawing/2014/main" id="{5099023D-D149-F723-B2BD-D41A80687DC1}"/>
              </a:ext>
            </a:extLst>
          </p:cNvPr>
          <p:cNvSpPr/>
          <p:nvPr/>
        </p:nvSpPr>
        <p:spPr>
          <a:xfrm>
            <a:off x="1479550" y="5405967"/>
            <a:ext cx="6995581" cy="4011081"/>
          </a:xfrm>
          <a:prstGeom prst="ellipse">
            <a:avLst/>
          </a:prstGeom>
          <a:noFill/>
          <a:ln w="57150">
            <a:solidFill>
              <a:schemeClr val="accent5">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47" name="Oval 46">
            <a:extLst>
              <a:ext uri="{FF2B5EF4-FFF2-40B4-BE49-F238E27FC236}">
                <a16:creationId xmlns:a16="http://schemas.microsoft.com/office/drawing/2014/main" id="{BAE25ED3-D896-93B8-6E28-5D409EE13ACE}"/>
              </a:ext>
            </a:extLst>
          </p:cNvPr>
          <p:cNvSpPr/>
          <p:nvPr/>
        </p:nvSpPr>
        <p:spPr>
          <a:xfrm>
            <a:off x="1902884" y="749300"/>
            <a:ext cx="6995581" cy="4011081"/>
          </a:xfrm>
          <a:prstGeom prst="ellipse">
            <a:avLst/>
          </a:prstGeom>
          <a:noFill/>
          <a:ln w="57150">
            <a:solidFill>
              <a:srgbClr val="EDD2C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Calibri"/>
            </a:endParaRPr>
          </a:p>
        </p:txBody>
      </p:sp>
      <p:sp>
        <p:nvSpPr>
          <p:cNvPr id="49" name="TextBox 48">
            <a:extLst>
              <a:ext uri="{FF2B5EF4-FFF2-40B4-BE49-F238E27FC236}">
                <a16:creationId xmlns:a16="http://schemas.microsoft.com/office/drawing/2014/main" id="{CD8475FE-0906-0E92-2937-DC22D217DB72}"/>
              </a:ext>
            </a:extLst>
          </p:cNvPr>
          <p:cNvSpPr txBox="1"/>
          <p:nvPr/>
        </p:nvSpPr>
        <p:spPr>
          <a:xfrm>
            <a:off x="232287" y="9698908"/>
            <a:ext cx="16569812"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err="1">
                <a:solidFill>
                  <a:schemeClr val="bg1">
                    <a:lumMod val="95000"/>
                  </a:schemeClr>
                </a:solidFill>
                <a:latin typeface="NeueHaasGroteskText Pro"/>
              </a:rPr>
              <a:t>Vainik</a:t>
            </a:r>
            <a:r>
              <a:rPr lang="et-EE" sz="3000">
                <a:solidFill>
                  <a:schemeClr val="bg1">
                    <a:lumMod val="95000"/>
                  </a:schemeClr>
                </a:solidFill>
                <a:latin typeface="NeueHaasGroteskText Pro"/>
              </a:rPr>
              <a:t> et </a:t>
            </a:r>
            <a:r>
              <a:rPr lang="et-EE" sz="3000" err="1">
                <a:solidFill>
                  <a:schemeClr val="bg1">
                    <a:lumMod val="95000"/>
                  </a:schemeClr>
                </a:solidFill>
                <a:latin typeface="NeueHaasGroteskText Pro"/>
              </a:rPr>
              <a:t>al</a:t>
            </a:r>
            <a:r>
              <a:rPr lang="en-GB" sz="3000">
                <a:solidFill>
                  <a:schemeClr val="bg1">
                    <a:lumMod val="95000"/>
                  </a:schemeClr>
                </a:solidFill>
                <a:latin typeface="NeueHaasGroteskText Pro"/>
              </a:rPr>
              <a:t> 2020: </a:t>
            </a:r>
            <a:r>
              <a:rPr lang="en-US" sz="3000" i="1">
                <a:solidFill>
                  <a:schemeClr val="bg1">
                    <a:lumMod val="95000"/>
                  </a:schemeClr>
                </a:solidFill>
                <a:latin typeface="NeueHaasGroteskText Pro"/>
              </a:rPr>
              <a:t>A typology of lexical </a:t>
            </a:r>
            <a:r>
              <a:rPr lang="en-US" sz="3000" i="1" err="1">
                <a:solidFill>
                  <a:schemeClr val="bg1">
                    <a:lumMod val="95000"/>
                  </a:schemeClr>
                </a:solidFill>
                <a:latin typeface="NeueHaasGroteskText Pro"/>
              </a:rPr>
              <a:t>ambiforms</a:t>
            </a:r>
            <a:r>
              <a:rPr lang="en-US" sz="3000" i="1">
                <a:solidFill>
                  <a:schemeClr val="bg1">
                    <a:lumMod val="95000"/>
                  </a:schemeClr>
                </a:solidFill>
                <a:latin typeface="NeueHaasGroteskText Pro"/>
              </a:rPr>
              <a:t> in Estonian.</a:t>
            </a:r>
            <a:r>
              <a:rPr lang="en-US" sz="3000">
                <a:solidFill>
                  <a:schemeClr val="bg1">
                    <a:lumMod val="95000"/>
                  </a:schemeClr>
                </a:solidFill>
                <a:latin typeface="NeueHaasGroteskText Pro"/>
              </a:rPr>
              <a:t> </a:t>
            </a:r>
            <a:r>
              <a:rPr lang="en-US" sz="3000" err="1">
                <a:solidFill>
                  <a:schemeClr val="bg1">
                    <a:lumMod val="95000"/>
                  </a:schemeClr>
                </a:solidFill>
                <a:latin typeface="NeueHaasGroteskText Pro"/>
              </a:rPr>
              <a:t>Euralex</a:t>
            </a:r>
            <a:r>
              <a:rPr lang="en-US" sz="3000">
                <a:solidFill>
                  <a:schemeClr val="bg1">
                    <a:lumMod val="95000"/>
                  </a:schemeClr>
                </a:solidFill>
                <a:latin typeface="NeueHaasGroteskText Pro"/>
              </a:rPr>
              <a:t> proceedings.</a:t>
            </a:r>
            <a:endParaRPr lang="en-GB" sz="3000">
              <a:solidFill>
                <a:schemeClr val="bg1">
                  <a:lumMod val="95000"/>
                </a:schemeClr>
              </a:solidFill>
              <a:latin typeface="NeueHaasGroteskText Pro"/>
              <a:cs typeface="Calibri"/>
            </a:endParaRPr>
          </a:p>
        </p:txBody>
      </p:sp>
      <mc:AlternateContent xmlns:mc="http://schemas.openxmlformats.org/markup-compatibility/2006" xmlns:p14="http://schemas.microsoft.com/office/powerpoint/2010/main">
        <mc:Choice Requires="p14">
          <p:contentPart p14:bwMode="auto" r:id="rId3">
            <p14:nvContentPartPr>
              <p14:cNvPr id="16" name="Ink 15">
                <a:extLst>
                  <a:ext uri="{FF2B5EF4-FFF2-40B4-BE49-F238E27FC236}">
                    <a16:creationId xmlns:a16="http://schemas.microsoft.com/office/drawing/2014/main" id="{A79171CC-F51D-06DC-21CB-0A0A6594BC96}"/>
                  </a:ext>
                </a:extLst>
              </p14:cNvPr>
              <p14:cNvContentPartPr/>
              <p14:nvPr/>
            </p14:nvContentPartPr>
            <p14:xfrm>
              <a:off x="11803979" y="4156228"/>
              <a:ext cx="360" cy="360"/>
            </p14:xfrm>
          </p:contentPart>
        </mc:Choice>
        <mc:Fallback xmlns="">
          <p:pic>
            <p:nvPicPr>
              <p:cNvPr id="16" name="Ink 15">
                <a:extLst>
                  <a:ext uri="{FF2B5EF4-FFF2-40B4-BE49-F238E27FC236}">
                    <a16:creationId xmlns:a16="http://schemas.microsoft.com/office/drawing/2014/main" id="{A79171CC-F51D-06DC-21CB-0A0A6594BC96}"/>
                  </a:ext>
                </a:extLst>
              </p:cNvPr>
              <p:cNvPicPr/>
              <p:nvPr/>
            </p:nvPicPr>
            <p:blipFill>
              <a:blip r:embed="rId4"/>
              <a:stretch>
                <a:fillRect/>
              </a:stretch>
            </p:blipFill>
            <p:spPr>
              <a:xfrm>
                <a:off x="11713979" y="3976228"/>
                <a:ext cx="180000" cy="360000"/>
              </a:xfrm>
              <a:prstGeom prst="rect">
                <a:avLst/>
              </a:prstGeom>
            </p:spPr>
          </p:pic>
        </mc:Fallback>
      </mc:AlternateContent>
    </p:spTree>
    <p:extLst>
      <p:ext uri="{BB962C8B-B14F-4D97-AF65-F5344CB8AC3E}">
        <p14:creationId xmlns:p14="http://schemas.microsoft.com/office/powerpoint/2010/main" val="13541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9" name="TextBox 5">
            <a:extLst>
              <a:ext uri="{FF2B5EF4-FFF2-40B4-BE49-F238E27FC236}">
                <a16:creationId xmlns:a16="http://schemas.microsoft.com/office/drawing/2014/main" id="{ADDE00F6-223C-EB96-8BED-B797F0ADDC6B}"/>
              </a:ext>
            </a:extLst>
          </p:cNvPr>
          <p:cNvSpPr txBox="1"/>
          <p:nvPr/>
        </p:nvSpPr>
        <p:spPr>
          <a:xfrm>
            <a:off x="1907239" y="642797"/>
            <a:ext cx="8773253" cy="564257"/>
          </a:xfrm>
          <a:prstGeom prst="rect">
            <a:avLst/>
          </a:prstGeom>
        </p:spPr>
        <p:txBody>
          <a:bodyPr lIns="0" tIns="0" rIns="0" bIns="0" rtlCol="0" anchor="t">
            <a:spAutoFit/>
          </a:bodyPr>
          <a:lstStyle/>
          <a:p>
            <a:pPr marL="0" marR="0" lvl="0" indent="0" algn="l" defTabSz="914400" rtl="0" eaLnBrk="1" fontAlgn="auto" latinLnBrk="0" hangingPunct="1">
              <a:lnSpc>
                <a:spcPts val="4446"/>
              </a:lnSpc>
              <a:spcBef>
                <a:spcPts val="0"/>
              </a:spcBef>
              <a:spcAft>
                <a:spcPts val="0"/>
              </a:spcAft>
              <a:buClrTx/>
              <a:buSzTx/>
              <a:buFontTx/>
              <a:buNone/>
              <a:tabLst/>
              <a:defRPr/>
            </a:pPr>
            <a:endParaRPr lang="en-US" sz="3800" b="0" i="0" u="none" strike="noStrike" kern="1200" cap="none" spc="0" normalizeH="0" baseline="0" noProof="0">
              <a:ln>
                <a:noFill/>
              </a:ln>
              <a:solidFill>
                <a:prstClr val="white"/>
              </a:solidFill>
              <a:effectLst/>
              <a:uLnTx/>
              <a:uFillTx/>
              <a:latin typeface="Roboto"/>
              <a:ea typeface="Roboto"/>
              <a:cs typeface="Open Sans"/>
            </a:endParaRPr>
          </a:p>
        </p:txBody>
      </p:sp>
      <p:sp>
        <p:nvSpPr>
          <p:cNvPr id="2" name="Title 1">
            <a:extLst>
              <a:ext uri="{FF2B5EF4-FFF2-40B4-BE49-F238E27FC236}">
                <a16:creationId xmlns:a16="http://schemas.microsoft.com/office/drawing/2014/main" id="{D750BB38-4DAD-42DE-C6B3-8C1027295C1B}"/>
              </a:ext>
            </a:extLst>
          </p:cNvPr>
          <p:cNvSpPr>
            <a:spLocks noGrp="1"/>
          </p:cNvSpPr>
          <p:nvPr>
            <p:ph type="title"/>
          </p:nvPr>
        </p:nvSpPr>
        <p:spPr>
          <a:xfrm>
            <a:off x="1616686" y="396822"/>
            <a:ext cx="15054628" cy="1802423"/>
          </a:xfrm>
        </p:spPr>
        <p:txBody>
          <a:bodyPr>
            <a:noAutofit/>
          </a:bodyPr>
          <a:lstStyle/>
          <a:p>
            <a:br>
              <a:rPr lang="et-EE" sz="6000" b="1" dirty="0">
                <a:solidFill>
                  <a:schemeClr val="bg1"/>
                </a:solidFill>
                <a:latin typeface="Neue Haas Grotesk Text Pro" panose="020B0504020202020204" pitchFamily="34" charset="0"/>
              </a:rPr>
            </a:br>
            <a:r>
              <a:rPr lang="et-EE" sz="6000" b="1" dirty="0">
                <a:solidFill>
                  <a:srgbClr val="FFC000"/>
                </a:solidFill>
                <a:latin typeface="Neue Haas Grotesk Text Pro" panose="020B0504020202020204" pitchFamily="34" charset="0"/>
              </a:rPr>
              <a:t>Our main question</a:t>
            </a:r>
            <a:endParaRPr lang="en-GB" sz="6000" b="1" dirty="0">
              <a:solidFill>
                <a:srgbClr val="FFC000"/>
              </a:solidFill>
              <a:latin typeface="Neue Haas Grotesk Text Pro" panose="020B0504020202020204" pitchFamily="34" charset="0"/>
            </a:endParaRPr>
          </a:p>
        </p:txBody>
      </p:sp>
      <p:sp>
        <p:nvSpPr>
          <p:cNvPr id="3" name="Content Placeholder 2">
            <a:extLst>
              <a:ext uri="{FF2B5EF4-FFF2-40B4-BE49-F238E27FC236}">
                <a16:creationId xmlns:a16="http://schemas.microsoft.com/office/drawing/2014/main" id="{27CC54F4-8C60-F09F-0983-80DF4469EAD7}"/>
              </a:ext>
            </a:extLst>
          </p:cNvPr>
          <p:cNvSpPr>
            <a:spLocks noGrp="1"/>
          </p:cNvSpPr>
          <p:nvPr>
            <p:ph idx="1"/>
          </p:nvPr>
        </p:nvSpPr>
        <p:spPr>
          <a:xfrm>
            <a:off x="1010211" y="3191436"/>
            <a:ext cx="16523757" cy="7312329"/>
          </a:xfrm>
        </p:spPr>
        <p:txBody>
          <a:bodyPr vert="horz" lIns="91440" tIns="45720" rIns="91440" bIns="45720" rtlCol="0" anchor="t">
            <a:normAutofit/>
          </a:bodyPr>
          <a:lstStyle/>
          <a:p>
            <a:pPr marL="0" indent="0" algn="ctr">
              <a:buNone/>
            </a:pPr>
            <a:r>
              <a:rPr lang="et-EE" sz="4800" dirty="0">
                <a:solidFill>
                  <a:schemeClr val="bg1"/>
                </a:solidFill>
                <a:latin typeface="Neue Haas Grotesk Text Pro" panose="020B0504020202020204" pitchFamily="34" charset="0"/>
              </a:rPr>
              <a:t>How to provide lexicographers with corpus-driven knowledge about „adjectiv</a:t>
            </a:r>
            <a:r>
              <a:rPr lang="sv-SE" sz="4800" dirty="0">
                <a:solidFill>
                  <a:schemeClr val="bg1"/>
                </a:solidFill>
                <a:latin typeface="Neue Haas Grotesk Text Pro" panose="020B0504020202020204" pitchFamily="34" charset="0"/>
              </a:rPr>
              <a:t>ity</a:t>
            </a:r>
            <a:r>
              <a:rPr lang="et-EE" sz="4800" dirty="0">
                <a:solidFill>
                  <a:schemeClr val="bg1"/>
                </a:solidFill>
                <a:latin typeface="Neue Haas Grotesk Text Pro" panose="020B0504020202020204" pitchFamily="34" charset="0"/>
              </a:rPr>
              <a:t>“ of a headword candidate?</a:t>
            </a:r>
            <a:endParaRPr lang="en-GB" sz="4800" dirty="0">
              <a:solidFill>
                <a:schemeClr val="bg1"/>
              </a:solidFill>
              <a:latin typeface="Neue Haas Grotesk Text Pro" panose="020B0504020202020204" pitchFamily="34" charset="0"/>
            </a:endParaRPr>
          </a:p>
          <a:p>
            <a:pPr marL="0" indent="0">
              <a:buNone/>
            </a:pPr>
            <a:endParaRPr lang="en-GB" sz="1100" dirty="0">
              <a:solidFill>
                <a:schemeClr val="bg1"/>
              </a:solidFill>
            </a:endParaRPr>
          </a:p>
          <a:p>
            <a:pPr marL="0" indent="0">
              <a:buNone/>
            </a:pPr>
            <a:endParaRPr lang="et-EE" sz="4800" dirty="0">
              <a:solidFill>
                <a:schemeClr val="bg1"/>
              </a:solidFill>
            </a:endParaRPr>
          </a:p>
          <a:p>
            <a:endParaRPr lang="en-GB" sz="4800" i="1" dirty="0">
              <a:solidFill>
                <a:srgbClr val="C2D82F"/>
              </a:solidFill>
            </a:endParaRPr>
          </a:p>
          <a:p>
            <a:pPr marL="0" indent="0">
              <a:buNone/>
            </a:pPr>
            <a:r>
              <a:rPr lang="en-GB" sz="4800" i="1" dirty="0">
                <a:solidFill>
                  <a:srgbClr val="C2D82F"/>
                </a:solidFill>
              </a:rPr>
              <a:t>        </a:t>
            </a:r>
            <a:endParaRPr lang="et-EE" sz="4800" dirty="0">
              <a:solidFill>
                <a:srgbClr val="C2D82F"/>
              </a:solidFill>
              <a:ea typeface="Calibri"/>
              <a:cs typeface="Calibri"/>
            </a:endParaRPr>
          </a:p>
        </p:txBody>
      </p:sp>
    </p:spTree>
    <p:extLst>
      <p:ext uri="{BB962C8B-B14F-4D97-AF65-F5344CB8AC3E}">
        <p14:creationId xmlns:p14="http://schemas.microsoft.com/office/powerpoint/2010/main" val="17404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21C4D9E-95F8-04E3-0215-4ED2E41406CF}"/>
              </a:ext>
            </a:extLst>
          </p:cNvPr>
          <p:cNvSpPr>
            <a:spLocks noGrp="1"/>
          </p:cNvSpPr>
          <p:nvPr>
            <p:ph type="ctrTitle"/>
          </p:nvPr>
        </p:nvSpPr>
        <p:spPr>
          <a:xfrm>
            <a:off x="839768" y="784504"/>
            <a:ext cx="16069235" cy="1490133"/>
          </a:xfrm>
        </p:spPr>
        <p:txBody>
          <a:bodyPr/>
          <a:lstStyle/>
          <a:p>
            <a:r>
              <a:rPr lang="en-GB" sz="6600" b="1" dirty="0"/>
              <a:t>Towards the adjectivity similarity calculator  </a:t>
            </a:r>
          </a:p>
        </p:txBody>
      </p:sp>
      <p:sp>
        <p:nvSpPr>
          <p:cNvPr id="3" name="Teksti kohatäide 2">
            <a:extLst>
              <a:ext uri="{FF2B5EF4-FFF2-40B4-BE49-F238E27FC236}">
                <a16:creationId xmlns:a16="http://schemas.microsoft.com/office/drawing/2014/main" id="{1EC582E8-6ACE-8287-FB70-D0D2A7BA3FF0}"/>
              </a:ext>
            </a:extLst>
          </p:cNvPr>
          <p:cNvSpPr>
            <a:spLocks noGrp="1"/>
          </p:cNvSpPr>
          <p:nvPr>
            <p:ph type="body" sz="quarter" idx="10"/>
          </p:nvPr>
        </p:nvSpPr>
        <p:spPr>
          <a:xfrm>
            <a:off x="532263" y="2647666"/>
            <a:ext cx="17250770" cy="7231347"/>
          </a:xfrm>
        </p:spPr>
        <p:txBody>
          <a:bodyPr lIns="91440" tIns="45720" rIns="91440" bIns="45720" anchor="t"/>
          <a:lstStyle/>
          <a:p>
            <a:pPr marL="457200" lvl="1" indent="0">
              <a:spcAft>
                <a:spcPts val="1200"/>
              </a:spcAft>
              <a:buNone/>
            </a:pPr>
            <a:r>
              <a:rPr lang="sv-SE" sz="4800"/>
              <a:t>Requirements:</a:t>
            </a:r>
          </a:p>
          <a:p>
            <a:pPr marL="1371600" lvl="1" indent="-914400">
              <a:spcBef>
                <a:spcPts val="0"/>
              </a:spcBef>
              <a:spcAft>
                <a:spcPts val="1200"/>
              </a:spcAft>
              <a:buFont typeface="+mj-lt"/>
              <a:buAutoNum type="arabicPeriod"/>
            </a:pPr>
            <a:r>
              <a:rPr lang="sv-SE" sz="4200"/>
              <a:t>Established corpus behaviour of prototypical adjectives – </a:t>
            </a:r>
            <a:r>
              <a:rPr lang="sv-SE" sz="4200" b="1"/>
              <a:t>the adjectival </a:t>
            </a:r>
            <a:r>
              <a:rPr lang="et-EE" sz="4200" b="1"/>
              <a:t>profile</a:t>
            </a:r>
            <a:r>
              <a:rPr lang="en-GB" sz="4200" b="1">
                <a:latin typeface="NeueHaasGroteskText Pro"/>
              </a:rPr>
              <a:t> </a:t>
            </a:r>
            <a:r>
              <a:rPr lang="en-GB" sz="4200">
                <a:latin typeface="NeueHaasGroteskText Pro"/>
              </a:rPr>
              <a:t>(Tuulik et al. 2022; Paulsen et al. 2022; Vainik et al. 2023) as a benchmark of comparison</a:t>
            </a:r>
            <a:r>
              <a:rPr lang="et-EE" sz="4200">
                <a:latin typeface="NeueHaasGroteskText Pro"/>
              </a:rPr>
              <a:t>.</a:t>
            </a:r>
            <a:endParaRPr lang="sv-SE" sz="4200"/>
          </a:p>
          <a:p>
            <a:pPr marL="1371600" lvl="1" indent="-914400">
              <a:spcAft>
                <a:spcPts val="1200"/>
              </a:spcAft>
              <a:buFont typeface="+mj-lt"/>
              <a:buAutoNum type="arabicPeriod"/>
            </a:pPr>
            <a:r>
              <a:rPr lang="en-GB" sz="4200"/>
              <a:t>Evaluation of the proximity to the profile, </a:t>
            </a:r>
            <a:r>
              <a:rPr lang="en-GB" sz="4200" b="1"/>
              <a:t>m</a:t>
            </a:r>
            <a:r>
              <a:rPr lang="sv-SE" sz="4200" b="1"/>
              <a:t>easurable adjectivity scale </a:t>
            </a:r>
            <a:r>
              <a:rPr lang="et-EE" sz="4200"/>
              <a:t>specif</a:t>
            </a:r>
            <a:r>
              <a:rPr lang="sv-SE" sz="4200"/>
              <a:t>ying the degrees of </a:t>
            </a:r>
            <a:r>
              <a:rPr lang="et-EE" sz="4200"/>
              <a:t>adjective-like behaviour</a:t>
            </a:r>
            <a:r>
              <a:rPr lang="en-GB" sz="4200">
                <a:latin typeface="NeueHaasGroteskText Pro"/>
              </a:rPr>
              <a:t>;</a:t>
            </a:r>
            <a:r>
              <a:rPr lang="sv-SE" sz="4200" b="1"/>
              <a:t> </a:t>
            </a:r>
          </a:p>
          <a:p>
            <a:pPr marL="1371600" lvl="1" indent="-914400">
              <a:spcAft>
                <a:spcPts val="1200"/>
              </a:spcAft>
              <a:buFont typeface="+mj-lt"/>
              <a:buAutoNum type="arabicPeriod"/>
            </a:pPr>
            <a:r>
              <a:rPr lang="en-GB" sz="4400" kern="50">
                <a:latin typeface="LM Roman 10"/>
                <a:ea typeface="LMRoman10-Regular"/>
                <a:cs typeface="Times New Roman" panose="02020603050405020304" pitchFamily="18" charset="0"/>
              </a:rPr>
              <a:t>a morphologically annotated corpus for retrieving the frequency data of patterns and lemmas; </a:t>
            </a:r>
          </a:p>
          <a:p>
            <a:pPr marL="1371600" lvl="1" indent="-914400">
              <a:spcAft>
                <a:spcPts val="1200"/>
              </a:spcAft>
              <a:buFont typeface="+mj-lt"/>
              <a:buAutoNum type="arabicPeriod"/>
            </a:pPr>
            <a:r>
              <a:rPr lang="en-GB" sz="4200">
                <a:latin typeface="NeueHaasGroteskText Pro"/>
              </a:rPr>
              <a:t>a </a:t>
            </a:r>
            <a:r>
              <a:rPr lang="en-GB" sz="4200" b="1">
                <a:latin typeface="NeueHaasGroteskText Pro"/>
              </a:rPr>
              <a:t>script</a:t>
            </a:r>
            <a:r>
              <a:rPr lang="en-GB" sz="4200">
                <a:latin typeface="NeueHaasGroteskText Pro"/>
              </a:rPr>
              <a:t> retrieving statistics on the occurrences of the input word in the corpus patterns and calculating </a:t>
            </a:r>
            <a:r>
              <a:rPr lang="en-GB" sz="4200" b="1">
                <a:latin typeface="NeueHaasGroteskText Pro"/>
              </a:rPr>
              <a:t>conformity assessment</a:t>
            </a:r>
            <a:r>
              <a:rPr lang="en-GB" sz="4200">
                <a:latin typeface="NeueHaasGroteskText Pro"/>
              </a:rPr>
              <a:t> results.</a:t>
            </a:r>
          </a:p>
          <a:p>
            <a:pPr marL="457200" lvl="1" indent="0">
              <a:spcAft>
                <a:spcPts val="1200"/>
              </a:spcAft>
              <a:buNone/>
            </a:pPr>
            <a:endParaRPr lang="en-GB" sz="4800">
              <a:latin typeface="NeueHaasGroteskText Pro"/>
            </a:endParaRPr>
          </a:p>
          <a:p>
            <a:pPr marL="1371600" lvl="1" indent="-914400">
              <a:spcAft>
                <a:spcPts val="1200"/>
              </a:spcAft>
              <a:buFont typeface="+mj-lt"/>
              <a:buAutoNum type="arabicPeriod"/>
            </a:pPr>
            <a:endParaRPr lang="sv-SE" sz="4800" dirty="0"/>
          </a:p>
          <a:p>
            <a:pPr marL="1371600" lvl="1" indent="-914400">
              <a:buFont typeface="+mj-lt"/>
              <a:buAutoNum type="arabicPeriod"/>
            </a:pPr>
            <a:endParaRPr lang="et-EE" sz="5400" dirty="0"/>
          </a:p>
          <a:p>
            <a:pPr marL="1371600" lvl="1" indent="-914400">
              <a:buFont typeface="+mj-lt"/>
              <a:buAutoNum type="arabicPeriod"/>
            </a:pPr>
            <a:endParaRPr lang="et-EE" sz="5400" b="1" dirty="0"/>
          </a:p>
        </p:txBody>
      </p:sp>
    </p:spTree>
    <p:extLst>
      <p:ext uri="{BB962C8B-B14F-4D97-AF65-F5344CB8AC3E}">
        <p14:creationId xmlns:p14="http://schemas.microsoft.com/office/powerpoint/2010/main" val="260024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21C4D9E-95F8-04E3-0215-4ED2E41406CF}"/>
              </a:ext>
            </a:extLst>
          </p:cNvPr>
          <p:cNvSpPr>
            <a:spLocks noGrp="1"/>
          </p:cNvSpPr>
          <p:nvPr>
            <p:ph type="ctrTitle"/>
          </p:nvPr>
        </p:nvSpPr>
        <p:spPr>
          <a:xfrm>
            <a:off x="592305" y="227597"/>
            <a:ext cx="15781602" cy="1490133"/>
          </a:xfrm>
        </p:spPr>
        <p:txBody>
          <a:bodyPr lIns="91440" tIns="45720" rIns="91440" bIns="45720" anchor="b"/>
          <a:lstStyle/>
          <a:p>
            <a:r>
              <a:rPr lang="et-EE" sz="6000" b="1" dirty="0">
                <a:solidFill>
                  <a:srgbClr val="007370"/>
                </a:solidFill>
                <a:cs typeface="Arial"/>
              </a:rPr>
              <a:t>The profile</a:t>
            </a:r>
          </a:p>
        </p:txBody>
      </p:sp>
      <p:sp>
        <p:nvSpPr>
          <p:cNvPr id="3" name="Teksti kohatäide 2">
            <a:extLst>
              <a:ext uri="{FF2B5EF4-FFF2-40B4-BE49-F238E27FC236}">
                <a16:creationId xmlns:a16="http://schemas.microsoft.com/office/drawing/2014/main" id="{1EC582E8-6ACE-8287-FB70-D0D2A7BA3FF0}"/>
              </a:ext>
            </a:extLst>
          </p:cNvPr>
          <p:cNvSpPr>
            <a:spLocks noGrp="1"/>
          </p:cNvSpPr>
          <p:nvPr>
            <p:ph type="body" sz="quarter" idx="10"/>
          </p:nvPr>
        </p:nvSpPr>
        <p:spPr>
          <a:xfrm>
            <a:off x="1469816" y="2246811"/>
            <a:ext cx="15593785" cy="6531649"/>
          </a:xfrm>
        </p:spPr>
        <p:txBody>
          <a:bodyPr lIns="91440" tIns="45720" rIns="91440" bIns="45720" anchor="t"/>
          <a:lstStyle/>
          <a:p>
            <a:pPr marL="742950" indent="-742950">
              <a:spcAft>
                <a:spcPts val="600"/>
              </a:spcAft>
              <a:buFont typeface="+mj-lt"/>
              <a:buAutoNum type="arabicPeriod"/>
            </a:pPr>
            <a:r>
              <a:rPr lang="en-GB" sz="4600">
                <a:latin typeface="NeueHaasGroteskText Pro"/>
              </a:rPr>
              <a:t>Selected morphosyntactic patterns</a:t>
            </a:r>
          </a:p>
          <a:p>
            <a:pPr marL="742950" indent="-742950">
              <a:spcBef>
                <a:spcPts val="1800"/>
              </a:spcBef>
              <a:spcAft>
                <a:spcPts val="600"/>
              </a:spcAft>
              <a:buFont typeface="+mj-lt"/>
              <a:buAutoNum type="arabicPeriod"/>
            </a:pPr>
            <a:r>
              <a:rPr lang="en-GB" sz="4600">
                <a:latin typeface="NeueHaasGroteskText Pro"/>
              </a:rPr>
              <a:t>verified on </a:t>
            </a:r>
            <a:r>
              <a:rPr lang="et-EE" sz="4600">
                <a:latin typeface="NeueHaasGroteskText Pro"/>
              </a:rPr>
              <a:t>the test group (N = 100) of prototypical adjectives from BED* and their corpus behaviour in ENC2019.</a:t>
            </a:r>
            <a:r>
              <a:rPr lang="et-EE" sz="4600" b="1"/>
              <a:t> </a:t>
            </a:r>
            <a:endParaRPr lang="en-GB" sz="4600" b="1"/>
          </a:p>
          <a:p>
            <a:pPr lvl="2">
              <a:spcAft>
                <a:spcPts val="600"/>
              </a:spcAft>
            </a:pPr>
            <a:r>
              <a:rPr lang="en-GB" sz="4200">
                <a:solidFill>
                  <a:srgbClr val="115479"/>
                </a:solidFill>
              </a:rPr>
              <a:t> the ENC</a:t>
            </a:r>
            <a:r>
              <a:rPr lang="et-EE" sz="4200">
                <a:solidFill>
                  <a:srgbClr val="115479"/>
                </a:solidFill>
                <a:latin typeface="NeueHaasGroteskText Pro"/>
              </a:rPr>
              <a:t>**</a:t>
            </a:r>
            <a:r>
              <a:rPr lang="en-GB" sz="4200">
                <a:solidFill>
                  <a:srgbClr val="115479"/>
                </a:solidFill>
              </a:rPr>
              <a:t> corpora accessed via the Sketch Engine’s API</a:t>
            </a:r>
          </a:p>
          <a:p>
            <a:pPr lvl="2">
              <a:spcBef>
                <a:spcPts val="0"/>
              </a:spcBef>
              <a:spcAft>
                <a:spcPts val="600"/>
              </a:spcAft>
            </a:pPr>
            <a:r>
              <a:rPr lang="en-GB" sz="4200">
                <a:solidFill>
                  <a:srgbClr val="115479"/>
                </a:solidFill>
              </a:rPr>
              <a:t> t</a:t>
            </a:r>
            <a:r>
              <a:rPr lang="et-EE" sz="4200">
                <a:solidFill>
                  <a:srgbClr val="115479"/>
                </a:solidFill>
              </a:rPr>
              <a:t>he basis for the </a:t>
            </a:r>
            <a:r>
              <a:rPr lang="et-EE" sz="4200" b="1">
                <a:solidFill>
                  <a:srgbClr val="115479"/>
                </a:solidFill>
              </a:rPr>
              <a:t>ASC</a:t>
            </a:r>
            <a:r>
              <a:rPr lang="et-EE" sz="4200">
                <a:solidFill>
                  <a:srgbClr val="115479"/>
                </a:solidFill>
              </a:rPr>
              <a:t>: ENC2021</a:t>
            </a:r>
            <a:endParaRPr lang="et-EE" sz="4200">
              <a:solidFill>
                <a:srgbClr val="115479"/>
              </a:solidFill>
              <a:latin typeface="NeueHaasGroteskText Pro"/>
            </a:endParaRPr>
          </a:p>
          <a:p>
            <a:pPr marL="742950" indent="-742950">
              <a:spcBef>
                <a:spcPts val="1800"/>
              </a:spcBef>
              <a:spcAft>
                <a:spcPts val="600"/>
              </a:spcAft>
              <a:buFont typeface="+mj-lt"/>
              <a:buAutoNum type="arabicPeriod"/>
            </a:pPr>
            <a:r>
              <a:rPr lang="en-GB" sz="4600"/>
              <a:t>The script retrieving the frequency data from ENC corpora is based on a set of query patterns. </a:t>
            </a:r>
          </a:p>
          <a:p>
            <a:endParaRPr lang="et-EE" sz="800" b="1" dirty="0"/>
          </a:p>
          <a:p>
            <a:endParaRPr lang="et-EE" sz="2800"/>
          </a:p>
          <a:p>
            <a:endParaRPr lang="et-EE" sz="4400" dirty="0"/>
          </a:p>
        </p:txBody>
      </p:sp>
      <p:sp>
        <p:nvSpPr>
          <p:cNvPr id="5" name="TextBox 4">
            <a:extLst>
              <a:ext uri="{FF2B5EF4-FFF2-40B4-BE49-F238E27FC236}">
                <a16:creationId xmlns:a16="http://schemas.microsoft.com/office/drawing/2014/main" id="{4065DFC1-24CE-4B44-1CB3-F32E13ADA214}"/>
              </a:ext>
            </a:extLst>
          </p:cNvPr>
          <p:cNvSpPr txBox="1"/>
          <p:nvPr/>
        </p:nvSpPr>
        <p:spPr>
          <a:xfrm>
            <a:off x="769726" y="8778460"/>
            <a:ext cx="7478162" cy="584775"/>
          </a:xfrm>
          <a:prstGeom prst="rect">
            <a:avLst/>
          </a:prstGeom>
          <a:noFill/>
        </p:spPr>
        <p:txBody>
          <a:bodyPr wrap="square">
            <a:spAutoFit/>
          </a:bodyPr>
          <a:lstStyle/>
          <a:p>
            <a:r>
              <a:rPr lang="et-EE" sz="3200" dirty="0">
                <a:latin typeface="Neue Haas Grotesk Text Pro" panose="020B0504020202020204" pitchFamily="34" charset="0"/>
              </a:rPr>
              <a:t>*BED = The Basic Estonian </a:t>
            </a:r>
            <a:r>
              <a:rPr lang="et-EE" sz="3200" dirty="0" err="1">
                <a:latin typeface="Neue Haas Grotesk Text Pro" panose="020B0504020202020204" pitchFamily="34" charset="0"/>
              </a:rPr>
              <a:t>Dictionary</a:t>
            </a:r>
            <a:endParaRPr lang="et-EE" sz="3200" dirty="0">
              <a:latin typeface="Neue Haas Grotesk Text Pro" panose="020B0504020202020204" pitchFamily="34" charset="0"/>
            </a:endParaRPr>
          </a:p>
        </p:txBody>
      </p:sp>
      <p:sp>
        <p:nvSpPr>
          <p:cNvPr id="7" name="TextBox 6">
            <a:extLst>
              <a:ext uri="{FF2B5EF4-FFF2-40B4-BE49-F238E27FC236}">
                <a16:creationId xmlns:a16="http://schemas.microsoft.com/office/drawing/2014/main" id="{401A45D7-8309-A0FC-4870-DD8979B37C33}"/>
              </a:ext>
            </a:extLst>
          </p:cNvPr>
          <p:cNvSpPr txBox="1"/>
          <p:nvPr/>
        </p:nvSpPr>
        <p:spPr>
          <a:xfrm>
            <a:off x="592305" y="9474628"/>
            <a:ext cx="6819240" cy="584775"/>
          </a:xfrm>
          <a:prstGeom prst="rect">
            <a:avLst/>
          </a:prstGeom>
          <a:noFill/>
        </p:spPr>
        <p:txBody>
          <a:bodyPr wrap="square">
            <a:spAutoFit/>
          </a:bodyPr>
          <a:lstStyle/>
          <a:p>
            <a:r>
              <a:rPr lang="et-EE" sz="3200">
                <a:latin typeface="Neue Haas Grotesk Text Pro" panose="020B0504020202020204" pitchFamily="34" charset="0"/>
              </a:rPr>
              <a:t>**ENC</a:t>
            </a:r>
            <a:r>
              <a:rPr lang="en-GB" sz="3200">
                <a:latin typeface="Neue Haas Grotesk Text Pro" panose="020B0504020202020204" pitchFamily="34" charset="0"/>
              </a:rPr>
              <a:t> = Estonian National Corpus</a:t>
            </a:r>
            <a:endParaRPr lang="et-EE" sz="3200">
              <a:latin typeface="Neue Haas Grotesk Text Pro" panose="020B0504020202020204" pitchFamily="34" charset="0"/>
            </a:endParaRPr>
          </a:p>
        </p:txBody>
      </p:sp>
    </p:spTree>
    <p:extLst>
      <p:ext uri="{BB962C8B-B14F-4D97-AF65-F5344CB8AC3E}">
        <p14:creationId xmlns:p14="http://schemas.microsoft.com/office/powerpoint/2010/main" val="211203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421C4D9E-95F8-04E3-0215-4ED2E41406CF}"/>
              </a:ext>
            </a:extLst>
          </p:cNvPr>
          <p:cNvSpPr>
            <a:spLocks noGrp="1"/>
          </p:cNvSpPr>
          <p:nvPr>
            <p:ph type="ctrTitle"/>
          </p:nvPr>
        </p:nvSpPr>
        <p:spPr>
          <a:xfrm>
            <a:off x="851525" y="0"/>
            <a:ext cx="16584949" cy="1200330"/>
          </a:xfrm>
        </p:spPr>
        <p:txBody>
          <a:bodyPr lIns="91440" tIns="45720" rIns="91440" bIns="45720" anchor="b"/>
          <a:lstStyle/>
          <a:p>
            <a:r>
              <a:rPr lang="en-GB" sz="5400" dirty="0">
                <a:cs typeface="Arial"/>
              </a:rPr>
              <a:t>Fr</a:t>
            </a:r>
            <a:r>
              <a:rPr lang="et-EE" sz="5400" dirty="0">
                <a:cs typeface="Arial"/>
              </a:rPr>
              <a:t>om typical features of adjectives to </a:t>
            </a:r>
            <a:r>
              <a:rPr lang="et-EE" sz="5400" b="1" dirty="0">
                <a:cs typeface="Arial"/>
              </a:rPr>
              <a:t>measurable patterns</a:t>
            </a:r>
            <a:endParaRPr lang="en-GB" sz="5400" b="1" dirty="0">
              <a:latin typeface="NeueHaasGroteskDisp Pro"/>
              <a:cs typeface="Arial"/>
            </a:endParaRPr>
          </a:p>
        </p:txBody>
      </p:sp>
      <p:sp>
        <p:nvSpPr>
          <p:cNvPr id="6" name="TextBox 5">
            <a:extLst>
              <a:ext uri="{FF2B5EF4-FFF2-40B4-BE49-F238E27FC236}">
                <a16:creationId xmlns:a16="http://schemas.microsoft.com/office/drawing/2014/main" id="{C1A77C12-DCF7-A8AD-75C1-C4B8E71F3881}"/>
              </a:ext>
            </a:extLst>
          </p:cNvPr>
          <p:cNvSpPr txBox="1"/>
          <p:nvPr/>
        </p:nvSpPr>
        <p:spPr>
          <a:xfrm>
            <a:off x="851524" y="8611295"/>
            <a:ext cx="16584949" cy="1477328"/>
          </a:xfrm>
          <a:prstGeom prst="rect">
            <a:avLst/>
          </a:prstGeom>
          <a:noFill/>
        </p:spPr>
        <p:txBody>
          <a:bodyPr wrap="square" rtlCol="0">
            <a:spAutoFit/>
          </a:bodyPr>
          <a:lstStyle/>
          <a:p>
            <a:r>
              <a:rPr lang="et-EE" sz="3000" b="1"/>
              <a:t>pattern </a:t>
            </a:r>
            <a:r>
              <a:rPr lang="et-EE" sz="3000" dirty="0"/>
              <a:t>– a sequence of adjacent elements in text </a:t>
            </a:r>
          </a:p>
          <a:p>
            <a:r>
              <a:rPr lang="en-GB" sz="3000" b="1"/>
              <a:t>TW</a:t>
            </a:r>
            <a:r>
              <a:rPr lang="et-EE" sz="3000"/>
              <a:t> </a:t>
            </a:r>
            <a:r>
              <a:rPr lang="et-EE" sz="3000" dirty="0"/>
              <a:t>–</a:t>
            </a:r>
            <a:r>
              <a:rPr lang="en-GB" sz="3000" dirty="0"/>
              <a:t> test </a:t>
            </a:r>
            <a:r>
              <a:rPr lang="et-EE" sz="3000" dirty="0"/>
              <a:t>word (undefined </a:t>
            </a:r>
            <a:r>
              <a:rPr lang="et-EE" sz="3000" dirty="0" err="1"/>
              <a:t>PoS</a:t>
            </a:r>
            <a:r>
              <a:rPr lang="et-EE" sz="3000" dirty="0"/>
              <a:t>)</a:t>
            </a:r>
            <a:endParaRPr lang="en-GB" sz="3000" dirty="0"/>
          </a:p>
          <a:p>
            <a:r>
              <a:rPr lang="et-EE" sz="3000" b="1"/>
              <a:t>adverb</a:t>
            </a:r>
            <a:r>
              <a:rPr lang="et-EE" sz="3000"/>
              <a:t> </a:t>
            </a:r>
            <a:r>
              <a:rPr lang="et-EE" sz="3000" dirty="0"/>
              <a:t>= </a:t>
            </a:r>
            <a:r>
              <a:rPr lang="et-EE" sz="3000" dirty="0" err="1"/>
              <a:t>the</a:t>
            </a:r>
            <a:r>
              <a:rPr lang="et-EE" sz="3000" dirty="0"/>
              <a:t> </a:t>
            </a:r>
            <a:r>
              <a:rPr lang="et-EE" sz="3000" dirty="0" err="1"/>
              <a:t>most</a:t>
            </a:r>
            <a:r>
              <a:rPr lang="et-EE" sz="3000" dirty="0"/>
              <a:t> </a:t>
            </a:r>
            <a:r>
              <a:rPr lang="et-EE" sz="3000" dirty="0" err="1"/>
              <a:t>fequent</a:t>
            </a:r>
            <a:r>
              <a:rPr lang="et-EE" sz="3000" dirty="0"/>
              <a:t> </a:t>
            </a:r>
            <a:r>
              <a:rPr lang="et-EE" sz="3000" dirty="0" err="1"/>
              <a:t>adverbs</a:t>
            </a:r>
            <a:r>
              <a:rPr lang="et-EE" sz="3000" dirty="0"/>
              <a:t> </a:t>
            </a:r>
            <a:r>
              <a:rPr lang="et-EE" sz="3000" dirty="0" err="1"/>
              <a:t>modifying</a:t>
            </a:r>
            <a:r>
              <a:rPr lang="et-EE" sz="3000" dirty="0"/>
              <a:t> </a:t>
            </a:r>
            <a:r>
              <a:rPr lang="et-EE" sz="3000" dirty="0" err="1"/>
              <a:t>adjectives</a:t>
            </a:r>
            <a:endParaRPr lang="en-GB" sz="3000" dirty="0"/>
          </a:p>
        </p:txBody>
      </p:sp>
      <p:graphicFrame>
        <p:nvGraphicFramePr>
          <p:cNvPr id="8" name="Table 8">
            <a:extLst>
              <a:ext uri="{FF2B5EF4-FFF2-40B4-BE49-F238E27FC236}">
                <a16:creationId xmlns:a16="http://schemas.microsoft.com/office/drawing/2014/main" id="{0ECAB947-310E-766F-D939-39C06AD23E0E}"/>
              </a:ext>
            </a:extLst>
          </p:cNvPr>
          <p:cNvGraphicFramePr>
            <a:graphicFrameLocks noGrp="1"/>
          </p:cNvGraphicFramePr>
          <p:nvPr>
            <p:extLst>
              <p:ext uri="{D42A27DB-BD31-4B8C-83A1-F6EECF244321}">
                <p14:modId xmlns:p14="http://schemas.microsoft.com/office/powerpoint/2010/main" val="1008284116"/>
              </p:ext>
            </p:extLst>
          </p:nvPr>
        </p:nvGraphicFramePr>
        <p:xfrm>
          <a:off x="935949" y="1675705"/>
          <a:ext cx="16782036" cy="6572653"/>
        </p:xfrm>
        <a:graphic>
          <a:graphicData uri="http://schemas.openxmlformats.org/drawingml/2006/table">
            <a:tbl>
              <a:tblPr firstRow="1" bandRow="1">
                <a:tableStyleId>{F5AB1C69-6EDB-4FF4-983F-18BD219EF322}</a:tableStyleId>
              </a:tblPr>
              <a:tblGrid>
                <a:gridCol w="3040953">
                  <a:extLst>
                    <a:ext uri="{9D8B030D-6E8A-4147-A177-3AD203B41FA5}">
                      <a16:colId xmlns:a16="http://schemas.microsoft.com/office/drawing/2014/main" val="1443801596"/>
                    </a:ext>
                  </a:extLst>
                </a:gridCol>
                <a:gridCol w="4276449">
                  <a:extLst>
                    <a:ext uri="{9D8B030D-6E8A-4147-A177-3AD203B41FA5}">
                      <a16:colId xmlns:a16="http://schemas.microsoft.com/office/drawing/2014/main" val="1494473101"/>
                    </a:ext>
                  </a:extLst>
                </a:gridCol>
                <a:gridCol w="3598223">
                  <a:extLst>
                    <a:ext uri="{9D8B030D-6E8A-4147-A177-3AD203B41FA5}">
                      <a16:colId xmlns:a16="http://schemas.microsoft.com/office/drawing/2014/main" val="4140392122"/>
                    </a:ext>
                  </a:extLst>
                </a:gridCol>
                <a:gridCol w="5866411">
                  <a:extLst>
                    <a:ext uri="{9D8B030D-6E8A-4147-A177-3AD203B41FA5}">
                      <a16:colId xmlns:a16="http://schemas.microsoft.com/office/drawing/2014/main" val="963285945"/>
                    </a:ext>
                  </a:extLst>
                </a:gridCol>
              </a:tblGrid>
              <a:tr h="1273830">
                <a:tc>
                  <a:txBody>
                    <a:bodyPr/>
                    <a:lstStyle/>
                    <a:p>
                      <a:pPr>
                        <a:spcBef>
                          <a:spcPts val="3000"/>
                        </a:spcBef>
                        <a:spcAft>
                          <a:spcPts val="1200"/>
                        </a:spcAft>
                      </a:pPr>
                      <a:endParaRPr lang="sv-SE" sz="4000" dirty="0">
                        <a:solidFill>
                          <a:schemeClr val="tx1"/>
                        </a:solidFill>
                        <a:latin typeface="Neue Haas Grotesk"/>
                      </a:endParaRPr>
                    </a:p>
                  </a:txBody>
                  <a:tcPr>
                    <a:solidFill>
                      <a:srgbClr val="E0E3F0"/>
                    </a:solidFill>
                  </a:tcPr>
                </a:tc>
                <a:tc>
                  <a:txBody>
                    <a:bodyPr/>
                    <a:lstStyle/>
                    <a:p>
                      <a:pPr>
                        <a:spcBef>
                          <a:spcPts val="3000"/>
                        </a:spcBef>
                        <a:spcAft>
                          <a:spcPts val="1200"/>
                        </a:spcAft>
                      </a:pPr>
                      <a:r>
                        <a:rPr lang="sv-SE" sz="4000">
                          <a:solidFill>
                            <a:schemeClr val="tx1"/>
                          </a:solidFill>
                          <a:latin typeface="Neue Haas Grotesk"/>
                        </a:rPr>
                        <a:t>Patterns </a:t>
                      </a:r>
                      <a:endParaRPr lang="sv-SE" sz="4000" dirty="0">
                        <a:solidFill>
                          <a:schemeClr val="tx1"/>
                        </a:solidFill>
                        <a:latin typeface="Neue Haas Grotesk"/>
                      </a:endParaRPr>
                    </a:p>
                  </a:txBody>
                  <a:tcPr>
                    <a:solidFill>
                      <a:srgbClr val="E0E3F0"/>
                    </a:solidFill>
                  </a:tcPr>
                </a:tc>
                <a:tc>
                  <a:txBody>
                    <a:bodyPr/>
                    <a:lstStyle/>
                    <a:p>
                      <a:pPr>
                        <a:spcBef>
                          <a:spcPts val="3000"/>
                        </a:spcBef>
                        <a:spcAft>
                          <a:spcPts val="1200"/>
                        </a:spcAft>
                      </a:pPr>
                      <a:r>
                        <a:rPr lang="sv-SE" sz="4000" dirty="0">
                          <a:solidFill>
                            <a:schemeClr val="tx1"/>
                          </a:solidFill>
                          <a:latin typeface="Neue Haas Grotesk"/>
                        </a:rPr>
                        <a:t>Abbreviation </a:t>
                      </a:r>
                    </a:p>
                  </a:txBody>
                  <a:tcPr>
                    <a:solidFill>
                      <a:srgbClr val="E0E3F0"/>
                    </a:solidFill>
                  </a:tcPr>
                </a:tc>
                <a:tc>
                  <a:txBody>
                    <a:bodyPr/>
                    <a:lstStyle/>
                    <a:p>
                      <a:pPr>
                        <a:spcBef>
                          <a:spcPts val="3000"/>
                        </a:spcBef>
                        <a:spcAft>
                          <a:spcPts val="1200"/>
                        </a:spcAft>
                      </a:pPr>
                      <a:r>
                        <a:rPr lang="sv-SE" sz="4000" dirty="0">
                          <a:solidFill>
                            <a:schemeClr val="tx1"/>
                          </a:solidFill>
                          <a:latin typeface="Neue Haas Grotesk"/>
                        </a:rPr>
                        <a:t>Search patterns</a:t>
                      </a:r>
                    </a:p>
                  </a:txBody>
                  <a:tcPr>
                    <a:solidFill>
                      <a:srgbClr val="E0E3F0"/>
                    </a:solidFill>
                  </a:tcPr>
                </a:tc>
                <a:extLst>
                  <a:ext uri="{0D108BD9-81ED-4DB2-BD59-A6C34878D82A}">
                    <a16:rowId xmlns:a16="http://schemas.microsoft.com/office/drawing/2014/main" val="799595169"/>
                  </a:ext>
                </a:extLst>
              </a:tr>
              <a:tr h="1273830">
                <a:tc rowSpan="2">
                  <a:txBody>
                    <a:bodyPr/>
                    <a:lstStyle/>
                    <a:p>
                      <a:pPr>
                        <a:spcBef>
                          <a:spcPts val="600"/>
                        </a:spcBef>
                        <a:spcAft>
                          <a:spcPts val="600"/>
                        </a:spcAft>
                      </a:pPr>
                      <a:endParaRPr lang="sv-SE" sz="4000" dirty="0">
                        <a:solidFill>
                          <a:schemeClr val="tx1"/>
                        </a:solidFill>
                        <a:latin typeface="Neue Haas Grotesk"/>
                      </a:endParaRPr>
                    </a:p>
                    <a:p>
                      <a:pPr>
                        <a:spcBef>
                          <a:spcPts val="600"/>
                        </a:spcBef>
                        <a:spcAft>
                          <a:spcPts val="600"/>
                        </a:spcAft>
                      </a:pPr>
                      <a:r>
                        <a:rPr lang="sv-SE" sz="4000" dirty="0">
                          <a:solidFill>
                            <a:schemeClr val="tx1"/>
                          </a:solidFill>
                          <a:latin typeface="Neue Haas Grotesk"/>
                        </a:rPr>
                        <a:t>Attributive</a:t>
                      </a:r>
                    </a:p>
                  </a:txBody>
                  <a:tcPr>
                    <a:solidFill>
                      <a:srgbClr val="E0E3F0"/>
                    </a:solidFill>
                  </a:tcPr>
                </a:tc>
                <a:tc>
                  <a:txBody>
                    <a:bodyPr/>
                    <a:lstStyle/>
                    <a:p>
                      <a:pPr>
                        <a:spcBef>
                          <a:spcPts val="3000"/>
                        </a:spcBef>
                        <a:spcAft>
                          <a:spcPts val="1200"/>
                        </a:spcAft>
                      </a:pPr>
                      <a:r>
                        <a:rPr lang="sv-SE" sz="4000" dirty="0">
                          <a:solidFill>
                            <a:schemeClr val="tx1"/>
                          </a:solidFill>
                          <a:latin typeface="Neue Haas Grotesk"/>
                        </a:rPr>
                        <a:t>attribute</a:t>
                      </a:r>
                    </a:p>
                  </a:txBody>
                  <a:tcPr>
                    <a:solidFill>
                      <a:srgbClr val="EAECF6"/>
                    </a:solidFill>
                  </a:tcPr>
                </a:tc>
                <a:tc>
                  <a:txBody>
                    <a:bodyPr/>
                    <a:lstStyle/>
                    <a:p>
                      <a:pPr>
                        <a:spcBef>
                          <a:spcPts val="3000"/>
                        </a:spcBef>
                        <a:spcAft>
                          <a:spcPts val="1200"/>
                        </a:spcAft>
                      </a:pPr>
                      <a:r>
                        <a:rPr lang="sv-SE" sz="4000" dirty="0">
                          <a:solidFill>
                            <a:schemeClr val="tx1"/>
                          </a:solidFill>
                          <a:latin typeface="Neue Haas Grotesk"/>
                        </a:rPr>
                        <a:t>ATTR</a:t>
                      </a:r>
                    </a:p>
                  </a:txBody>
                  <a:tcPr>
                    <a:solidFill>
                      <a:srgbClr val="EAECF6"/>
                    </a:solidFill>
                  </a:tcPr>
                </a:tc>
                <a:tc>
                  <a:txBody>
                    <a:bodyPr/>
                    <a:lstStyle/>
                    <a:p>
                      <a:pPr>
                        <a:spcBef>
                          <a:spcPts val="3000"/>
                        </a:spcBef>
                        <a:spcAft>
                          <a:spcPts val="1200"/>
                        </a:spcAft>
                      </a:pPr>
                      <a:r>
                        <a:rPr lang="sv-SE" sz="4000" dirty="0">
                          <a:solidFill>
                            <a:schemeClr val="tx1"/>
                          </a:solidFill>
                          <a:latin typeface="Neue Haas Grotesk"/>
                        </a:rPr>
                        <a:t>(TW_noun) </a:t>
                      </a:r>
                    </a:p>
                  </a:txBody>
                  <a:tcPr>
                    <a:solidFill>
                      <a:srgbClr val="EAECF6"/>
                    </a:solidFill>
                  </a:tcPr>
                </a:tc>
                <a:extLst>
                  <a:ext uri="{0D108BD9-81ED-4DB2-BD59-A6C34878D82A}">
                    <a16:rowId xmlns:a16="http://schemas.microsoft.com/office/drawing/2014/main" val="2164899736"/>
                  </a:ext>
                </a:extLst>
              </a:tr>
              <a:tr h="1273830">
                <a:tc vMerge="1">
                  <a:txBody>
                    <a:bodyPr/>
                    <a:lstStyle/>
                    <a:p>
                      <a:pPr>
                        <a:spcBef>
                          <a:spcPts val="3000"/>
                        </a:spcBef>
                        <a:spcAft>
                          <a:spcPts val="1200"/>
                        </a:spcAft>
                      </a:pPr>
                      <a:endParaRPr lang="sv-SE" sz="4800" dirty="0">
                        <a:solidFill>
                          <a:schemeClr val="tx1"/>
                        </a:solidFill>
                        <a:latin typeface="Neue Haas Grotesk"/>
                      </a:endParaRPr>
                    </a:p>
                  </a:txBody>
                  <a:tcPr>
                    <a:solidFill>
                      <a:schemeClr val="bg2"/>
                    </a:solidFill>
                  </a:tcPr>
                </a:tc>
                <a:tc>
                  <a:txBody>
                    <a:bodyPr/>
                    <a:lstStyle/>
                    <a:p>
                      <a:pPr>
                        <a:spcBef>
                          <a:spcPts val="3000"/>
                        </a:spcBef>
                        <a:spcAft>
                          <a:spcPts val="1200"/>
                        </a:spcAft>
                      </a:pPr>
                      <a:r>
                        <a:rPr lang="sv-SE" sz="4000" dirty="0">
                          <a:solidFill>
                            <a:schemeClr val="tx1"/>
                          </a:solidFill>
                          <a:latin typeface="Neue Haas Grotesk"/>
                        </a:rPr>
                        <a:t>sentence starter</a:t>
                      </a:r>
                    </a:p>
                  </a:txBody>
                  <a:tcPr>
                    <a:solidFill>
                      <a:srgbClr val="EAECF6"/>
                    </a:solidFill>
                  </a:tcPr>
                </a:tc>
                <a:tc>
                  <a:txBody>
                    <a:bodyPr/>
                    <a:lstStyle/>
                    <a:p>
                      <a:pPr>
                        <a:spcBef>
                          <a:spcPts val="3000"/>
                        </a:spcBef>
                        <a:spcAft>
                          <a:spcPts val="1200"/>
                        </a:spcAft>
                      </a:pPr>
                      <a:r>
                        <a:rPr lang="sv-SE" sz="4000" dirty="0">
                          <a:solidFill>
                            <a:schemeClr val="tx1"/>
                          </a:solidFill>
                          <a:latin typeface="Neue Haas Grotesk"/>
                        </a:rPr>
                        <a:t>ATTR/ST</a:t>
                      </a:r>
                    </a:p>
                  </a:txBody>
                  <a:tcPr>
                    <a:solidFill>
                      <a:srgbClr val="EAECF6"/>
                    </a:solidFill>
                  </a:tcPr>
                </a:tc>
                <a:tc>
                  <a:txBody>
                    <a:bodyPr/>
                    <a:lstStyle/>
                    <a:p>
                      <a:r>
                        <a:rPr lang="en-GB" sz="4000" kern="1200">
                          <a:solidFill>
                            <a:schemeClr val="dk1"/>
                          </a:solidFill>
                          <a:effectLst/>
                          <a:latin typeface="Neue Haas Grotesk"/>
                          <a:ea typeface="+mn-ea"/>
                          <a:cs typeface="+mn-cs"/>
                        </a:rPr>
                        <a:t>(TW_noun)</a:t>
                      </a:r>
                      <a:r>
                        <a:rPr lang="en-GB" sz="4000" kern="1200" baseline="-25000">
                          <a:solidFill>
                            <a:schemeClr val="dk1"/>
                          </a:solidFill>
                          <a:effectLst/>
                          <a:latin typeface="Neue Haas Grotesk"/>
                          <a:ea typeface="+mn-ea"/>
                          <a:cs typeface="+mn-cs"/>
                        </a:rPr>
                        <a:t>sentence start ​</a:t>
                      </a:r>
                      <a:endParaRPr lang="en-GB" sz="4000" kern="1200">
                        <a:solidFill>
                          <a:schemeClr val="dk1"/>
                        </a:solidFill>
                        <a:effectLst/>
                        <a:latin typeface="Neue Haas Grotesk"/>
                        <a:ea typeface="+mn-ea"/>
                        <a:cs typeface="+mn-cs"/>
                      </a:endParaRPr>
                    </a:p>
                  </a:txBody>
                  <a:tcPr>
                    <a:solidFill>
                      <a:srgbClr val="EAECF6"/>
                    </a:solidFill>
                  </a:tcPr>
                </a:tc>
                <a:extLst>
                  <a:ext uri="{0D108BD9-81ED-4DB2-BD59-A6C34878D82A}">
                    <a16:rowId xmlns:a16="http://schemas.microsoft.com/office/drawing/2014/main" val="3277462026"/>
                  </a:ext>
                </a:extLst>
              </a:tr>
              <a:tr h="1273830">
                <a:tc rowSpan="2">
                  <a:txBody>
                    <a:bodyPr/>
                    <a:lstStyle/>
                    <a:p>
                      <a:pPr>
                        <a:spcBef>
                          <a:spcPts val="600"/>
                        </a:spcBef>
                        <a:spcAft>
                          <a:spcPts val="600"/>
                        </a:spcAft>
                      </a:pPr>
                      <a:endParaRPr lang="sv-SE" sz="4000" dirty="0">
                        <a:solidFill>
                          <a:schemeClr val="tx1"/>
                        </a:solidFill>
                        <a:latin typeface="Neue Haas Grotesk"/>
                      </a:endParaRPr>
                    </a:p>
                    <a:p>
                      <a:pPr>
                        <a:spcBef>
                          <a:spcPts val="600"/>
                        </a:spcBef>
                        <a:spcAft>
                          <a:spcPts val="600"/>
                        </a:spcAft>
                      </a:pPr>
                      <a:r>
                        <a:rPr lang="sv-SE" sz="4000" dirty="0">
                          <a:solidFill>
                            <a:schemeClr val="tx1"/>
                          </a:solidFill>
                          <a:latin typeface="Neue Haas Grotesk"/>
                        </a:rPr>
                        <a:t>Non-attributive</a:t>
                      </a:r>
                    </a:p>
                  </a:txBody>
                  <a:tcPr>
                    <a:solidFill>
                      <a:srgbClr val="E0E3F0"/>
                    </a:solidFill>
                  </a:tcPr>
                </a:tc>
                <a:tc>
                  <a:txBody>
                    <a:bodyPr/>
                    <a:lstStyle/>
                    <a:p>
                      <a:pPr>
                        <a:spcBef>
                          <a:spcPts val="3000"/>
                        </a:spcBef>
                        <a:spcAft>
                          <a:spcPts val="1200"/>
                        </a:spcAft>
                      </a:pPr>
                      <a:r>
                        <a:rPr lang="sv-SE" sz="4000" dirty="0">
                          <a:solidFill>
                            <a:schemeClr val="tx1"/>
                          </a:solidFill>
                          <a:latin typeface="Neue Haas Grotesk"/>
                        </a:rPr>
                        <a:t>adverb </a:t>
                      </a:r>
                    </a:p>
                  </a:txBody>
                  <a:tcPr>
                    <a:solidFill>
                      <a:srgbClr val="EAECF6"/>
                    </a:solidFill>
                  </a:tcPr>
                </a:tc>
                <a:tc>
                  <a:txBody>
                    <a:bodyPr/>
                    <a:lstStyle/>
                    <a:p>
                      <a:pPr>
                        <a:spcBef>
                          <a:spcPts val="3000"/>
                        </a:spcBef>
                        <a:spcAft>
                          <a:spcPts val="1200"/>
                        </a:spcAft>
                      </a:pPr>
                      <a:r>
                        <a:rPr lang="sv-SE" sz="4000" dirty="0">
                          <a:solidFill>
                            <a:schemeClr val="tx1"/>
                          </a:solidFill>
                          <a:latin typeface="Neue Haas Grotesk"/>
                        </a:rPr>
                        <a:t>ADV</a:t>
                      </a:r>
                    </a:p>
                  </a:txBody>
                  <a:tcPr>
                    <a:solidFill>
                      <a:srgbClr val="EAECF6"/>
                    </a:solidFill>
                  </a:tcPr>
                </a:tc>
                <a:tc>
                  <a:txBody>
                    <a:bodyPr/>
                    <a:lstStyle/>
                    <a:p>
                      <a:pPr>
                        <a:spcBef>
                          <a:spcPts val="3000"/>
                        </a:spcBef>
                        <a:spcAft>
                          <a:spcPts val="1200"/>
                        </a:spcAft>
                      </a:pPr>
                      <a:r>
                        <a:rPr lang="sv-SE" sz="4000" dirty="0">
                          <a:solidFill>
                            <a:schemeClr val="tx1"/>
                          </a:solidFill>
                          <a:latin typeface="Neue Haas Grotesk"/>
                        </a:rPr>
                        <a:t>(adverb_TW)​</a:t>
                      </a:r>
                    </a:p>
                  </a:txBody>
                  <a:tcPr>
                    <a:solidFill>
                      <a:srgbClr val="EAECF6"/>
                    </a:solidFill>
                  </a:tcPr>
                </a:tc>
                <a:extLst>
                  <a:ext uri="{0D108BD9-81ED-4DB2-BD59-A6C34878D82A}">
                    <a16:rowId xmlns:a16="http://schemas.microsoft.com/office/drawing/2014/main" val="4016323984"/>
                  </a:ext>
                </a:extLst>
              </a:tr>
              <a:tr h="1477333">
                <a:tc vMerge="1">
                  <a:txBody>
                    <a:bodyPr/>
                    <a:lstStyle/>
                    <a:p>
                      <a:pPr>
                        <a:spcBef>
                          <a:spcPts val="3000"/>
                        </a:spcBef>
                        <a:spcAft>
                          <a:spcPts val="1200"/>
                        </a:spcAft>
                      </a:pPr>
                      <a:endParaRPr lang="sv-SE" sz="4800" dirty="0">
                        <a:solidFill>
                          <a:schemeClr val="tx1"/>
                        </a:solidFill>
                        <a:latin typeface="Neue Haas Grotesk"/>
                      </a:endParaRPr>
                    </a:p>
                  </a:txBody>
                  <a:tcPr>
                    <a:solidFill>
                      <a:schemeClr val="bg2"/>
                    </a:solidFill>
                  </a:tcPr>
                </a:tc>
                <a:tc>
                  <a:txBody>
                    <a:bodyPr/>
                    <a:lstStyle/>
                    <a:p>
                      <a:pPr>
                        <a:spcBef>
                          <a:spcPts val="3000"/>
                        </a:spcBef>
                        <a:spcAft>
                          <a:spcPts val="1200"/>
                        </a:spcAft>
                      </a:pPr>
                      <a:r>
                        <a:rPr lang="sv-SE" sz="4000" dirty="0">
                          <a:solidFill>
                            <a:schemeClr val="tx1"/>
                          </a:solidFill>
                          <a:latin typeface="Neue Haas Grotesk"/>
                        </a:rPr>
                        <a:t>predicative </a:t>
                      </a:r>
                    </a:p>
                  </a:txBody>
                  <a:tcPr>
                    <a:solidFill>
                      <a:srgbClr val="EAECF6"/>
                    </a:solidFill>
                  </a:tcPr>
                </a:tc>
                <a:tc>
                  <a:txBody>
                    <a:bodyPr/>
                    <a:lstStyle/>
                    <a:p>
                      <a:pPr>
                        <a:spcBef>
                          <a:spcPts val="3000"/>
                        </a:spcBef>
                        <a:spcAft>
                          <a:spcPts val="1200"/>
                        </a:spcAft>
                      </a:pPr>
                      <a:r>
                        <a:rPr lang="sv-SE" sz="4000" dirty="0">
                          <a:solidFill>
                            <a:schemeClr val="tx1"/>
                          </a:solidFill>
                          <a:latin typeface="Neue Haas Grotesk"/>
                        </a:rPr>
                        <a:t>PRED</a:t>
                      </a:r>
                    </a:p>
                  </a:txBody>
                  <a:tcPr>
                    <a:solidFill>
                      <a:srgbClr val="EAECF6"/>
                    </a:solidFill>
                  </a:tcPr>
                </a:tc>
                <a:tc>
                  <a:txBody>
                    <a:bodyPr/>
                    <a:lstStyle/>
                    <a:p>
                      <a:pPr>
                        <a:spcBef>
                          <a:spcPts val="0"/>
                        </a:spcBef>
                        <a:spcAft>
                          <a:spcPts val="600"/>
                        </a:spcAft>
                      </a:pPr>
                      <a:r>
                        <a:rPr lang="sv-SE" sz="4000" i="1">
                          <a:solidFill>
                            <a:schemeClr val="tx1"/>
                          </a:solidFill>
                          <a:latin typeface="Neue Haas Grotesk"/>
                        </a:rPr>
                        <a:t>olema</a:t>
                      </a:r>
                      <a:r>
                        <a:rPr lang="sv-SE" sz="4000">
                          <a:solidFill>
                            <a:schemeClr val="tx1"/>
                          </a:solidFill>
                          <a:latin typeface="Neue Haas Grotesk"/>
                        </a:rPr>
                        <a:t> ’be’_</a:t>
                      </a:r>
                      <a:r>
                        <a:rPr lang="sv-SE" sz="4000" dirty="0">
                          <a:solidFill>
                            <a:schemeClr val="tx1"/>
                          </a:solidFill>
                          <a:latin typeface="Neue Haas Grotesk"/>
                        </a:rPr>
                        <a:t>TW​</a:t>
                      </a:r>
                    </a:p>
                    <a:p>
                      <a:pPr>
                        <a:spcBef>
                          <a:spcPts val="0"/>
                        </a:spcBef>
                        <a:spcAft>
                          <a:spcPts val="600"/>
                        </a:spcAft>
                      </a:pPr>
                      <a:r>
                        <a:rPr lang="sv-SE" sz="4000" i="1">
                          <a:solidFill>
                            <a:schemeClr val="tx1"/>
                          </a:solidFill>
                          <a:latin typeface="Neue Haas Grotesk"/>
                        </a:rPr>
                        <a:t>olema</a:t>
                      </a:r>
                      <a:r>
                        <a:rPr lang="sv-SE" sz="4000">
                          <a:solidFill>
                            <a:schemeClr val="tx1"/>
                          </a:solidFill>
                          <a:latin typeface="Neue Haas Grotesk"/>
                        </a:rPr>
                        <a:t> ’be’_adverb_TW</a:t>
                      </a:r>
                      <a:endParaRPr lang="sv-SE" sz="4000" dirty="0">
                        <a:solidFill>
                          <a:schemeClr val="tx1"/>
                        </a:solidFill>
                        <a:latin typeface="Neue Haas Grotesk"/>
                      </a:endParaRPr>
                    </a:p>
                  </a:txBody>
                  <a:tcPr>
                    <a:solidFill>
                      <a:srgbClr val="EAECF6"/>
                    </a:solidFill>
                  </a:tcPr>
                </a:tc>
                <a:extLst>
                  <a:ext uri="{0D108BD9-81ED-4DB2-BD59-A6C34878D82A}">
                    <a16:rowId xmlns:a16="http://schemas.microsoft.com/office/drawing/2014/main" val="2970033690"/>
                  </a:ext>
                </a:extLst>
              </a:tr>
            </a:tbl>
          </a:graphicData>
        </a:graphic>
      </p:graphicFrame>
    </p:spTree>
    <p:extLst>
      <p:ext uri="{BB962C8B-B14F-4D97-AF65-F5344CB8AC3E}">
        <p14:creationId xmlns:p14="http://schemas.microsoft.com/office/powerpoint/2010/main" val="3397308167"/>
      </p:ext>
    </p:extLst>
  </p:cSld>
  <p:clrMapOvr>
    <a:masterClrMapping/>
  </p:clrMapOvr>
</p:sld>
</file>

<file path=ppt/theme/theme1.xml><?xml version="1.0" encoding="utf-8"?>
<a:theme xmlns:a="http://schemas.openxmlformats.org/drawingml/2006/main" name="SININE TAUST">
  <a:themeElements>
    <a:clrScheme name="EKI">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ÄRVIVARIATSIOONI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70E7188CA23774FB343AE6275463721" ma:contentTypeVersion="13" ma:contentTypeDescription="Loo uus dokument" ma:contentTypeScope="" ma:versionID="2ca7b8c2cb4a9544457332ecd60c9ab2">
  <xsd:schema xmlns:xsd="http://www.w3.org/2001/XMLSchema" xmlns:xs="http://www.w3.org/2001/XMLSchema" xmlns:p="http://schemas.microsoft.com/office/2006/metadata/properties" xmlns:ns2="12bbf67b-9732-4cc5-a80c-f50715791cf8" xmlns:ns3="6109c282-a3e1-4dc3-9036-113422b1f4fd" targetNamespace="http://schemas.microsoft.com/office/2006/metadata/properties" ma:root="true" ma:fieldsID="91db5e91f4e8ac71fb2b77a57c45457c" ns2:_="" ns3:_="">
    <xsd:import namespace="12bbf67b-9732-4cc5-a80c-f50715791cf8"/>
    <xsd:import namespace="6109c282-a3e1-4dc3-9036-113422b1f4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bbf67b-9732-4cc5-a80c-f50715791c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Pildisildid" ma:readOnly="false" ma:fieldId="{5cf76f15-5ced-4ddc-b409-7134ff3c332f}" ma:taxonomyMulti="true" ma:sspId="88cca76e-1594-4dea-b59a-365f40e4ff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109c282-a3e1-4dc3-9036-113422b1f4fd" elementFormDefault="qualified">
    <xsd:import namespace="http://schemas.microsoft.com/office/2006/documentManagement/types"/>
    <xsd:import namespace="http://schemas.microsoft.com/office/infopath/2007/PartnerControls"/>
    <xsd:element name="SharedWithUsers" ma:index="10"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Ühiskasutusse andmise üksikasjad" ma:internalName="SharedWithDetails" ma:readOnly="true">
      <xsd:simpleType>
        <xsd:restriction base="dms:Note">
          <xsd:maxLength value="255"/>
        </xsd:restriction>
      </xsd:simpleType>
    </xsd:element>
    <xsd:element name="TaxCatchAll" ma:index="16" nillable="true" ma:displayName="Taxonomy Catch All Column" ma:hidden="true" ma:list="{360525ce-1457-460e-a016-e6243e614aec}" ma:internalName="TaxCatchAll" ma:showField="CatchAllData" ma:web="6109c282-a3e1-4dc3-9036-113422b1f4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bbf67b-9732-4cc5-a80c-f50715791cf8">
      <Terms xmlns="http://schemas.microsoft.com/office/infopath/2007/PartnerControls"/>
    </lcf76f155ced4ddcb4097134ff3c332f>
    <TaxCatchAll xmlns="6109c282-a3e1-4dc3-9036-113422b1f4fd" xsi:nil="true"/>
    <SharedWithUsers xmlns="6109c282-a3e1-4dc3-9036-113422b1f4fd">
      <UserInfo>
        <DisplayName/>
        <AccountId xsi:nil="true"/>
        <AccountType/>
      </UserInfo>
    </SharedWithUsers>
  </documentManagement>
</p:properties>
</file>

<file path=customXml/itemProps1.xml><?xml version="1.0" encoding="utf-8"?>
<ds:datastoreItem xmlns:ds="http://schemas.openxmlformats.org/officeDocument/2006/customXml" ds:itemID="{04A600F4-CFEE-44AE-B070-5F4C2F480FAC}">
  <ds:schemaRefs>
    <ds:schemaRef ds:uri="http://schemas.microsoft.com/sharepoint/v3/contenttype/forms"/>
  </ds:schemaRefs>
</ds:datastoreItem>
</file>

<file path=customXml/itemProps2.xml><?xml version="1.0" encoding="utf-8"?>
<ds:datastoreItem xmlns:ds="http://schemas.openxmlformats.org/officeDocument/2006/customXml" ds:itemID="{56EB9152-F958-4330-A0CE-20A970FCE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bbf67b-9732-4cc5-a80c-f50715791cf8"/>
    <ds:schemaRef ds:uri="6109c282-a3e1-4dc3-9036-113422b1f4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DA78F4-40FF-4809-B432-BD324EEFBA32}">
  <ds:schemaRefs>
    <ds:schemaRef ds:uri="http://schemas.microsoft.com/office/infopath/2007/PartnerControls"/>
    <ds:schemaRef ds:uri="http://purl.org/dc/elements/1.1/"/>
    <ds:schemaRef ds:uri="http://purl.org/dc/terms/"/>
    <ds:schemaRef ds:uri="http://purl.org/dc/dcmitype/"/>
    <ds:schemaRef ds:uri="12bbf67b-9732-4cc5-a80c-f50715791cf8"/>
    <ds:schemaRef ds:uri="6109c282-a3e1-4dc3-9036-113422b1f4fd"/>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4004</TotalTime>
  <Words>4020</Words>
  <Application>Microsoft Office PowerPoint</Application>
  <PresentationFormat>Custom</PresentationFormat>
  <Paragraphs>363</Paragraphs>
  <Slides>27</Slides>
  <Notes>27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27</vt:i4>
      </vt:variant>
    </vt:vector>
  </HeadingPairs>
  <TitlesOfParts>
    <vt:vector size="41" baseType="lpstr">
      <vt:lpstr>Arial</vt:lpstr>
      <vt:lpstr>Calibri</vt:lpstr>
      <vt:lpstr>LM Roman 10</vt:lpstr>
      <vt:lpstr>Neue Haas Grotesk</vt:lpstr>
      <vt:lpstr>Neue Haas Grotesk Text Pro</vt:lpstr>
      <vt:lpstr>NeueHaasGroteskDisp Pro</vt:lpstr>
      <vt:lpstr>NeueHaasGroteskText Pro</vt:lpstr>
      <vt:lpstr>Roboto</vt:lpstr>
      <vt:lpstr>Symbol</vt:lpstr>
      <vt:lpstr>Times New Roman</vt:lpstr>
      <vt:lpstr>SININE TAUST</vt:lpstr>
      <vt:lpstr>VÄRVIVARIATSIOONID</vt:lpstr>
      <vt:lpstr>Office Theme</vt:lpstr>
      <vt:lpstr>1_Office Theme</vt:lpstr>
      <vt:lpstr>PowerPoint Presentation</vt:lpstr>
      <vt:lpstr>Adjective similarity calculator (ASC) [adjcalculator.pythonanywhere.com]</vt:lpstr>
      <vt:lpstr>The essence of the lexicographic problem</vt:lpstr>
      <vt:lpstr>Adjective </vt:lpstr>
      <vt:lpstr>PowerPoint Presentation</vt:lpstr>
      <vt:lpstr> Our main question</vt:lpstr>
      <vt:lpstr>Towards the adjectivity similarity calculator  </vt:lpstr>
      <vt:lpstr>The profile</vt:lpstr>
      <vt:lpstr>From typical features of adjectives to measurable patterns</vt:lpstr>
      <vt:lpstr>Conformity assessment  Ranges of adjectival behaviour / the adjectival corpus profile</vt:lpstr>
      <vt:lpstr>The scale of adjectivity:</vt:lpstr>
      <vt:lpstr>Examples</vt:lpstr>
      <vt:lpstr>[adjcalculator.pythonanywhere.com]</vt:lpstr>
      <vt:lpstr>How to evaluate?</vt:lpstr>
      <vt:lpstr>PowerPoint Presentation</vt:lpstr>
      <vt:lpstr>Examples: protoadjectives</vt:lpstr>
      <vt:lpstr>Adjectives preferring the attributive or the predicative patterns </vt:lpstr>
      <vt:lpstr>Adjectives interfacing with nouns</vt:lpstr>
      <vt:lpstr>Nouns scoring on (some) adjectival patterns</vt:lpstr>
      <vt:lpstr>Participles (the target category)</vt:lpstr>
      <vt:lpstr>Participles. The extremes of the scale</vt:lpstr>
      <vt:lpstr>Discussion</vt:lpstr>
      <vt:lpstr>Conclusions</vt:lpstr>
      <vt:lpstr>Related publications of the PoS group</vt:lpstr>
      <vt:lpstr>PowerPoint Presentation</vt:lpstr>
      <vt:lpstr>Query patterns: https://github.com/PRG1978/A-multi-purpose-lexicographic-resource </vt:lpstr>
      <vt:lpstr>The Estonian adjective. The patterns</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Geda Paulsen</cp:lastModifiedBy>
  <cp:revision>13</cp:revision>
  <dcterms:created xsi:type="dcterms:W3CDTF">2015-01-20T11:47:48Z</dcterms:created>
  <dcterms:modified xsi:type="dcterms:W3CDTF">2023-06-25T14:03:42Z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0x010100170E7188CA23774FB343AE6275463721</vt:lpwstr>
  </property>
  <property fmtid="{D5CDD505-2E9C-101B-9397-08002B2CF9AE}" pid="3" name="Order">
    <vt:r8>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