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FDF6D0-2741-4734-A928-50BB147D347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52923B9-0947-46A8-8AAB-3C7016D1C6ED}">
      <dgm:prSet custT="1"/>
      <dgm:spPr/>
      <dgm:t>
        <a:bodyPr/>
        <a:lstStyle/>
        <a:p>
          <a:pPr algn="just"/>
          <a:r>
            <a:rPr lang="hr-HR" sz="2400" dirty="0"/>
            <a:t>The </a:t>
          </a:r>
          <a:r>
            <a:rPr lang="hr-HR" sz="2400" dirty="0" err="1"/>
            <a:t>study</a:t>
          </a:r>
          <a:r>
            <a:rPr lang="hr-HR" sz="2400" dirty="0"/>
            <a:t> </a:t>
          </a:r>
          <a:r>
            <a:rPr lang="hr-HR" sz="2400" dirty="0" err="1"/>
            <a:t>of</a:t>
          </a:r>
          <a:r>
            <a:rPr lang="hr-HR" sz="2400" dirty="0"/>
            <a:t> </a:t>
          </a:r>
          <a:r>
            <a:rPr lang="en-US" sz="2400" dirty="0"/>
            <a:t>Croatian idiomatic expressions – similes – which follow the pattern adjective + </a:t>
          </a:r>
          <a:r>
            <a:rPr lang="en-US" sz="2400" i="1" dirty="0" err="1"/>
            <a:t>kao</a:t>
          </a:r>
          <a:r>
            <a:rPr lang="en-US" sz="2400" i="1" dirty="0"/>
            <a:t>/ko </a:t>
          </a:r>
          <a:r>
            <a:rPr lang="en-US" sz="2400" dirty="0"/>
            <a:t>(‘as’) + noun (e.g. </a:t>
          </a:r>
          <a:r>
            <a:rPr lang="en-US" sz="2400" i="1" dirty="0" err="1"/>
            <a:t>tvrd</a:t>
          </a:r>
          <a:r>
            <a:rPr lang="en-US" sz="2400" i="1" dirty="0"/>
            <a:t> </a:t>
          </a:r>
          <a:r>
            <a:rPr lang="en-US" sz="2400" i="1" dirty="0" err="1"/>
            <a:t>kao</a:t>
          </a:r>
          <a:r>
            <a:rPr lang="en-US" sz="2400" i="1" dirty="0"/>
            <a:t> </a:t>
          </a:r>
          <a:r>
            <a:rPr lang="en-US" sz="2400" i="1" dirty="0" err="1"/>
            <a:t>kamen</a:t>
          </a:r>
          <a:r>
            <a:rPr lang="en-US" sz="2400" i="1" dirty="0"/>
            <a:t> </a:t>
          </a:r>
          <a:r>
            <a:rPr lang="en-US" sz="2400" dirty="0"/>
            <a:t>lit. hard as stone ‘very hard’). </a:t>
          </a:r>
        </a:p>
      </dgm:t>
    </dgm:pt>
    <dgm:pt modelId="{D8192BEA-3D26-4A07-AE0B-8FE780D8913F}" type="parTrans" cxnId="{E38C26D2-C350-4292-B64A-447252673804}">
      <dgm:prSet/>
      <dgm:spPr/>
      <dgm:t>
        <a:bodyPr/>
        <a:lstStyle/>
        <a:p>
          <a:endParaRPr lang="en-US"/>
        </a:p>
      </dgm:t>
    </dgm:pt>
    <dgm:pt modelId="{A506D8CE-B965-43DE-BFCF-901012CB0929}" type="sibTrans" cxnId="{E38C26D2-C350-4292-B64A-447252673804}">
      <dgm:prSet/>
      <dgm:spPr/>
      <dgm:t>
        <a:bodyPr/>
        <a:lstStyle/>
        <a:p>
          <a:endParaRPr lang="en-US"/>
        </a:p>
      </dgm:t>
    </dgm:pt>
    <dgm:pt modelId="{C1556607-3FEA-449D-A8B2-A015692DC60D}">
      <dgm:prSet custT="1"/>
      <dgm:spPr/>
      <dgm:t>
        <a:bodyPr/>
        <a:lstStyle/>
        <a:p>
          <a:r>
            <a:rPr lang="en-US" sz="2400" dirty="0"/>
            <a:t>Croatian web corpus </a:t>
          </a:r>
          <a:r>
            <a:rPr lang="en-US" sz="2400" dirty="0" err="1"/>
            <a:t>hrWaC</a:t>
          </a:r>
          <a:r>
            <a:rPr lang="hr-HR" sz="2400" dirty="0"/>
            <a:t>:</a:t>
          </a:r>
          <a:r>
            <a:rPr lang="en-US" sz="2400" dirty="0"/>
            <a:t> </a:t>
          </a:r>
          <a:r>
            <a:rPr lang="hr-HR" sz="2400" dirty="0"/>
            <a:t>f</a:t>
          </a:r>
          <a:r>
            <a:rPr lang="en-US" sz="2400" dirty="0"/>
            <a:t>our types of queries were designed using Corpus Query Language (CQL) in the Sketch Engine</a:t>
          </a:r>
          <a:r>
            <a:rPr lang="hr-HR" sz="2400" dirty="0"/>
            <a:t>.</a:t>
          </a:r>
          <a:endParaRPr lang="en-US" sz="2400" dirty="0"/>
        </a:p>
      </dgm:t>
    </dgm:pt>
    <dgm:pt modelId="{3A3A29EB-4849-43B8-8E79-DFBECECB4B36}" type="parTrans" cxnId="{DE1E8039-0C7B-4861-9EAC-C6E5403D54CE}">
      <dgm:prSet/>
      <dgm:spPr/>
      <dgm:t>
        <a:bodyPr/>
        <a:lstStyle/>
        <a:p>
          <a:endParaRPr lang="en-US"/>
        </a:p>
      </dgm:t>
    </dgm:pt>
    <dgm:pt modelId="{AA3970D8-E3F2-45B5-880F-F0640862D4A3}" type="sibTrans" cxnId="{DE1E8039-0C7B-4861-9EAC-C6E5403D54CE}">
      <dgm:prSet/>
      <dgm:spPr/>
      <dgm:t>
        <a:bodyPr/>
        <a:lstStyle/>
        <a:p>
          <a:endParaRPr lang="en-US"/>
        </a:p>
      </dgm:t>
    </dgm:pt>
    <dgm:pt modelId="{41CC8906-A8A4-4665-A037-E38A5F576C9E}">
      <dgm:prSet custT="1"/>
      <dgm:spPr/>
      <dgm:t>
        <a:bodyPr/>
        <a:lstStyle/>
        <a:p>
          <a:pPr algn="just"/>
          <a:r>
            <a:rPr lang="en-US" sz="2400" dirty="0"/>
            <a:t>A dictionary and a rule-based grammar of similes were created in </a:t>
          </a:r>
          <a:r>
            <a:rPr lang="en-US" sz="2400" dirty="0" err="1"/>
            <a:t>NooJ</a:t>
          </a:r>
          <a:r>
            <a:rPr lang="en-US" sz="2400" dirty="0"/>
            <a:t> on the basis of the results of CQL queries in </a:t>
          </a:r>
          <a:r>
            <a:rPr lang="en-US" sz="2400" dirty="0" err="1"/>
            <a:t>hrWaC</a:t>
          </a:r>
          <a:r>
            <a:rPr lang="hr-HR" sz="2400" dirty="0"/>
            <a:t>.</a:t>
          </a:r>
          <a:endParaRPr lang="en-US" sz="2400" dirty="0"/>
        </a:p>
      </dgm:t>
    </dgm:pt>
    <dgm:pt modelId="{0760A7FB-46D8-42A9-8C88-ECDF18088E75}" type="parTrans" cxnId="{F9F7D395-339D-4A1F-9421-0ACF31CC8470}">
      <dgm:prSet/>
      <dgm:spPr/>
      <dgm:t>
        <a:bodyPr/>
        <a:lstStyle/>
        <a:p>
          <a:endParaRPr lang="en-US"/>
        </a:p>
      </dgm:t>
    </dgm:pt>
    <dgm:pt modelId="{BB05E82E-2790-40B2-BD69-DB130533F4FE}" type="sibTrans" cxnId="{F9F7D395-339D-4A1F-9421-0ACF31CC8470}">
      <dgm:prSet/>
      <dgm:spPr/>
      <dgm:t>
        <a:bodyPr/>
        <a:lstStyle/>
        <a:p>
          <a:endParaRPr lang="en-US"/>
        </a:p>
      </dgm:t>
    </dgm:pt>
    <dgm:pt modelId="{77F7EB34-1349-4D21-9F70-DD6FD858E4CA}">
      <dgm:prSet custT="1"/>
      <dgm:spPr/>
      <dgm:t>
        <a:bodyPr/>
        <a:lstStyle/>
        <a:p>
          <a:pPr algn="just"/>
          <a:r>
            <a:rPr lang="en-US" sz="2400" dirty="0"/>
            <a:t>The grammar may be used for </a:t>
          </a:r>
          <a:r>
            <a:rPr lang="hr-HR" sz="2400" dirty="0" err="1"/>
            <a:t>the</a:t>
          </a:r>
          <a:r>
            <a:rPr lang="hr-HR" sz="2400" dirty="0"/>
            <a:t> </a:t>
          </a:r>
          <a:r>
            <a:rPr lang="en-US" sz="2400" dirty="0"/>
            <a:t>automatic detection of similes in a large corpus, to identify other structural types of similes, </a:t>
          </a:r>
          <a:r>
            <a:rPr lang="hr-HR" sz="2400" dirty="0" err="1"/>
            <a:t>and</a:t>
          </a:r>
          <a:r>
            <a:rPr lang="en-US" sz="2400" dirty="0"/>
            <a:t> </a:t>
          </a:r>
          <a:r>
            <a:rPr lang="hr-HR" sz="2400" dirty="0" err="1"/>
            <a:t>can</a:t>
          </a:r>
          <a:r>
            <a:rPr lang="hr-HR" sz="2400" dirty="0"/>
            <a:t> </a:t>
          </a:r>
          <a:r>
            <a:rPr lang="hr-HR" sz="2400" dirty="0" err="1"/>
            <a:t>be</a:t>
          </a:r>
          <a:r>
            <a:rPr lang="hr-HR" sz="2400" dirty="0"/>
            <a:t> </a:t>
          </a:r>
          <a:r>
            <a:rPr lang="en-US" sz="2400" dirty="0"/>
            <a:t>extended to other Slavic languages and adapted depending on the structural type</a:t>
          </a:r>
          <a:r>
            <a:rPr lang="hr-HR" sz="2400" dirty="0"/>
            <a:t>.</a:t>
          </a:r>
          <a:endParaRPr lang="en-US" sz="2400" dirty="0"/>
        </a:p>
      </dgm:t>
    </dgm:pt>
    <dgm:pt modelId="{14AF7B1E-A79A-4DBC-9755-432456E88352}" type="parTrans" cxnId="{89317DBB-5AFE-4B8E-9990-306E2353A0E4}">
      <dgm:prSet/>
      <dgm:spPr/>
      <dgm:t>
        <a:bodyPr/>
        <a:lstStyle/>
        <a:p>
          <a:endParaRPr lang="en-US"/>
        </a:p>
      </dgm:t>
    </dgm:pt>
    <dgm:pt modelId="{DC6494EE-7237-4C10-9981-BC3F7CB3B8A8}" type="sibTrans" cxnId="{89317DBB-5AFE-4B8E-9990-306E2353A0E4}">
      <dgm:prSet/>
      <dgm:spPr/>
      <dgm:t>
        <a:bodyPr/>
        <a:lstStyle/>
        <a:p>
          <a:endParaRPr lang="en-US"/>
        </a:p>
      </dgm:t>
    </dgm:pt>
    <dgm:pt modelId="{FE113776-2C50-4BAA-83CF-0E9BE5F283C6}" type="pres">
      <dgm:prSet presAssocID="{F0FDF6D0-2741-4734-A928-50BB147D3477}" presName="vert0" presStyleCnt="0">
        <dgm:presLayoutVars>
          <dgm:dir/>
          <dgm:animOne val="branch"/>
          <dgm:animLvl val="lvl"/>
        </dgm:presLayoutVars>
      </dgm:prSet>
      <dgm:spPr/>
    </dgm:pt>
    <dgm:pt modelId="{6E435C72-2E10-4C0A-ADAD-9B47BC576539}" type="pres">
      <dgm:prSet presAssocID="{352923B9-0947-46A8-8AAB-3C7016D1C6ED}" presName="thickLine" presStyleLbl="alignNode1" presStyleIdx="0" presStyleCnt="4"/>
      <dgm:spPr/>
    </dgm:pt>
    <dgm:pt modelId="{BE52F492-6C6E-4725-A4B2-BDBA99D63F1E}" type="pres">
      <dgm:prSet presAssocID="{352923B9-0947-46A8-8AAB-3C7016D1C6ED}" presName="horz1" presStyleCnt="0"/>
      <dgm:spPr/>
    </dgm:pt>
    <dgm:pt modelId="{668FD908-9ADC-491D-9CDC-E9B038DB6AA2}" type="pres">
      <dgm:prSet presAssocID="{352923B9-0947-46A8-8AAB-3C7016D1C6ED}" presName="tx1" presStyleLbl="revTx" presStyleIdx="0" presStyleCnt="4"/>
      <dgm:spPr/>
    </dgm:pt>
    <dgm:pt modelId="{67E02377-6735-49B1-9ECF-0A597C70F7CE}" type="pres">
      <dgm:prSet presAssocID="{352923B9-0947-46A8-8AAB-3C7016D1C6ED}" presName="vert1" presStyleCnt="0"/>
      <dgm:spPr/>
    </dgm:pt>
    <dgm:pt modelId="{17F22E93-4DFC-4620-9BD5-99323BFAE566}" type="pres">
      <dgm:prSet presAssocID="{C1556607-3FEA-449D-A8B2-A015692DC60D}" presName="thickLine" presStyleLbl="alignNode1" presStyleIdx="1" presStyleCnt="4"/>
      <dgm:spPr/>
    </dgm:pt>
    <dgm:pt modelId="{6C82976C-7E1E-4171-ACBD-AFB38E1DC139}" type="pres">
      <dgm:prSet presAssocID="{C1556607-3FEA-449D-A8B2-A015692DC60D}" presName="horz1" presStyleCnt="0"/>
      <dgm:spPr/>
    </dgm:pt>
    <dgm:pt modelId="{23E6ACB3-D2B5-4C60-BFA1-16AF6F2F721C}" type="pres">
      <dgm:prSet presAssocID="{C1556607-3FEA-449D-A8B2-A015692DC60D}" presName="tx1" presStyleLbl="revTx" presStyleIdx="1" presStyleCnt="4"/>
      <dgm:spPr/>
    </dgm:pt>
    <dgm:pt modelId="{7337407F-011A-4172-BCFD-AB48B2817E4D}" type="pres">
      <dgm:prSet presAssocID="{C1556607-3FEA-449D-A8B2-A015692DC60D}" presName="vert1" presStyleCnt="0"/>
      <dgm:spPr/>
    </dgm:pt>
    <dgm:pt modelId="{7E702A97-FFC5-44A3-BB9D-902DBBB266D2}" type="pres">
      <dgm:prSet presAssocID="{41CC8906-A8A4-4665-A037-E38A5F576C9E}" presName="thickLine" presStyleLbl="alignNode1" presStyleIdx="2" presStyleCnt="4"/>
      <dgm:spPr/>
    </dgm:pt>
    <dgm:pt modelId="{A7FE401F-667F-4CBE-895C-C6CE815C6F32}" type="pres">
      <dgm:prSet presAssocID="{41CC8906-A8A4-4665-A037-E38A5F576C9E}" presName="horz1" presStyleCnt="0"/>
      <dgm:spPr/>
    </dgm:pt>
    <dgm:pt modelId="{D011ABAA-FB3B-4991-9096-886BBE7859E1}" type="pres">
      <dgm:prSet presAssocID="{41CC8906-A8A4-4665-A037-E38A5F576C9E}" presName="tx1" presStyleLbl="revTx" presStyleIdx="2" presStyleCnt="4"/>
      <dgm:spPr/>
    </dgm:pt>
    <dgm:pt modelId="{D844BC59-F236-4DDF-B67E-852E3EE5F66D}" type="pres">
      <dgm:prSet presAssocID="{41CC8906-A8A4-4665-A037-E38A5F576C9E}" presName="vert1" presStyleCnt="0"/>
      <dgm:spPr/>
    </dgm:pt>
    <dgm:pt modelId="{767AD9A7-44E9-42DB-8193-74EFF084D095}" type="pres">
      <dgm:prSet presAssocID="{77F7EB34-1349-4D21-9F70-DD6FD858E4CA}" presName="thickLine" presStyleLbl="alignNode1" presStyleIdx="3" presStyleCnt="4"/>
      <dgm:spPr/>
    </dgm:pt>
    <dgm:pt modelId="{A8463043-0517-440F-A19B-7F8BF709ED2D}" type="pres">
      <dgm:prSet presAssocID="{77F7EB34-1349-4D21-9F70-DD6FD858E4CA}" presName="horz1" presStyleCnt="0"/>
      <dgm:spPr/>
    </dgm:pt>
    <dgm:pt modelId="{4BB3E885-ACB4-4383-93CA-0CD76F7D6061}" type="pres">
      <dgm:prSet presAssocID="{77F7EB34-1349-4D21-9F70-DD6FD858E4CA}" presName="tx1" presStyleLbl="revTx" presStyleIdx="3" presStyleCnt="4"/>
      <dgm:spPr/>
    </dgm:pt>
    <dgm:pt modelId="{4C688117-7B35-4B58-97E1-1DE56CE63E87}" type="pres">
      <dgm:prSet presAssocID="{77F7EB34-1349-4D21-9F70-DD6FD858E4CA}" presName="vert1" presStyleCnt="0"/>
      <dgm:spPr/>
    </dgm:pt>
  </dgm:ptLst>
  <dgm:cxnLst>
    <dgm:cxn modelId="{94C62339-27E4-480B-A678-867BAE9CC72F}" type="presOf" srcId="{41CC8906-A8A4-4665-A037-E38A5F576C9E}" destId="{D011ABAA-FB3B-4991-9096-886BBE7859E1}" srcOrd="0" destOrd="0" presId="urn:microsoft.com/office/officeart/2008/layout/LinedList"/>
    <dgm:cxn modelId="{DE1E8039-0C7B-4861-9EAC-C6E5403D54CE}" srcId="{F0FDF6D0-2741-4734-A928-50BB147D3477}" destId="{C1556607-3FEA-449D-A8B2-A015692DC60D}" srcOrd="1" destOrd="0" parTransId="{3A3A29EB-4849-43B8-8E79-DFBECECB4B36}" sibTransId="{AA3970D8-E3F2-45B5-880F-F0640862D4A3}"/>
    <dgm:cxn modelId="{224AAB58-B312-46D5-9E0F-2306841BFB31}" type="presOf" srcId="{352923B9-0947-46A8-8AAB-3C7016D1C6ED}" destId="{668FD908-9ADC-491D-9CDC-E9B038DB6AA2}" srcOrd="0" destOrd="0" presId="urn:microsoft.com/office/officeart/2008/layout/LinedList"/>
    <dgm:cxn modelId="{F9F7D395-339D-4A1F-9421-0ACF31CC8470}" srcId="{F0FDF6D0-2741-4734-A928-50BB147D3477}" destId="{41CC8906-A8A4-4665-A037-E38A5F576C9E}" srcOrd="2" destOrd="0" parTransId="{0760A7FB-46D8-42A9-8C88-ECDF18088E75}" sibTransId="{BB05E82E-2790-40B2-BD69-DB130533F4FE}"/>
    <dgm:cxn modelId="{C0923EA2-A80D-4228-9418-34319A775950}" type="presOf" srcId="{77F7EB34-1349-4D21-9F70-DD6FD858E4CA}" destId="{4BB3E885-ACB4-4383-93CA-0CD76F7D6061}" srcOrd="0" destOrd="0" presId="urn:microsoft.com/office/officeart/2008/layout/LinedList"/>
    <dgm:cxn modelId="{4A1D2DAE-D62B-4BF2-BA1F-30D7B356794F}" type="presOf" srcId="{F0FDF6D0-2741-4734-A928-50BB147D3477}" destId="{FE113776-2C50-4BAA-83CF-0E9BE5F283C6}" srcOrd="0" destOrd="0" presId="urn:microsoft.com/office/officeart/2008/layout/LinedList"/>
    <dgm:cxn modelId="{99E58BBA-60B1-4A4A-A067-840B0D07FD04}" type="presOf" srcId="{C1556607-3FEA-449D-A8B2-A015692DC60D}" destId="{23E6ACB3-D2B5-4C60-BFA1-16AF6F2F721C}" srcOrd="0" destOrd="0" presId="urn:microsoft.com/office/officeart/2008/layout/LinedList"/>
    <dgm:cxn modelId="{89317DBB-5AFE-4B8E-9990-306E2353A0E4}" srcId="{F0FDF6D0-2741-4734-A928-50BB147D3477}" destId="{77F7EB34-1349-4D21-9F70-DD6FD858E4CA}" srcOrd="3" destOrd="0" parTransId="{14AF7B1E-A79A-4DBC-9755-432456E88352}" sibTransId="{DC6494EE-7237-4C10-9981-BC3F7CB3B8A8}"/>
    <dgm:cxn modelId="{E38C26D2-C350-4292-B64A-447252673804}" srcId="{F0FDF6D0-2741-4734-A928-50BB147D3477}" destId="{352923B9-0947-46A8-8AAB-3C7016D1C6ED}" srcOrd="0" destOrd="0" parTransId="{D8192BEA-3D26-4A07-AE0B-8FE780D8913F}" sibTransId="{A506D8CE-B965-43DE-BFCF-901012CB0929}"/>
    <dgm:cxn modelId="{A54B140E-24B0-4294-A04C-3BC0290E7D88}" type="presParOf" srcId="{FE113776-2C50-4BAA-83CF-0E9BE5F283C6}" destId="{6E435C72-2E10-4C0A-ADAD-9B47BC576539}" srcOrd="0" destOrd="0" presId="urn:microsoft.com/office/officeart/2008/layout/LinedList"/>
    <dgm:cxn modelId="{F276577A-0796-4BF5-B980-44D787A4011B}" type="presParOf" srcId="{FE113776-2C50-4BAA-83CF-0E9BE5F283C6}" destId="{BE52F492-6C6E-4725-A4B2-BDBA99D63F1E}" srcOrd="1" destOrd="0" presId="urn:microsoft.com/office/officeart/2008/layout/LinedList"/>
    <dgm:cxn modelId="{F6EBBCCE-3AEE-4173-B7D2-D0193A89560B}" type="presParOf" srcId="{BE52F492-6C6E-4725-A4B2-BDBA99D63F1E}" destId="{668FD908-9ADC-491D-9CDC-E9B038DB6AA2}" srcOrd="0" destOrd="0" presId="urn:microsoft.com/office/officeart/2008/layout/LinedList"/>
    <dgm:cxn modelId="{7CAF5AE7-DAB9-4591-ACF2-F30BD49D4FAC}" type="presParOf" srcId="{BE52F492-6C6E-4725-A4B2-BDBA99D63F1E}" destId="{67E02377-6735-49B1-9ECF-0A597C70F7CE}" srcOrd="1" destOrd="0" presId="urn:microsoft.com/office/officeart/2008/layout/LinedList"/>
    <dgm:cxn modelId="{CE56FDCD-0EAB-40D8-AA4C-CB1281FEF9F7}" type="presParOf" srcId="{FE113776-2C50-4BAA-83CF-0E9BE5F283C6}" destId="{17F22E93-4DFC-4620-9BD5-99323BFAE566}" srcOrd="2" destOrd="0" presId="urn:microsoft.com/office/officeart/2008/layout/LinedList"/>
    <dgm:cxn modelId="{53173A60-A9B6-4229-B041-23904DAD64D0}" type="presParOf" srcId="{FE113776-2C50-4BAA-83CF-0E9BE5F283C6}" destId="{6C82976C-7E1E-4171-ACBD-AFB38E1DC139}" srcOrd="3" destOrd="0" presId="urn:microsoft.com/office/officeart/2008/layout/LinedList"/>
    <dgm:cxn modelId="{AB7BE7EB-620A-4A04-A525-C2C9065111DC}" type="presParOf" srcId="{6C82976C-7E1E-4171-ACBD-AFB38E1DC139}" destId="{23E6ACB3-D2B5-4C60-BFA1-16AF6F2F721C}" srcOrd="0" destOrd="0" presId="urn:microsoft.com/office/officeart/2008/layout/LinedList"/>
    <dgm:cxn modelId="{E7E8386C-CD54-437A-ABD8-3576BBF6333B}" type="presParOf" srcId="{6C82976C-7E1E-4171-ACBD-AFB38E1DC139}" destId="{7337407F-011A-4172-BCFD-AB48B2817E4D}" srcOrd="1" destOrd="0" presId="urn:microsoft.com/office/officeart/2008/layout/LinedList"/>
    <dgm:cxn modelId="{F4284B71-5040-4774-AC1B-3A40DAB43590}" type="presParOf" srcId="{FE113776-2C50-4BAA-83CF-0E9BE5F283C6}" destId="{7E702A97-FFC5-44A3-BB9D-902DBBB266D2}" srcOrd="4" destOrd="0" presId="urn:microsoft.com/office/officeart/2008/layout/LinedList"/>
    <dgm:cxn modelId="{E0116A82-66AD-47D0-85E3-06D68D4F6D88}" type="presParOf" srcId="{FE113776-2C50-4BAA-83CF-0E9BE5F283C6}" destId="{A7FE401F-667F-4CBE-895C-C6CE815C6F32}" srcOrd="5" destOrd="0" presId="urn:microsoft.com/office/officeart/2008/layout/LinedList"/>
    <dgm:cxn modelId="{CB1AADB1-FFC3-48B0-9FE7-AD38FB6BA504}" type="presParOf" srcId="{A7FE401F-667F-4CBE-895C-C6CE815C6F32}" destId="{D011ABAA-FB3B-4991-9096-886BBE7859E1}" srcOrd="0" destOrd="0" presId="urn:microsoft.com/office/officeart/2008/layout/LinedList"/>
    <dgm:cxn modelId="{DFBFE1B0-E178-419F-A39A-198322DC5E76}" type="presParOf" srcId="{A7FE401F-667F-4CBE-895C-C6CE815C6F32}" destId="{D844BC59-F236-4DDF-B67E-852E3EE5F66D}" srcOrd="1" destOrd="0" presId="urn:microsoft.com/office/officeart/2008/layout/LinedList"/>
    <dgm:cxn modelId="{588C4BE0-FE19-4650-AD0B-E30C6246086F}" type="presParOf" srcId="{FE113776-2C50-4BAA-83CF-0E9BE5F283C6}" destId="{767AD9A7-44E9-42DB-8193-74EFF084D095}" srcOrd="6" destOrd="0" presId="urn:microsoft.com/office/officeart/2008/layout/LinedList"/>
    <dgm:cxn modelId="{5A88E524-30AC-448C-80C0-913283277C41}" type="presParOf" srcId="{FE113776-2C50-4BAA-83CF-0E9BE5F283C6}" destId="{A8463043-0517-440F-A19B-7F8BF709ED2D}" srcOrd="7" destOrd="0" presId="urn:microsoft.com/office/officeart/2008/layout/LinedList"/>
    <dgm:cxn modelId="{6CC2C35E-27FE-43AD-ABC1-53C90D7F881B}" type="presParOf" srcId="{A8463043-0517-440F-A19B-7F8BF709ED2D}" destId="{4BB3E885-ACB4-4383-93CA-0CD76F7D6061}" srcOrd="0" destOrd="0" presId="urn:microsoft.com/office/officeart/2008/layout/LinedList"/>
    <dgm:cxn modelId="{26207BDC-C64B-460B-A74B-83065D67ED33}" type="presParOf" srcId="{A8463043-0517-440F-A19B-7F8BF709ED2D}" destId="{4C688117-7B35-4B58-97E1-1DE56CE63E8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35C72-2E10-4C0A-ADAD-9B47BC576539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FD908-9ADC-491D-9CDC-E9B038DB6AA2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The </a:t>
          </a:r>
          <a:r>
            <a:rPr lang="hr-HR" sz="2400" kern="1200" dirty="0" err="1"/>
            <a:t>study</a:t>
          </a:r>
          <a:r>
            <a:rPr lang="hr-HR" sz="2400" kern="1200" dirty="0"/>
            <a:t> </a:t>
          </a:r>
          <a:r>
            <a:rPr lang="hr-HR" sz="2400" kern="1200" dirty="0" err="1"/>
            <a:t>of</a:t>
          </a:r>
          <a:r>
            <a:rPr lang="hr-HR" sz="2400" kern="1200" dirty="0"/>
            <a:t> </a:t>
          </a:r>
          <a:r>
            <a:rPr lang="en-US" sz="2400" kern="1200" dirty="0"/>
            <a:t>Croatian idiomatic expressions – similes – which follow the pattern adjective + </a:t>
          </a:r>
          <a:r>
            <a:rPr lang="en-US" sz="2400" i="1" kern="1200" dirty="0" err="1"/>
            <a:t>kao</a:t>
          </a:r>
          <a:r>
            <a:rPr lang="en-US" sz="2400" i="1" kern="1200" dirty="0"/>
            <a:t>/ko </a:t>
          </a:r>
          <a:r>
            <a:rPr lang="en-US" sz="2400" kern="1200" dirty="0"/>
            <a:t>(‘as’) + noun (e.g. </a:t>
          </a:r>
          <a:r>
            <a:rPr lang="en-US" sz="2400" i="1" kern="1200" dirty="0" err="1"/>
            <a:t>tvrd</a:t>
          </a:r>
          <a:r>
            <a:rPr lang="en-US" sz="2400" i="1" kern="1200" dirty="0"/>
            <a:t> </a:t>
          </a:r>
          <a:r>
            <a:rPr lang="en-US" sz="2400" i="1" kern="1200" dirty="0" err="1"/>
            <a:t>kao</a:t>
          </a:r>
          <a:r>
            <a:rPr lang="en-US" sz="2400" i="1" kern="1200" dirty="0"/>
            <a:t> </a:t>
          </a:r>
          <a:r>
            <a:rPr lang="en-US" sz="2400" i="1" kern="1200" dirty="0" err="1"/>
            <a:t>kamen</a:t>
          </a:r>
          <a:r>
            <a:rPr lang="en-US" sz="2400" i="1" kern="1200" dirty="0"/>
            <a:t> </a:t>
          </a:r>
          <a:r>
            <a:rPr lang="en-US" sz="2400" kern="1200" dirty="0"/>
            <a:t>lit. hard as stone ‘very hard’). </a:t>
          </a:r>
        </a:p>
      </dsp:txBody>
      <dsp:txXfrm>
        <a:off x="0" y="0"/>
        <a:ext cx="6900512" cy="1384035"/>
      </dsp:txXfrm>
    </dsp:sp>
    <dsp:sp modelId="{17F22E93-4DFC-4620-9BD5-99323BFAE566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E6ACB3-D2B5-4C60-BFA1-16AF6F2F721C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Croatian web corpus </a:t>
          </a:r>
          <a:r>
            <a:rPr lang="en-US" sz="2400" kern="1200" dirty="0" err="1"/>
            <a:t>hrWaC</a:t>
          </a:r>
          <a:r>
            <a:rPr lang="hr-HR" sz="2400" kern="1200" dirty="0"/>
            <a:t>:</a:t>
          </a:r>
          <a:r>
            <a:rPr lang="en-US" sz="2400" kern="1200" dirty="0"/>
            <a:t> </a:t>
          </a:r>
          <a:r>
            <a:rPr lang="hr-HR" sz="2400" kern="1200" dirty="0"/>
            <a:t>f</a:t>
          </a:r>
          <a:r>
            <a:rPr lang="en-US" sz="2400" kern="1200" dirty="0"/>
            <a:t>our types of queries were designed using Corpus Query Language (CQL) in the Sketch Engine</a:t>
          </a:r>
          <a:r>
            <a:rPr lang="hr-HR" sz="2400" kern="1200" dirty="0"/>
            <a:t>.</a:t>
          </a:r>
          <a:endParaRPr lang="en-US" sz="2400" kern="1200" dirty="0"/>
        </a:p>
      </dsp:txBody>
      <dsp:txXfrm>
        <a:off x="0" y="1384035"/>
        <a:ext cx="6900512" cy="1384035"/>
      </dsp:txXfrm>
    </dsp:sp>
    <dsp:sp modelId="{7E702A97-FFC5-44A3-BB9D-902DBBB266D2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11ABAA-FB3B-4991-9096-886BBE7859E1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 dictionary and a rule-based grammar of similes were created in </a:t>
          </a:r>
          <a:r>
            <a:rPr lang="en-US" sz="2400" kern="1200" dirty="0" err="1"/>
            <a:t>NooJ</a:t>
          </a:r>
          <a:r>
            <a:rPr lang="en-US" sz="2400" kern="1200" dirty="0"/>
            <a:t> on the basis of the results of CQL queries in </a:t>
          </a:r>
          <a:r>
            <a:rPr lang="en-US" sz="2400" kern="1200" dirty="0" err="1"/>
            <a:t>hrWaC</a:t>
          </a:r>
          <a:r>
            <a:rPr lang="hr-HR" sz="2400" kern="1200" dirty="0"/>
            <a:t>.</a:t>
          </a:r>
          <a:endParaRPr lang="en-US" sz="2400" kern="1200" dirty="0"/>
        </a:p>
      </dsp:txBody>
      <dsp:txXfrm>
        <a:off x="0" y="2768070"/>
        <a:ext cx="6900512" cy="1384035"/>
      </dsp:txXfrm>
    </dsp:sp>
    <dsp:sp modelId="{767AD9A7-44E9-42DB-8193-74EFF084D095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B3E885-ACB4-4383-93CA-0CD76F7D6061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grammar may be used for </a:t>
          </a:r>
          <a:r>
            <a:rPr lang="hr-HR" sz="2400" kern="1200" dirty="0" err="1"/>
            <a:t>the</a:t>
          </a:r>
          <a:r>
            <a:rPr lang="hr-HR" sz="2400" kern="1200" dirty="0"/>
            <a:t> </a:t>
          </a:r>
          <a:r>
            <a:rPr lang="en-US" sz="2400" kern="1200" dirty="0"/>
            <a:t>automatic detection of similes in a large corpus, to identify other structural types of similes, </a:t>
          </a:r>
          <a:r>
            <a:rPr lang="hr-HR" sz="2400" kern="1200" dirty="0" err="1"/>
            <a:t>and</a:t>
          </a:r>
          <a:r>
            <a:rPr lang="en-US" sz="2400" kern="1200" dirty="0"/>
            <a:t> </a:t>
          </a:r>
          <a:r>
            <a:rPr lang="hr-HR" sz="2400" kern="1200" dirty="0" err="1"/>
            <a:t>can</a:t>
          </a:r>
          <a:r>
            <a:rPr lang="hr-HR" sz="2400" kern="1200" dirty="0"/>
            <a:t> </a:t>
          </a:r>
          <a:r>
            <a:rPr lang="hr-HR" sz="2400" kern="1200" dirty="0" err="1"/>
            <a:t>be</a:t>
          </a:r>
          <a:r>
            <a:rPr lang="hr-HR" sz="2400" kern="1200" dirty="0"/>
            <a:t> </a:t>
          </a:r>
          <a:r>
            <a:rPr lang="en-US" sz="2400" kern="1200" dirty="0"/>
            <a:t>extended to other Slavic languages and adapted depending on the structural type</a:t>
          </a:r>
          <a:r>
            <a:rPr lang="hr-HR" sz="2400" kern="1200" dirty="0"/>
            <a:t>.</a:t>
          </a:r>
          <a:endParaRPr lang="en-US" sz="2400" kern="1200" dirty="0"/>
        </a:p>
      </dsp:txBody>
      <dsp:txXfrm>
        <a:off x="0" y="4152105"/>
        <a:ext cx="6900512" cy="1384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AEC1D-28F5-D65B-BE39-873BD0F7C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F946DB-AADD-BDB7-4DE2-7EB5E51A6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10B17-F023-2CF2-1E6C-9FDBA2EDD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148D-4E2B-429F-ADCD-B1D21EBEA13E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BA71B-F619-B784-ADD0-641220D2A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C56BF-0A77-BCF7-EE58-DCA5E5BF6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ABE7-92E0-487A-97BB-C779DD2F7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21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BBCFA-694F-A92A-05E9-A9344DC6E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A65588-21C6-C790-6BA7-429700FFF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DDAF7-FA93-0D22-CC79-FAEA2352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148D-4E2B-429F-ADCD-B1D21EBEA13E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9BF5-E0A2-9B45-F50A-737403BAD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E648B-BF74-C095-A4DD-B8E89D2FD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ABE7-92E0-487A-97BB-C779DD2F7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3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EE6A04-DD14-7DC8-1E31-998691A44B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A7E098-B77E-267F-4D37-D5AFCC16A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1C1F3-3BB7-DD48-26F3-4C67637D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148D-4E2B-429F-ADCD-B1D21EBEA13E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C377E-5C5F-7569-EB36-5E8D97929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F0ACA-E8D0-1DB7-5F6A-78A5EEFE7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ABE7-92E0-487A-97BB-C779DD2F7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06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43C4A-00D5-8E0E-8E3B-C6C621D1E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2DC94-1FC1-A0E6-2253-E5EA1C3FB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5FC25-8AC7-9CB2-658D-BFB2EAFCA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148D-4E2B-429F-ADCD-B1D21EBEA13E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53857-2AC1-12BE-767C-8D0E4E3B7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19C5F-B04C-10B2-D2C5-DDC25352F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ABE7-92E0-487A-97BB-C779DD2F7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14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122F1-06A0-267D-8547-41D73C4B2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623C4-D7FE-125F-181A-62DD5476D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0C724-B8DB-698C-B056-FC1D574A4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148D-4E2B-429F-ADCD-B1D21EBEA13E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036A0-3D9D-539F-DA3B-0DC3544C7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01F09-370E-2B5A-E7A0-2D223D315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ABE7-92E0-487A-97BB-C779DD2F7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6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16880-D826-7EE8-4105-D1E7EB5DE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D4BBD-ED67-FD1A-1BD5-7A2CFDE7D2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28A5E6-1DDA-F5F0-13A5-72919C2D8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811EC-01C9-1BE2-DA6A-33CCBE4C4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148D-4E2B-429F-ADCD-B1D21EBEA13E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34D315-CF2F-1AFD-514A-EE02A92C4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8D571-B03E-0C62-1A88-A0B5FBF07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ABE7-92E0-487A-97BB-C779DD2F7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5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072E3-0965-3EBB-BE5A-0FD793E3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88C0A-99B5-EC7C-409A-5760A3D66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3DA2C-2D50-3A25-672A-1530A0E1D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36CDD5-C0E9-E675-A433-B7FC89D19D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51D3A-D404-C15C-49B0-7456EF1C3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1B4173-DE28-182E-63EF-FE41E8735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148D-4E2B-429F-ADCD-B1D21EBEA13E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E23374-A971-E57E-6E7D-87C5BA401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274F6F-F436-0A66-4A83-82BB14FCF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ABE7-92E0-487A-97BB-C779DD2F7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004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D4E34-9DF2-2E8F-0104-FF67B61D6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1AE2AA-6269-AFEC-0F58-94BC2EBCD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148D-4E2B-429F-ADCD-B1D21EBEA13E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0E19DA-BF39-D0FC-2918-31E935FF3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CECF4-C728-F97E-DFF9-D5207C4D0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ABE7-92E0-487A-97BB-C779DD2F7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03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1C8EB3-76BF-B56A-8811-AFC60CA3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148D-4E2B-429F-ADCD-B1D21EBEA13E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91E4BC-308C-F1CB-343E-232F91216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B7D1E5-6E00-2CFF-8858-EF54E78DF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ABE7-92E0-487A-97BB-C779DD2F7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55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A3B2D-057F-8221-131D-95447AFAA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EB6E4-CEFC-4A21-21E3-8D97DC61C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A08F6-D984-6159-CA0A-380AF1F17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3B079-A2F8-BC50-8BF4-E7DE5CB65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148D-4E2B-429F-ADCD-B1D21EBEA13E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1CD7B-C5CD-3E82-E5FA-A31ACDFA3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CDBC1-1D80-EF9E-2071-7EF122DFD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ABE7-92E0-487A-97BB-C779DD2F7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58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4963A-C870-7C55-9739-825834815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FF1C97-AC99-F861-3CCF-6AF1E53426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E03231-E112-9848-E29E-78018601F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F0DA4-22DF-872C-98ED-CECE47D1C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148D-4E2B-429F-ADCD-B1D21EBEA13E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78474-5FB6-8044-37D1-A5293C5AB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486D56-9D8A-5EFD-FC89-EF2AB1BE0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ABE7-92E0-487A-97BB-C779DD2F7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74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FC4ECF-9E0C-B408-B062-8715B0F94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A2131-540B-67D4-29F7-A85694C9E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75067-1064-5922-024C-FE220408E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E148D-4E2B-429F-ADCD-B1D21EBEA13E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EE128-4985-E2D1-D564-C6168F3BD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5DBB8-F91D-46BB-0ACB-1C96724CFA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9ABE7-92E0-487A-97BB-C779DD2F7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13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CF3203-E921-B412-8260-2F536F5D3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 fontScale="90000"/>
          </a:bodyPr>
          <a:lstStyle/>
          <a:p>
            <a:pPr algn="ctr"/>
            <a:br>
              <a:rPr lang="hr-HR" sz="3000" dirty="0">
                <a:latin typeface="+mn-lt"/>
              </a:rPr>
            </a:br>
            <a:r>
              <a:rPr lang="en-US" sz="3600" b="1" dirty="0">
                <a:latin typeface="+mn-lt"/>
              </a:rPr>
              <a:t>Establishing criteria and procedures to identify conventionalized similes in Croatian</a:t>
            </a:r>
            <a:br>
              <a:rPr lang="hr-HR" sz="3600" dirty="0">
                <a:latin typeface="+mn-lt"/>
              </a:rPr>
            </a:br>
            <a:br>
              <a:rPr lang="hr-HR" sz="3000" dirty="0">
                <a:latin typeface="+mn-lt"/>
              </a:rPr>
            </a:br>
            <a:r>
              <a:rPr lang="hr-HR" sz="2700" dirty="0">
                <a:latin typeface="+mn-lt"/>
              </a:rPr>
              <a:t>Jelena Parizoska</a:t>
            </a:r>
            <a:br>
              <a:rPr lang="hr-HR" sz="2700" dirty="0">
                <a:latin typeface="+mn-lt"/>
              </a:rPr>
            </a:br>
            <a:r>
              <a:rPr lang="hr-HR" sz="2700" dirty="0">
                <a:latin typeface="+mn-lt"/>
              </a:rPr>
              <a:t>Ivana Filipović Petrović</a:t>
            </a:r>
            <a:br>
              <a:rPr lang="hr-HR" sz="2700" dirty="0">
                <a:latin typeface="+mn-lt"/>
              </a:rPr>
            </a:br>
            <a:r>
              <a:rPr lang="hr-HR" sz="2700" dirty="0">
                <a:latin typeface="+mn-lt"/>
              </a:rPr>
              <a:t> Kristina Kocijan</a:t>
            </a:r>
            <a:br>
              <a:rPr lang="en-US" sz="3000" dirty="0"/>
            </a:br>
            <a:endParaRPr lang="en-GB" sz="3000" dirty="0"/>
          </a:p>
        </p:txBody>
      </p:sp>
      <p:sp>
        <p:nvSpPr>
          <p:cNvPr id="54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BE28B67A-E23E-20C5-B3F2-9CB5BC48E3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261063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9178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Establishing criteria and procedures to identify conventionalized similes in Croatian  Jelena Parizoska Ivana Filipović Petrović  Kristina Kocijan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Establishing criteria and procedures to identify conventionalized similes in Croatian  Jelena Parizoska Ivana Filipović Petrović  Kristina Kocijan </dc:title>
  <dc:creator>Ivana Filipović Petrović</dc:creator>
  <cp:lastModifiedBy>Ivana Filipović Petrović</cp:lastModifiedBy>
  <cp:revision>1</cp:revision>
  <dcterms:created xsi:type="dcterms:W3CDTF">2023-06-22T22:31:40Z</dcterms:created>
  <dcterms:modified xsi:type="dcterms:W3CDTF">2023-06-22T22:56:30Z</dcterms:modified>
</cp:coreProperties>
</file>