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C7BBE-C405-44D0-B0B2-4DFA337A5C75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CC71F-81E0-4DD6-8911-052EB12AF4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268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05F78-1772-444C-BE82-FA031DEBC958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5145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A9F8-6FD0-455D-9A4E-54780D26A73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155D-9C2F-4C49-AD7A-2AF039D6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4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A9F8-6FD0-455D-9A4E-54780D26A73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155D-9C2F-4C49-AD7A-2AF039D6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678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A9F8-6FD0-455D-9A4E-54780D26A73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155D-9C2F-4C49-AD7A-2AF039D6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195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2" y="1572981"/>
            <a:ext cx="11345333" cy="4756519"/>
          </a:xfrm>
        </p:spPr>
        <p:txBody>
          <a:bodyPr>
            <a:noAutofit/>
          </a:bodyPr>
          <a:lstStyle>
            <a:lvl1pPr marL="237061" indent="-237061">
              <a:buFont typeface="Arial" panose="020B0604020202020204" pitchFamily="34" charset="0"/>
              <a:buChar char="•"/>
              <a:defRPr sz="2133">
                <a:latin typeface="+mj-lt"/>
              </a:defRPr>
            </a:lvl1pPr>
            <a:lvl2pPr marL="482588" indent="-241294">
              <a:buFont typeface="Arial" panose="020B0604020202020204" pitchFamily="34" charset="0"/>
              <a:buChar char="•"/>
              <a:defRPr sz="2133">
                <a:latin typeface="+mj-lt"/>
              </a:defRPr>
            </a:lvl2pPr>
            <a:lvl3pPr marL="711182" indent="-237061">
              <a:buFont typeface="Arial" panose="020B0604020202020204" pitchFamily="34" charset="0"/>
              <a:buChar char="•"/>
              <a:defRPr sz="1600">
                <a:latin typeface="+mj-lt"/>
              </a:defRPr>
            </a:lvl3pPr>
            <a:lvl4pPr marL="965176" indent="-253994">
              <a:buFont typeface="Arial" panose="020B0604020202020204" pitchFamily="34" charset="0"/>
              <a:buChar char="•"/>
              <a:defRPr sz="1600">
                <a:latin typeface="+mj-lt"/>
              </a:defRPr>
            </a:lvl4pPr>
            <a:lvl5pPr marL="1202237" indent="-237061">
              <a:buFont typeface="Arial" panose="020B0604020202020204" pitchFamily="34" charset="0"/>
              <a:buChar char="•"/>
              <a:defRPr sz="1600">
                <a:latin typeface="+mj-lt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0157-8B2B-4176-B899-FA182FBD99B5}" type="datetime1">
              <a:rPr lang="de-DE" smtClean="0"/>
              <a:t>21.06.2023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5408-0FAD-4EC9-809C-B7DE9B987EE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31801" y="520928"/>
            <a:ext cx="6845299" cy="105546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>
              <a:defRPr sz="2933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32"/>
          <a:stretch/>
        </p:blipFill>
        <p:spPr>
          <a:xfrm>
            <a:off x="8436775" y="36948"/>
            <a:ext cx="3432237" cy="136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47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A9F8-6FD0-455D-9A4E-54780D26A73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155D-9C2F-4C49-AD7A-2AF039D6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804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A9F8-6FD0-455D-9A4E-54780D26A73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155D-9C2F-4C49-AD7A-2AF039D6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536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A9F8-6FD0-455D-9A4E-54780D26A73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155D-9C2F-4C49-AD7A-2AF039D6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20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A9F8-6FD0-455D-9A4E-54780D26A73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155D-9C2F-4C49-AD7A-2AF039D6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22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A9F8-6FD0-455D-9A4E-54780D26A73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155D-9C2F-4C49-AD7A-2AF039D6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76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A9F8-6FD0-455D-9A4E-54780D26A73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155D-9C2F-4C49-AD7A-2AF039D6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8428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A9F8-6FD0-455D-9A4E-54780D26A73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155D-9C2F-4C49-AD7A-2AF039D6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0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A9F8-6FD0-455D-9A4E-54780D26A73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155D-9C2F-4C49-AD7A-2AF039D6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888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FA9F8-6FD0-455D-9A4E-54780D26A736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2155D-9C2F-4C49-AD7A-2AF039D6C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15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erade Verbindung mit Pfeil 25"/>
          <p:cNvCxnSpPr/>
          <p:nvPr/>
        </p:nvCxnSpPr>
        <p:spPr>
          <a:xfrm>
            <a:off x="7476566" y="5208493"/>
            <a:ext cx="394447" cy="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Grafik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5302" y="4155341"/>
            <a:ext cx="3437555" cy="1918734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6521" y="4136522"/>
            <a:ext cx="3459664" cy="1918734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6358" y="4398862"/>
            <a:ext cx="4727382" cy="466080"/>
          </a:xfrm>
          <a:prstGeom prst="rect">
            <a:avLst/>
          </a:prstGeom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69" y="6036246"/>
            <a:ext cx="721157" cy="721157"/>
          </a:xfrm>
          <a:prstGeom prst="rect">
            <a:avLst/>
          </a:prstGeom>
        </p:spPr>
      </p:pic>
      <p:sp>
        <p:nvSpPr>
          <p:cNvPr id="40" name="Abgerundetes Rechteck 39"/>
          <p:cNvSpPr/>
          <p:nvPr/>
        </p:nvSpPr>
        <p:spPr>
          <a:xfrm>
            <a:off x="3409771" y="6459824"/>
            <a:ext cx="1820256" cy="252309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 smtClean="0">
                <a:solidFill>
                  <a:schemeClr val="tx1"/>
                </a:solidFill>
              </a:rPr>
              <a:t>Come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and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visit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me</a:t>
            </a:r>
            <a:r>
              <a:rPr lang="de-DE" sz="1600" dirty="0" smtClean="0">
                <a:solidFill>
                  <a:schemeClr val="tx1"/>
                </a:solidFill>
              </a:rPr>
              <a:t>!  </a:t>
            </a:r>
            <a:endParaRPr lang="de-DE" sz="1600" dirty="0">
              <a:solidFill>
                <a:schemeClr val="tx1"/>
              </a:solidFill>
            </a:endParaRPr>
          </a:p>
        </p:txBody>
      </p:sp>
      <p:grpSp>
        <p:nvGrpSpPr>
          <p:cNvPr id="45" name="Gruppieren 44"/>
          <p:cNvGrpSpPr/>
          <p:nvPr/>
        </p:nvGrpSpPr>
        <p:grpSpPr>
          <a:xfrm>
            <a:off x="1738189" y="1340788"/>
            <a:ext cx="8659671" cy="951227"/>
            <a:chOff x="2105739" y="1350902"/>
            <a:chExt cx="7410799" cy="951227"/>
          </a:xfrm>
        </p:grpSpPr>
        <p:sp>
          <p:nvSpPr>
            <p:cNvPr id="2" name="Rechteck 1"/>
            <p:cNvSpPr/>
            <p:nvPr/>
          </p:nvSpPr>
          <p:spPr>
            <a:xfrm>
              <a:off x="2105739" y="1350902"/>
              <a:ext cx="7410799" cy="9512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500" dirty="0" smtClean="0">
                <a:solidFill>
                  <a:schemeClr val="tx1"/>
                </a:solidFill>
              </a:endParaRPr>
            </a:p>
            <a:p>
              <a:r>
                <a:rPr lang="de-DE" b="1" dirty="0" smtClean="0">
                  <a:solidFill>
                    <a:schemeClr val="tx1"/>
                  </a:solidFill>
                </a:rPr>
                <a:t>     	</a:t>
              </a:r>
              <a:r>
                <a:rPr lang="de-DE" b="1" dirty="0" err="1" smtClean="0">
                  <a:solidFill>
                    <a:schemeClr val="accent2"/>
                  </a:solidFill>
                </a:rPr>
                <a:t>Objective</a:t>
              </a:r>
              <a:r>
                <a:rPr lang="de-DE" b="1" dirty="0" smtClean="0">
                  <a:solidFill>
                    <a:schemeClr val="accent2"/>
                  </a:solidFill>
                </a:rPr>
                <a:t>: </a:t>
              </a:r>
              <a:r>
                <a:rPr lang="de-DE" b="1" dirty="0">
                  <a:solidFill>
                    <a:schemeClr val="tx1"/>
                  </a:solidFill>
                </a:rPr>
                <a:t>I</a:t>
              </a:r>
              <a:r>
                <a:rPr lang="de-DE" b="1" dirty="0" smtClean="0">
                  <a:solidFill>
                    <a:schemeClr val="tx1"/>
                  </a:solidFill>
                </a:rPr>
                <a:t>nnovative</a:t>
              </a:r>
              <a:r>
                <a:rPr lang="de-DE" dirty="0" smtClean="0">
                  <a:solidFill>
                    <a:schemeClr val="tx1"/>
                  </a:solidFill>
                </a:rPr>
                <a:t>, </a:t>
              </a:r>
              <a:r>
                <a:rPr lang="de-DE" b="1" dirty="0">
                  <a:solidFill>
                    <a:schemeClr val="tx1"/>
                  </a:solidFill>
                </a:rPr>
                <a:t>I</a:t>
              </a:r>
              <a:r>
                <a:rPr lang="de-DE" b="1" dirty="0" smtClean="0">
                  <a:solidFill>
                    <a:schemeClr val="tx1"/>
                  </a:solidFill>
                </a:rPr>
                <a:t>nteractive</a:t>
              </a:r>
              <a:r>
                <a:rPr lang="de-DE" dirty="0" smtClean="0">
                  <a:solidFill>
                    <a:schemeClr val="tx1"/>
                  </a:solidFill>
                </a:rPr>
                <a:t> </a:t>
              </a:r>
              <a:r>
                <a:rPr lang="de-DE" dirty="0" err="1" smtClean="0">
                  <a:solidFill>
                    <a:schemeClr val="tx1"/>
                  </a:solidFill>
                </a:rPr>
                <a:t>and</a:t>
              </a:r>
              <a:r>
                <a:rPr lang="de-DE" dirty="0" smtClean="0">
                  <a:solidFill>
                    <a:schemeClr val="tx1"/>
                  </a:solidFill>
                </a:rPr>
                <a:t> </a:t>
              </a:r>
              <a:r>
                <a:rPr lang="de-DE" b="1" dirty="0">
                  <a:solidFill>
                    <a:schemeClr val="tx1"/>
                  </a:solidFill>
                </a:rPr>
                <a:t>F</a:t>
              </a:r>
              <a:r>
                <a:rPr lang="de-DE" b="1" dirty="0" smtClean="0">
                  <a:solidFill>
                    <a:schemeClr val="tx1"/>
                  </a:solidFill>
                </a:rPr>
                <a:t>lexible</a:t>
              </a:r>
              <a:r>
                <a:rPr lang="de-DE" dirty="0" smtClean="0">
                  <a:solidFill>
                    <a:schemeClr val="tx1"/>
                  </a:solidFill>
                </a:rPr>
                <a:t> </a:t>
              </a:r>
              <a:r>
                <a:rPr lang="de-DE" dirty="0" err="1">
                  <a:solidFill>
                    <a:schemeClr val="tx1"/>
                  </a:solidFill>
                </a:rPr>
                <a:t>R</a:t>
              </a:r>
              <a:r>
                <a:rPr lang="de-DE" dirty="0" err="1" smtClean="0">
                  <a:solidFill>
                    <a:schemeClr val="tx1"/>
                  </a:solidFill>
                </a:rPr>
                <a:t>esource</a:t>
              </a:r>
              <a:r>
                <a:rPr lang="de-DE" dirty="0" smtClean="0">
                  <a:solidFill>
                    <a:schemeClr val="tx1"/>
                  </a:solidFill>
                </a:rPr>
                <a:t> </a:t>
              </a:r>
              <a:r>
                <a:rPr lang="de-DE" dirty="0" err="1" smtClean="0">
                  <a:solidFill>
                    <a:schemeClr val="tx1"/>
                  </a:solidFill>
                </a:rPr>
                <a:t>for</a:t>
              </a:r>
              <a:r>
                <a:rPr lang="de-DE" dirty="0" smtClean="0">
                  <a:solidFill>
                    <a:schemeClr val="tx1"/>
                  </a:solidFill>
                </a:rPr>
                <a:t> German </a:t>
              </a:r>
              <a:r>
                <a:rPr lang="de-DE" smtClean="0">
                  <a:solidFill>
                    <a:schemeClr val="tx1"/>
                  </a:solidFill>
                </a:rPr>
                <a:t>N</a:t>
              </a:r>
              <a:r>
                <a:rPr lang="de-DE" smtClean="0">
                  <a:solidFill>
                    <a:schemeClr val="tx1"/>
                  </a:solidFill>
                </a:rPr>
                <a:t>eologisms</a:t>
              </a:r>
              <a:endParaRPr lang="de-DE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e-DE" sz="1400" dirty="0" smtClean="0">
                  <a:solidFill>
                    <a:schemeClr val="tx1"/>
                  </a:solidFill>
                </a:rPr>
                <a:t>(</a:t>
              </a:r>
              <a:r>
                <a:rPr lang="de-DE" sz="1400" b="1" dirty="0" smtClean="0">
                  <a:solidFill>
                    <a:schemeClr val="tx1"/>
                  </a:solidFill>
                </a:rPr>
                <a:t>informative</a:t>
              </a:r>
              <a:r>
                <a:rPr lang="de-DE" sz="1400" dirty="0" smtClean="0">
                  <a:solidFill>
                    <a:schemeClr val="tx1"/>
                  </a:solidFill>
                </a:rPr>
                <a:t>, </a:t>
              </a:r>
              <a:r>
                <a:rPr lang="de-DE" sz="1400" dirty="0" err="1" smtClean="0">
                  <a:solidFill>
                    <a:schemeClr val="tx1"/>
                  </a:solidFill>
                </a:rPr>
                <a:t>with</a:t>
              </a:r>
              <a:r>
                <a:rPr lang="de-DE" sz="1400" dirty="0" smtClean="0">
                  <a:solidFill>
                    <a:schemeClr val="tx1"/>
                  </a:solidFill>
                </a:rPr>
                <a:t> </a:t>
              </a:r>
              <a:r>
                <a:rPr lang="de-DE" sz="1400" b="1" dirty="0" err="1" smtClean="0">
                  <a:solidFill>
                    <a:schemeClr val="tx1"/>
                  </a:solidFill>
                </a:rPr>
                <a:t>reliable</a:t>
              </a:r>
              <a:r>
                <a:rPr lang="de-DE" sz="1400" dirty="0" smtClean="0">
                  <a:solidFill>
                    <a:schemeClr val="tx1"/>
                  </a:solidFill>
                </a:rPr>
                <a:t> </a:t>
              </a:r>
              <a:r>
                <a:rPr lang="de-DE" sz="1400" dirty="0" err="1" smtClean="0">
                  <a:solidFill>
                    <a:schemeClr val="tx1"/>
                  </a:solidFill>
                </a:rPr>
                <a:t>information</a:t>
              </a:r>
              <a:r>
                <a:rPr lang="de-DE" sz="1400" dirty="0" smtClean="0">
                  <a:solidFill>
                    <a:schemeClr val="tx1"/>
                  </a:solidFill>
                </a:rPr>
                <a:t> </a:t>
              </a:r>
              <a:r>
                <a:rPr lang="de-DE" sz="1400" dirty="0" err="1" smtClean="0">
                  <a:solidFill>
                    <a:schemeClr val="tx1"/>
                  </a:solidFill>
                </a:rPr>
                <a:t>and</a:t>
              </a:r>
              <a:r>
                <a:rPr lang="de-DE" sz="1400" dirty="0" smtClean="0">
                  <a:solidFill>
                    <a:schemeClr val="tx1"/>
                  </a:solidFill>
                </a:rPr>
                <a:t> </a:t>
              </a:r>
              <a:r>
                <a:rPr lang="de-DE" sz="1400" b="1" dirty="0" err="1" smtClean="0">
                  <a:solidFill>
                    <a:schemeClr val="tx1"/>
                  </a:solidFill>
                </a:rPr>
                <a:t>fun</a:t>
              </a:r>
              <a:r>
                <a:rPr lang="de-DE" sz="1400" dirty="0" smtClean="0">
                  <a:solidFill>
                    <a:schemeClr val="tx1"/>
                  </a:solidFill>
                </a:rPr>
                <a:t> </a:t>
              </a:r>
              <a:r>
                <a:rPr lang="de-DE" sz="1400" dirty="0" err="1" smtClean="0">
                  <a:solidFill>
                    <a:schemeClr val="tx1"/>
                  </a:solidFill>
                </a:rPr>
                <a:t>to</a:t>
              </a:r>
              <a:r>
                <a:rPr lang="de-DE" sz="1400" dirty="0" smtClean="0">
                  <a:solidFill>
                    <a:schemeClr val="tx1"/>
                  </a:solidFill>
                </a:rPr>
                <a:t> browse in)</a:t>
              </a:r>
              <a:endParaRPr lang="de-DE" dirty="0"/>
            </a:p>
          </p:txBody>
        </p:sp>
        <p:pic>
          <p:nvPicPr>
            <p:cNvPr id="43" name="Grafik 4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7906" y="1483960"/>
              <a:ext cx="597231" cy="672367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5" name="Rechteck 24"/>
          <p:cNvSpPr/>
          <p:nvPr/>
        </p:nvSpPr>
        <p:spPr>
          <a:xfrm>
            <a:off x="596779" y="131655"/>
            <a:ext cx="4993316" cy="10488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accent2"/>
                </a:solidFill>
              </a:rPr>
              <a:t>Project:</a:t>
            </a:r>
            <a:r>
              <a:rPr lang="de-DE" b="1" dirty="0" smtClean="0">
                <a:solidFill>
                  <a:schemeClr val="tx1"/>
                </a:solidFill>
              </a:rPr>
              <a:t> „</a:t>
            </a:r>
            <a:r>
              <a:rPr lang="de-DE" b="1" dirty="0" err="1" smtClean="0">
                <a:solidFill>
                  <a:schemeClr val="tx1"/>
                </a:solidFill>
              </a:rPr>
              <a:t>Lexicography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  <a:r>
              <a:rPr lang="de-DE" b="1" dirty="0" err="1" smtClean="0">
                <a:solidFill>
                  <a:schemeClr val="tx1"/>
                </a:solidFill>
              </a:rPr>
              <a:t>of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  <a:r>
              <a:rPr lang="de-DE" b="1" dirty="0" err="1" smtClean="0">
                <a:solidFill>
                  <a:schemeClr val="tx1"/>
                </a:solidFill>
              </a:rPr>
              <a:t>Linguistic</a:t>
            </a:r>
            <a:r>
              <a:rPr lang="de-DE" b="1" dirty="0" smtClean="0">
                <a:solidFill>
                  <a:schemeClr val="tx1"/>
                </a:solidFill>
              </a:rPr>
              <a:t> Change“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	</a:t>
            </a:r>
            <a:r>
              <a:rPr lang="de-DE" sz="1400" dirty="0" smtClean="0">
                <a:solidFill>
                  <a:schemeClr val="tx1"/>
                </a:solidFill>
              </a:rPr>
              <a:t>Merle Benter</a:t>
            </a:r>
          </a:p>
          <a:p>
            <a:r>
              <a:rPr lang="de-DE" sz="1400" dirty="0">
                <a:solidFill>
                  <a:schemeClr val="tx1"/>
                </a:solidFill>
              </a:rPr>
              <a:t>	</a:t>
            </a:r>
            <a:r>
              <a:rPr lang="de-DE" sz="1400" dirty="0" smtClean="0">
                <a:solidFill>
                  <a:schemeClr val="tx1"/>
                </a:solidFill>
              </a:rPr>
              <a:t>Julia Pawels</a:t>
            </a:r>
          </a:p>
          <a:p>
            <a:r>
              <a:rPr lang="de-DE" sz="1600" dirty="0" smtClean="0">
                <a:solidFill>
                  <a:schemeClr val="tx1"/>
                </a:solidFill>
              </a:rPr>
              <a:t>	</a:t>
            </a:r>
            <a:r>
              <a:rPr lang="de-DE" sz="1400" dirty="0" smtClean="0">
                <a:solidFill>
                  <a:schemeClr val="tx1"/>
                </a:solidFill>
              </a:rPr>
              <a:t>Dr. Petra Storjohann</a:t>
            </a:r>
            <a:endParaRPr lang="de-DE" sz="1400" dirty="0">
              <a:solidFill>
                <a:schemeClr val="tx1"/>
              </a:solidFill>
            </a:endParaRPr>
          </a:p>
        </p:txBody>
      </p:sp>
      <p:grpSp>
        <p:nvGrpSpPr>
          <p:cNvPr id="70" name="Gruppieren 69"/>
          <p:cNvGrpSpPr/>
          <p:nvPr/>
        </p:nvGrpSpPr>
        <p:grpSpPr>
          <a:xfrm>
            <a:off x="114369" y="2383929"/>
            <a:ext cx="5852775" cy="1674976"/>
            <a:chOff x="102789" y="2393257"/>
            <a:chExt cx="5852775" cy="1674976"/>
          </a:xfrm>
        </p:grpSpPr>
        <p:sp>
          <p:nvSpPr>
            <p:cNvPr id="23" name="Abgerundetes Rechteck 22"/>
            <p:cNvSpPr/>
            <p:nvPr/>
          </p:nvSpPr>
          <p:spPr>
            <a:xfrm>
              <a:off x="818117" y="2393257"/>
              <a:ext cx="5137447" cy="1674976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de-DE" sz="1400" dirty="0" smtClean="0">
                  <a:solidFill>
                    <a:schemeClr val="bg1"/>
                  </a:solidFill>
                </a:rPr>
                <a:t>❶ </a:t>
              </a:r>
              <a:r>
                <a:rPr lang="en-US" sz="1400" dirty="0" smtClean="0">
                  <a:solidFill>
                    <a:schemeClr val="bg1"/>
                  </a:solidFill>
                </a:rPr>
                <a:t> </a:t>
              </a:r>
              <a:r>
                <a:rPr lang="en-US" sz="1400" dirty="0">
                  <a:solidFill>
                    <a:schemeClr val="bg1"/>
                  </a:solidFill>
                </a:rPr>
                <a:t>customizable dictionary with </a:t>
              </a:r>
              <a:r>
                <a:rPr lang="en-US" sz="1400" dirty="0" smtClean="0">
                  <a:solidFill>
                    <a:schemeClr val="bg1"/>
                  </a:solidFill>
                </a:rPr>
                <a:t>lexical and </a:t>
              </a:r>
              <a:r>
                <a:rPr lang="en-US" sz="1400" dirty="0" err="1">
                  <a:solidFill>
                    <a:schemeClr val="bg1"/>
                  </a:solidFill>
                </a:rPr>
                <a:t>encyclopaedic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smtClean="0">
                  <a:solidFill>
                    <a:schemeClr val="bg1"/>
                  </a:solidFill>
                </a:rPr>
                <a:t>details</a:t>
              </a:r>
              <a:br>
                <a:rPr lang="en-US" sz="1400" dirty="0" smtClean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❷ selecting and combining specific </a:t>
              </a:r>
              <a:r>
                <a:rPr lang="en-US" sz="1400" dirty="0" smtClean="0">
                  <a:solidFill>
                    <a:schemeClr val="bg1"/>
                  </a:solidFill>
                </a:rPr>
                <a:t>information</a:t>
              </a:r>
              <a:br>
                <a:rPr lang="en-US" sz="1400" dirty="0" smtClean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❸ two different view options (tile view </a:t>
              </a:r>
              <a:r>
                <a:rPr lang="en-US" sz="1400" dirty="0" smtClean="0">
                  <a:solidFill>
                    <a:schemeClr val="bg1"/>
                  </a:solidFill>
                </a:rPr>
                <a:t>vs. text view)</a:t>
              </a:r>
              <a:br>
                <a:rPr lang="en-US" sz="1400" dirty="0" smtClean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❹ </a:t>
              </a:r>
              <a:r>
                <a:rPr lang="en-US" sz="1400" dirty="0" smtClean="0">
                  <a:solidFill>
                    <a:schemeClr val="bg1"/>
                  </a:solidFill>
                </a:rPr>
                <a:t>authentic examples </a:t>
              </a:r>
              <a:r>
                <a:rPr lang="en-US" sz="1400" dirty="0">
                  <a:solidFill>
                    <a:schemeClr val="bg1"/>
                  </a:solidFill>
                </a:rPr>
                <a:t>and </a:t>
              </a:r>
              <a:r>
                <a:rPr lang="en-US" sz="1400" dirty="0" smtClean="0">
                  <a:solidFill>
                    <a:schemeClr val="bg1"/>
                  </a:solidFill>
                </a:rPr>
                <a:t>interactive illustrations</a:t>
              </a:r>
            </a:p>
            <a:p>
              <a:pPr algn="ctr">
                <a:lnSpc>
                  <a:spcPct val="150000"/>
                </a:lnSpc>
              </a:pPr>
              <a:r>
                <a:rPr lang="en-US" sz="1600" b="1" dirty="0" smtClean="0">
                  <a:solidFill>
                    <a:schemeClr val="accent2"/>
                  </a:solidFill>
                </a:rPr>
                <a:t>Neo-Dictionary</a:t>
              </a:r>
              <a:endParaRPr lang="de-DE" sz="1600" b="1" dirty="0">
                <a:solidFill>
                  <a:schemeClr val="bg1"/>
                </a:solidFill>
              </a:endParaRPr>
            </a:p>
          </p:txBody>
        </p:sp>
        <p:pic>
          <p:nvPicPr>
            <p:cNvPr id="62" name="Grafik 6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789" y="2881126"/>
              <a:ext cx="657344" cy="657344"/>
            </a:xfrm>
            <a:prstGeom prst="rect">
              <a:avLst/>
            </a:prstGeom>
          </p:spPr>
        </p:pic>
      </p:grpSp>
      <p:grpSp>
        <p:nvGrpSpPr>
          <p:cNvPr id="69" name="Gruppieren 68"/>
          <p:cNvGrpSpPr/>
          <p:nvPr/>
        </p:nvGrpSpPr>
        <p:grpSpPr>
          <a:xfrm>
            <a:off x="6068025" y="2388620"/>
            <a:ext cx="5847455" cy="1659469"/>
            <a:chOff x="6068025" y="2416901"/>
            <a:chExt cx="5847455" cy="1659469"/>
          </a:xfrm>
        </p:grpSpPr>
        <p:sp>
          <p:nvSpPr>
            <p:cNvPr id="34" name="Abgerundetes Rechteck 33"/>
            <p:cNvSpPr/>
            <p:nvPr/>
          </p:nvSpPr>
          <p:spPr>
            <a:xfrm>
              <a:off x="6068025" y="2416901"/>
              <a:ext cx="5163084" cy="1659469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de-DE" sz="1400" dirty="0" smtClean="0">
                  <a:solidFill>
                    <a:schemeClr val="bg1"/>
                  </a:solidFill>
                </a:rPr>
                <a:t>❶ </a:t>
              </a:r>
              <a:r>
                <a:rPr lang="en-US" sz="1400" dirty="0"/>
                <a:t>(interactive) charts/graphs/figures</a:t>
              </a:r>
              <a:r>
                <a:rPr lang="en-US" sz="1400" dirty="0" smtClean="0"/>
                <a:t/>
              </a:r>
              <a:br>
                <a:rPr lang="en-US" sz="1400" dirty="0" smtClean="0"/>
              </a:br>
              <a:r>
                <a:rPr lang="en-US" sz="1400" dirty="0" smtClean="0">
                  <a:solidFill>
                    <a:schemeClr val="bg1"/>
                  </a:solidFill>
                </a:rPr>
                <a:t>❷ </a:t>
              </a:r>
              <a:r>
                <a:rPr lang="en-US" sz="1400" dirty="0" smtClean="0"/>
                <a:t>academic papers</a:t>
              </a:r>
            </a:p>
            <a:p>
              <a:pPr algn="ctr">
                <a:lnSpc>
                  <a:spcPct val="150000"/>
                </a:lnSpc>
              </a:pPr>
              <a:r>
                <a:rPr lang="en-US" sz="1400" dirty="0" smtClean="0"/>
                <a:t> </a:t>
              </a:r>
              <a:r>
                <a:rPr lang="en-US" sz="1400" dirty="0" smtClean="0">
                  <a:solidFill>
                    <a:schemeClr val="bg1"/>
                  </a:solidFill>
                </a:rPr>
                <a:t>❸ podcasts, introductory tutorial</a:t>
              </a:r>
              <a:br>
                <a:rPr lang="en-US" sz="1400" dirty="0" smtClean="0">
                  <a:solidFill>
                    <a:schemeClr val="bg1"/>
                  </a:solidFill>
                </a:rPr>
              </a:br>
              <a:r>
                <a:rPr lang="en-US" sz="1400" dirty="0" smtClean="0">
                  <a:solidFill>
                    <a:schemeClr val="bg1"/>
                  </a:solidFill>
                </a:rPr>
                <a:t>❹ new words under observation</a:t>
              </a:r>
            </a:p>
            <a:p>
              <a:pPr algn="ctr">
                <a:lnSpc>
                  <a:spcPct val="150000"/>
                </a:lnSpc>
              </a:pPr>
              <a:r>
                <a:rPr lang="en-US" sz="1600" b="1" dirty="0" smtClean="0">
                  <a:solidFill>
                    <a:schemeClr val="accent2"/>
                  </a:solidFill>
                </a:rPr>
                <a:t>Neo-Dashboard</a:t>
              </a:r>
              <a:endParaRPr lang="de-DE" sz="1600" b="1" dirty="0">
                <a:solidFill>
                  <a:schemeClr val="accent2"/>
                </a:solidFill>
              </a:endParaRPr>
            </a:p>
          </p:txBody>
        </p:sp>
        <p:pic>
          <p:nvPicPr>
            <p:cNvPr id="68" name="Grafik 6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318972" y="2916717"/>
              <a:ext cx="596508" cy="604005"/>
            </a:xfrm>
            <a:prstGeom prst="rect">
              <a:avLst/>
            </a:prstGeom>
          </p:spPr>
        </p:pic>
      </p:grpSp>
      <p:pic>
        <p:nvPicPr>
          <p:cNvPr id="73" name="Grafik 7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84" y="402551"/>
            <a:ext cx="412026" cy="412026"/>
          </a:xfrm>
          <a:prstGeom prst="rect">
            <a:avLst/>
          </a:prstGeom>
        </p:spPr>
      </p:pic>
      <p:pic>
        <p:nvPicPr>
          <p:cNvPr id="74" name="Grafik 7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98" y="608564"/>
            <a:ext cx="438931" cy="438931"/>
          </a:xfrm>
          <a:prstGeom prst="rect">
            <a:avLst/>
          </a:prstGeom>
        </p:spPr>
      </p:pic>
      <p:pic>
        <p:nvPicPr>
          <p:cNvPr id="72" name="Grafik 7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99" y="784536"/>
            <a:ext cx="395528" cy="395528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5711202" y="4768544"/>
            <a:ext cx="511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 smtClean="0">
                <a:solidFill>
                  <a:schemeClr val="bg1">
                    <a:lumMod val="50000"/>
                  </a:schemeClr>
                </a:solidFill>
              </a:rPr>
              <a:t>+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62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Breitbild</PresentationFormat>
  <Paragraphs>15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Leibniz-Institut für Deutsche Sprache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introduction</dc:title>
  <dc:creator>Storjohann</dc:creator>
  <cp:lastModifiedBy>Storjohann</cp:lastModifiedBy>
  <cp:revision>29</cp:revision>
  <dcterms:created xsi:type="dcterms:W3CDTF">2023-06-21T08:23:30Z</dcterms:created>
  <dcterms:modified xsi:type="dcterms:W3CDTF">2023-06-21T12:46:06Z</dcterms:modified>
</cp:coreProperties>
</file>