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7B9A9"/>
    <a:srgbClr val="01535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>
        <p:scale>
          <a:sx n="60" d="100"/>
          <a:sy n="60" d="100"/>
        </p:scale>
        <p:origin x="10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109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129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625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35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84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75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972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481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330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470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157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8855-268A-42B9-90E4-717CE4317FA5}" type="datetimeFigureOut">
              <a:rPr lang="sl-SI" smtClean="0"/>
              <a:t>28. 06. 2023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1B34-1880-4ED4-B364-7CF1E9F9FC8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317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 rot="5400000">
            <a:off x="4341341" y="-5806000"/>
            <a:ext cx="3509319" cy="12192000"/>
          </a:xfrm>
          <a:prstGeom prst="rect">
            <a:avLst/>
          </a:prstGeom>
          <a:solidFill>
            <a:srgbClr val="0153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528917" y="290000"/>
            <a:ext cx="111341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rgbClr val="17B9A9"/>
                </a:solidFill>
                <a:latin typeface="Bahnschrift" panose="020B0502040204020203" pitchFamily="34" charset="0"/>
              </a:rPr>
              <a:t>Novel Slovenian COVID-19 vocabulary from the perspective of naming possibilities and word formation</a:t>
            </a:r>
            <a:endParaRPr lang="sl-SI" sz="3500" b="1" dirty="0">
              <a:solidFill>
                <a:srgbClr val="17B9A9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Diagram poteka: podatki 7"/>
          <p:cNvSpPr/>
          <p:nvPr/>
        </p:nvSpPr>
        <p:spPr>
          <a:xfrm rot="409001">
            <a:off x="776543" y="1498577"/>
            <a:ext cx="979045" cy="5554268"/>
          </a:xfrm>
          <a:prstGeom prst="flowChartInputOutput">
            <a:avLst/>
          </a:prstGeom>
          <a:solidFill>
            <a:srgbClr val="17B9A9"/>
          </a:solidFill>
          <a:ln>
            <a:solidFill>
              <a:srgbClr val="17B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 flipV="1">
            <a:off x="396461" y="2815602"/>
            <a:ext cx="1511300" cy="35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0" name="Pravokotnik 9"/>
          <p:cNvSpPr/>
          <p:nvPr/>
        </p:nvSpPr>
        <p:spPr>
          <a:xfrm flipV="1">
            <a:off x="396461" y="4238286"/>
            <a:ext cx="1511300" cy="35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1" name="Pravokotnik 10"/>
          <p:cNvSpPr/>
          <p:nvPr/>
        </p:nvSpPr>
        <p:spPr>
          <a:xfrm flipV="1">
            <a:off x="396461" y="4969425"/>
            <a:ext cx="1511300" cy="355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1907762" y="2694148"/>
            <a:ext cx="9832916" cy="47705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l-SI" sz="2500" dirty="0" err="1" smtClean="0"/>
              <a:t>Research</a:t>
            </a:r>
            <a:r>
              <a:rPr lang="sl-SI" sz="2500" dirty="0" smtClean="0"/>
              <a:t> </a:t>
            </a:r>
            <a:r>
              <a:rPr lang="sl-SI" sz="2500" dirty="0" err="1" smtClean="0"/>
              <a:t>pr</a:t>
            </a:r>
            <a:r>
              <a:rPr lang="en-US" sz="2500" dirty="0" err="1" smtClean="0"/>
              <a:t>oject</a:t>
            </a:r>
            <a:r>
              <a:rPr lang="en-US" sz="2500" dirty="0" smtClean="0"/>
              <a:t> </a:t>
            </a:r>
            <a:r>
              <a:rPr lang="en-US" sz="2500" dirty="0"/>
              <a:t>Formant </a:t>
            </a:r>
            <a:r>
              <a:rPr lang="en-US" sz="2500" dirty="0" err="1"/>
              <a:t>Combinatorics</a:t>
            </a:r>
            <a:r>
              <a:rPr lang="en-US" sz="2500" dirty="0"/>
              <a:t> in Slovenian </a:t>
            </a:r>
            <a:endParaRPr lang="sl-SI" sz="25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1907761" y="3732112"/>
            <a:ext cx="9832916" cy="86177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dirty="0"/>
              <a:t>We </a:t>
            </a:r>
            <a:r>
              <a:rPr lang="en-US" sz="2500" dirty="0"/>
              <a:t>extended </a:t>
            </a:r>
            <a:r>
              <a:rPr lang="en-US" sz="2500" dirty="0"/>
              <a:t>the list of COVID-19 vocabulary </a:t>
            </a:r>
            <a:r>
              <a:rPr lang="en-US" sz="2500" dirty="0"/>
              <a:t>with </a:t>
            </a:r>
            <a:r>
              <a:rPr lang="en-US" sz="2500" dirty="0"/>
              <a:t>a semi-automated selection based on embedding-based keyword </a:t>
            </a:r>
            <a:r>
              <a:rPr lang="en-US" sz="2500" dirty="0"/>
              <a:t>expansion</a:t>
            </a:r>
            <a:r>
              <a:rPr lang="sl-SI" sz="2500" dirty="0"/>
              <a:t>.</a:t>
            </a:r>
            <a:endParaRPr lang="sl-SI" sz="2500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73231"/>
              </p:ext>
            </p:extLst>
          </p:nvPr>
        </p:nvGraphicFramePr>
        <p:xfrm>
          <a:off x="1907762" y="4969425"/>
          <a:ext cx="9886830" cy="16218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05903">
                  <a:extLst>
                    <a:ext uri="{9D8B030D-6E8A-4147-A177-3AD203B41FA5}">
                      <a16:colId xmlns:a16="http://schemas.microsoft.com/office/drawing/2014/main" val="1726464843"/>
                    </a:ext>
                  </a:extLst>
                </a:gridCol>
                <a:gridCol w="1437211">
                  <a:extLst>
                    <a:ext uri="{9D8B030D-6E8A-4147-A177-3AD203B41FA5}">
                      <a16:colId xmlns:a16="http://schemas.microsoft.com/office/drawing/2014/main" val="2764666526"/>
                    </a:ext>
                  </a:extLst>
                </a:gridCol>
                <a:gridCol w="1750351">
                  <a:extLst>
                    <a:ext uri="{9D8B030D-6E8A-4147-A177-3AD203B41FA5}">
                      <a16:colId xmlns:a16="http://schemas.microsoft.com/office/drawing/2014/main" val="226834755"/>
                    </a:ext>
                  </a:extLst>
                </a:gridCol>
                <a:gridCol w="1638627">
                  <a:extLst>
                    <a:ext uri="{9D8B030D-6E8A-4147-A177-3AD203B41FA5}">
                      <a16:colId xmlns:a16="http://schemas.microsoft.com/office/drawing/2014/main" val="1435146434"/>
                    </a:ext>
                  </a:extLst>
                </a:gridCol>
                <a:gridCol w="1750351">
                  <a:extLst>
                    <a:ext uri="{9D8B030D-6E8A-4147-A177-3AD203B41FA5}">
                      <a16:colId xmlns:a16="http://schemas.microsoft.com/office/drawing/2014/main" val="4143059070"/>
                    </a:ext>
                  </a:extLst>
                </a:gridCol>
                <a:gridCol w="1904387">
                  <a:extLst>
                    <a:ext uri="{9D8B030D-6E8A-4147-A177-3AD203B41FA5}">
                      <a16:colId xmlns:a16="http://schemas.microsoft.com/office/drawing/2014/main" val="1511099402"/>
                    </a:ext>
                  </a:extLst>
                </a:gridCol>
              </a:tblGrid>
              <a:tr h="810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smtClean="0">
                          <a:solidFill>
                            <a:schemeClr val="bg1"/>
                          </a:solidFill>
                          <a:effectLst/>
                        </a:rPr>
                        <a:t>   </a:t>
                      </a:r>
                      <a:r>
                        <a:rPr lang="en-GB" sz="2500" dirty="0" smtClean="0">
                          <a:solidFill>
                            <a:schemeClr val="bg1"/>
                          </a:solidFill>
                          <a:effectLst/>
                        </a:rPr>
                        <a:t>VERB</a:t>
                      </a:r>
                      <a:r>
                        <a:rPr lang="sl-SI" sz="25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2500" dirty="0" smtClean="0">
                          <a:solidFill>
                            <a:schemeClr val="bg1"/>
                          </a:solidFill>
                          <a:effectLst/>
                        </a:rPr>
                        <a:t>→</a:t>
                      </a:r>
                      <a:endParaRPr lang="sl-SI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smtClea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sl-SI" sz="2500" dirty="0" err="1" smtClean="0">
                          <a:solidFill>
                            <a:schemeClr val="bg1"/>
                          </a:solidFill>
                          <a:effectLst/>
                        </a:rPr>
                        <a:t>pre</a:t>
                      </a:r>
                      <a:r>
                        <a:rPr lang="sl-SI" sz="2500" baseline="0" dirty="0" smtClean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sl-SI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b="1" dirty="0" smtClea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sl-SI" sz="2500" b="1" dirty="0" smtClean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sl-SI" sz="2500" b="1" dirty="0" err="1" smtClean="0">
                          <a:solidFill>
                            <a:schemeClr val="bg1"/>
                          </a:solidFill>
                          <a:effectLst/>
                        </a:rPr>
                        <a:t>eva</a:t>
                      </a:r>
                      <a:r>
                        <a:rPr lang="sl-SI" sz="2500" b="1" dirty="0" smtClean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sl-SI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b="1" dirty="0" smtClean="0">
                          <a:solidFill>
                            <a:schemeClr val="bg1"/>
                          </a:solidFill>
                          <a:effectLst/>
                        </a:rPr>
                        <a:t>-en</a:t>
                      </a:r>
                      <a:endParaRPr lang="sl-SI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sl-SI" sz="2500" b="1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ik</a:t>
                      </a:r>
                      <a:endParaRPr lang="sl-SI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b="1" dirty="0" smtClean="0">
                          <a:solidFill>
                            <a:schemeClr val="bg1"/>
                          </a:solidFill>
                          <a:effectLst/>
                        </a:rPr>
                        <a:t>-ski</a:t>
                      </a:r>
                      <a:endParaRPr lang="sl-SI" sz="2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79941"/>
                  </a:ext>
                </a:extLst>
              </a:tr>
              <a:tr h="810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smtClean="0">
                          <a:effectLst/>
                        </a:rPr>
                        <a:t>boleti</a:t>
                      </a:r>
                      <a:endParaRPr lang="sl-SI" sz="2500" dirty="0" smtClean="0">
                        <a:effectLst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err="1" smtClean="0">
                          <a:effectLst/>
                        </a:rPr>
                        <a:t>pre</a:t>
                      </a:r>
                      <a:r>
                        <a:rPr lang="en-GB" sz="2500" dirty="0" smtClean="0">
                          <a:effectLst/>
                        </a:rPr>
                        <a:t>b</a:t>
                      </a:r>
                      <a:r>
                        <a:rPr lang="sl-SI" sz="2500" dirty="0" err="1" smtClean="0">
                          <a:effectLst/>
                        </a:rPr>
                        <a:t>oleti</a:t>
                      </a:r>
                      <a:endParaRPr lang="sl-SI" sz="2500" dirty="0" smtClean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smtClean="0">
                          <a:effectLst/>
                        </a:rPr>
                        <a:t>prebol</a:t>
                      </a:r>
                      <a:r>
                        <a:rPr lang="sl-SI" sz="2500" dirty="0" smtClean="0">
                          <a:solidFill>
                            <a:srgbClr val="FF0066"/>
                          </a:solidFill>
                          <a:effectLst/>
                        </a:rPr>
                        <a:t>eva</a:t>
                      </a:r>
                      <a:r>
                        <a:rPr lang="sl-SI" sz="2500" dirty="0" smtClean="0">
                          <a:effectLst/>
                        </a:rPr>
                        <a:t>ti</a:t>
                      </a:r>
                      <a:endParaRPr lang="sl-SI" sz="250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err="1" smtClean="0">
                          <a:effectLst/>
                        </a:rPr>
                        <a:t>prebolev</a:t>
                      </a:r>
                      <a:r>
                        <a:rPr lang="sl-SI" sz="2500" dirty="0" err="1" smtClean="0">
                          <a:solidFill>
                            <a:srgbClr val="FF0066"/>
                          </a:solidFill>
                          <a:effectLst/>
                        </a:rPr>
                        <a:t>en</a:t>
                      </a:r>
                      <a:endParaRPr lang="sl-SI" sz="2500" dirty="0" smtClean="0">
                        <a:solidFill>
                          <a:srgbClr val="FF0066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smtClean="0">
                          <a:effectLst/>
                        </a:rPr>
                        <a:t>prebolevn</a:t>
                      </a:r>
                      <a:r>
                        <a:rPr lang="sl-SI" sz="2500" dirty="0" smtClean="0">
                          <a:solidFill>
                            <a:srgbClr val="FF0066"/>
                          </a:solidFill>
                          <a:effectLst/>
                        </a:rPr>
                        <a:t>ik</a:t>
                      </a:r>
                      <a:endParaRPr lang="sl-SI" sz="2500" dirty="0" smtClean="0">
                        <a:solidFill>
                          <a:srgbClr val="FF0066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2500" dirty="0" err="1" smtClean="0">
                          <a:effectLst/>
                        </a:rPr>
                        <a:t>prebolevni</a:t>
                      </a:r>
                      <a:r>
                        <a:rPr lang="sl-SI" sz="2500" dirty="0" err="1" smtClean="0">
                          <a:solidFill>
                            <a:srgbClr val="FF0066"/>
                          </a:solidFill>
                          <a:effectLst/>
                        </a:rPr>
                        <a:t>ški</a:t>
                      </a:r>
                      <a:endParaRPr lang="sl-SI" sz="2500" b="1" dirty="0"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1299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26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976 -4.07407E-6 L -1.25E-6 -4.0740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03 0.00833 L -1.25E-6 -1.48148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52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03 0.00047 L -1.25E-6 -2.96296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5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59</Words>
  <Application>Microsoft Office PowerPoint</Application>
  <PresentationFormat>Širokozaslonsko</PresentationFormat>
  <Paragraphs>15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Times New Roman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Boris Kern</dc:creator>
  <cp:lastModifiedBy>Boris Kern</cp:lastModifiedBy>
  <cp:revision>5</cp:revision>
  <dcterms:created xsi:type="dcterms:W3CDTF">2023-06-28T05:53:22Z</dcterms:created>
  <dcterms:modified xsi:type="dcterms:W3CDTF">2023-06-28T07:09:20Z</dcterms:modified>
</cp:coreProperties>
</file>